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1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743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7948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088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0322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05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784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588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2077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423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379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08302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534AFF1-7D0F-4AE8-AF1B-9819F4414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38146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897D8AD-13F2-459A-8342-D5B06BA43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1730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A66DED7-527F-4A3A-BFE3-2EF473B8E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2294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6E28FD9-16F5-4668-8642-4A65A3E33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5244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4398182-1631-43DB-BE49-E34CD9F04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2636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27296CA-96DF-4A8D-8B7C-E262E6AE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30326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1058518-F97E-4985-90F4-15B917691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7080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A68F27A6-4271-4CE8-830F-A77C96A92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17100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1A71F6-D5E3-45E4-9BC1-2A3B3BD10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5122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4E0E0FC-ADD2-43B1-9843-7E4EB93F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6660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8EC054B-6AAA-42BD-8FB9-D910CABA0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884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5CE13-4894-41C7-B85E-4356DED7D360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3ADE6-0D26-4819-8577-3DB5899D70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070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4D6C57-9E01-4D40-A4BA-93F1758249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507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s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Termínované vklady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VY_62_Finanční gramotnost_1.A_FG_19/20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9115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Znalost problematiky termínovaných vkladů a jejich možností je zásadní hlediskem hospodaření s penězi a je pro mladého člověka zásadně důležitá, neboť termínovaný vklad je jeden z prvních bankovních produktů, s kterým se setká. Určeno pro žáky všech středních škol.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483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Termínované vklady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…a jaké mají výhody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4020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pro termínované </a:t>
            </a:r>
            <a:r>
              <a:rPr lang="cs-CZ" dirty="0"/>
              <a:t>vklady důležité?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2628" lvl="0">
              <a:lnSpc>
                <a:spcPct val="120000"/>
              </a:lnSpc>
              <a:spcBef>
                <a:spcPts val="1200"/>
              </a:spcBef>
              <a:buSzPct val="68000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výše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vkladu se během jeho trvání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nemění</a:t>
            </a:r>
          </a:p>
          <a:p>
            <a:pPr marL="852678" lvl="1">
              <a:lnSpc>
                <a:spcPct val="120000"/>
              </a:lnSpc>
              <a:spcBef>
                <a:spcPts val="1200"/>
              </a:spcBef>
              <a:buSzPct val="68000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vklady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na pevnou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lhůtu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doba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je předem sjednaná s bankou</a:t>
            </a:r>
          </a:p>
          <a:p>
            <a:pPr marL="852678" lvl="1">
              <a:lnSpc>
                <a:spcPct val="120000"/>
              </a:lnSpc>
              <a:spcBef>
                <a:spcPts val="1200"/>
              </a:spcBef>
              <a:buSzPct val="68000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vklady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s výpovědní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lhůtou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je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pevně daná lhůta a musíme  termín  výběru oznámit předem bance</a:t>
            </a:r>
          </a:p>
        </p:txBody>
      </p:sp>
    </p:spTree>
    <p:extLst>
      <p:ext uri="{BB962C8B-B14F-4D97-AF65-F5344CB8AC3E}">
        <p14:creationId xmlns:p14="http://schemas.microsoft.com/office/powerpoint/2010/main" xmlns="" val="2416564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Úrokové sazby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rostou</a:t>
            </a:r>
          </a:p>
          <a:p>
            <a:pPr lvl="1"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s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výší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vkladu</a:t>
            </a:r>
          </a:p>
          <a:p>
            <a:pPr lvl="1"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s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dobou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splatnosti</a:t>
            </a:r>
          </a:p>
          <a:p>
            <a:pPr lvl="1"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s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délkou výpovědní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lhůty</a:t>
            </a:r>
          </a:p>
          <a:p>
            <a:pPr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fixní 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pro vklady s pevnou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lhůtou</a:t>
            </a:r>
          </a:p>
          <a:p>
            <a:pPr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pohyblivé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pro vklady s výpovědní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lhůtou</a:t>
            </a:r>
            <a:endParaRPr lang="cs-CZ" sz="4400" dirty="0"/>
          </a:p>
        </p:txBody>
      </p:sp>
      <p:pic>
        <p:nvPicPr>
          <p:cNvPr id="1026" name="Picture 2" descr="C:\Users\user\AppData\Local\Microsoft\Windows\Temporary Internet Files\Content.IE5\AY97A27L\MC900251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40768"/>
            <a:ext cx="2880320" cy="278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9689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úročení vkladů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8892"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b="1" dirty="0" smtClean="0">
                <a:solidFill>
                  <a:prstClr val="black"/>
                </a:solidFill>
                <a:latin typeface="Lucida Sans Unicode"/>
              </a:rPr>
              <a:t>fixní</a:t>
            </a:r>
            <a:r>
              <a:rPr lang="cs-CZ" sz="2200" b="1" dirty="0" smtClean="0">
                <a:solidFill>
                  <a:prstClr val="black"/>
                </a:solidFill>
                <a:latin typeface="Lucida Sans Unicode"/>
              </a:rPr>
              <a:t/>
            </a:r>
            <a:br>
              <a:rPr lang="cs-CZ" sz="2200" b="1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2800" dirty="0" smtClean="0">
                <a:solidFill>
                  <a:prstClr val="black"/>
                </a:solidFill>
                <a:latin typeface="Lucida Sans Unicode"/>
              </a:rPr>
              <a:t>pevná </a:t>
            </a:r>
            <a:r>
              <a:rPr lang="cs-CZ" sz="2800" dirty="0">
                <a:solidFill>
                  <a:prstClr val="black"/>
                </a:solidFill>
                <a:latin typeface="Lucida Sans Unicode"/>
              </a:rPr>
              <a:t>úroková sazba po celou dobu</a:t>
            </a:r>
          </a:p>
          <a:p>
            <a:pPr marL="278892">
              <a:lnSpc>
                <a:spcPct val="120000"/>
              </a:lnSpc>
              <a:spcBef>
                <a:spcPts val="1200"/>
              </a:spcBef>
              <a:defRPr/>
            </a:pPr>
            <a:endParaRPr lang="cs-CZ" sz="2200" dirty="0" smtClean="0">
              <a:solidFill>
                <a:prstClr val="black"/>
              </a:solidFill>
              <a:latin typeface="Lucida Sans Unicode"/>
            </a:endParaRPr>
          </a:p>
          <a:p>
            <a:pPr marL="278892">
              <a:lnSpc>
                <a:spcPct val="120000"/>
              </a:lnSpc>
              <a:spcBef>
                <a:spcPts val="1200"/>
              </a:spcBef>
              <a:defRPr/>
            </a:pPr>
            <a:r>
              <a:rPr lang="cs-CZ" b="1" dirty="0" smtClean="0">
                <a:solidFill>
                  <a:prstClr val="black"/>
                </a:solidFill>
                <a:latin typeface="Lucida Sans Unicode"/>
              </a:rPr>
              <a:t>pohyblivé</a:t>
            </a:r>
            <a:r>
              <a:rPr lang="cs-CZ" sz="2200" b="1" dirty="0" smtClean="0">
                <a:solidFill>
                  <a:prstClr val="black"/>
                </a:solidFill>
                <a:latin typeface="Lucida Sans Unicode"/>
              </a:rPr>
              <a:t/>
            </a:r>
            <a:br>
              <a:rPr lang="cs-CZ" sz="2200" b="1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2800" dirty="0">
                <a:solidFill>
                  <a:prstClr val="black"/>
                </a:solidFill>
                <a:latin typeface="Lucida Sans Unicode"/>
              </a:rPr>
              <a:t>sazba vázána na určitou sazbu</a:t>
            </a:r>
            <a:br>
              <a:rPr lang="cs-CZ" sz="2800" dirty="0">
                <a:solidFill>
                  <a:prstClr val="black"/>
                </a:solidFill>
                <a:latin typeface="Lucida Sans Unicode"/>
              </a:rPr>
            </a:br>
            <a:r>
              <a:rPr lang="cs-CZ" sz="2800" dirty="0">
                <a:solidFill>
                  <a:prstClr val="black"/>
                </a:solidFill>
                <a:latin typeface="Lucida Sans Unicode"/>
              </a:rPr>
              <a:t>(základní sazba banky</a:t>
            </a:r>
            <a:r>
              <a:rPr lang="cs-CZ" sz="2800" dirty="0" smtClean="0">
                <a:solidFill>
                  <a:prstClr val="black"/>
                </a:solidFill>
                <a:latin typeface="Lucida Sans Unicode"/>
              </a:rPr>
              <a:t>,</a:t>
            </a:r>
            <a:br>
              <a:rPr lang="cs-CZ" sz="2800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2800" dirty="0" smtClean="0">
                <a:solidFill>
                  <a:prstClr val="black"/>
                </a:solidFill>
                <a:latin typeface="Lucida Sans Unicode"/>
              </a:rPr>
              <a:t>diskontní </a:t>
            </a:r>
            <a:r>
              <a:rPr lang="cs-CZ" sz="2800" dirty="0">
                <a:solidFill>
                  <a:prstClr val="black"/>
                </a:solidFill>
                <a:latin typeface="Lucida Sans Unicode"/>
              </a:rPr>
              <a:t>sazba CB</a:t>
            </a:r>
            <a:r>
              <a:rPr lang="cs-CZ" sz="2800" dirty="0" smtClean="0">
                <a:solidFill>
                  <a:prstClr val="black"/>
                </a:solidFill>
                <a:latin typeface="Lucida Sans Unicode"/>
              </a:rPr>
              <a:t>,</a:t>
            </a:r>
            <a:br>
              <a:rPr lang="cs-CZ" sz="2800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2800" dirty="0" smtClean="0">
                <a:solidFill>
                  <a:prstClr val="black"/>
                </a:solidFill>
                <a:latin typeface="Lucida Sans Unicode"/>
              </a:rPr>
              <a:t>tržní </a:t>
            </a:r>
            <a:r>
              <a:rPr lang="cs-CZ" sz="2800" dirty="0">
                <a:solidFill>
                  <a:prstClr val="black"/>
                </a:solidFill>
                <a:latin typeface="Lucida Sans Unicode"/>
              </a:rPr>
              <a:t>referenční sazba)</a:t>
            </a:r>
          </a:p>
        </p:txBody>
      </p:sp>
      <p:pic>
        <p:nvPicPr>
          <p:cNvPr id="2050" name="Picture 2" descr="C:\Users\user\AppData\Local\Microsoft\Windows\Temporary Internet Files\Content.IE5\G0J17M49\MC9002991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74620"/>
            <a:ext cx="1820570" cy="15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0239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Důvody použití?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1742" indent="-228600">
              <a:lnSpc>
                <a:spcPct val="120000"/>
              </a:lnSpc>
              <a:spcBef>
                <a:spcPts val="1200"/>
              </a:spcBef>
              <a:buFont typeface="Verdana"/>
              <a:buChar char="◦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klient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dobrý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úrok při slušné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likviditě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a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malém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riziku</a:t>
            </a:r>
          </a:p>
          <a:p>
            <a:pPr marL="221742" indent="-228600">
              <a:lnSpc>
                <a:spcPct val="120000"/>
              </a:lnSpc>
              <a:spcBef>
                <a:spcPts val="1200"/>
              </a:spcBef>
              <a:buFont typeface="Verdana"/>
              <a:buChar char="◦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banka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nižší náklady,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neboť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se s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vklady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„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nehýbe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“</a:t>
            </a:r>
            <a:endParaRPr lang="cs-CZ" dirty="0"/>
          </a:p>
        </p:txBody>
      </p:sp>
      <p:grpSp>
        <p:nvGrpSpPr>
          <p:cNvPr id="3163" name="Skupina 3162"/>
          <p:cNvGrpSpPr/>
          <p:nvPr/>
        </p:nvGrpSpPr>
        <p:grpSpPr>
          <a:xfrm>
            <a:off x="4262660" y="2761133"/>
            <a:ext cx="4485804" cy="3548187"/>
            <a:chOff x="3929063" y="1509397"/>
            <a:chExt cx="4581525" cy="3362325"/>
          </a:xfrm>
        </p:grpSpPr>
        <p:grpSp>
          <p:nvGrpSpPr>
            <p:cNvPr id="3123" name="Group 86"/>
            <p:cNvGrpSpPr>
              <a:grpSpLocks noChangeAspect="1"/>
            </p:cNvGrpSpPr>
            <p:nvPr/>
          </p:nvGrpSpPr>
          <p:grpSpPr bwMode="auto">
            <a:xfrm>
              <a:off x="3929063" y="1509397"/>
              <a:ext cx="4581525" cy="3362325"/>
              <a:chOff x="1437" y="1101"/>
              <a:chExt cx="2886" cy="2118"/>
            </a:xfrm>
          </p:grpSpPr>
          <p:sp>
            <p:nvSpPr>
              <p:cNvPr id="3124" name="AutoShape 85"/>
              <p:cNvSpPr>
                <a:spLocks noChangeAspect="1" noChangeArrowheads="1" noTextEdit="1"/>
              </p:cNvSpPr>
              <p:nvPr/>
            </p:nvSpPr>
            <p:spPr bwMode="auto">
              <a:xfrm>
                <a:off x="1437" y="1101"/>
                <a:ext cx="2886" cy="211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5" name="Freeform 87"/>
              <p:cNvSpPr>
                <a:spLocks/>
              </p:cNvSpPr>
              <p:nvPr/>
            </p:nvSpPr>
            <p:spPr bwMode="auto">
              <a:xfrm>
                <a:off x="1437" y="1140"/>
                <a:ext cx="2850" cy="1955"/>
              </a:xfrm>
              <a:custGeom>
                <a:avLst/>
                <a:gdLst>
                  <a:gd name="T0" fmla="*/ 0 w 5700"/>
                  <a:gd name="T1" fmla="*/ 84 h 3911"/>
                  <a:gd name="T2" fmla="*/ 306 w 5700"/>
                  <a:gd name="T3" fmla="*/ 3729 h 3911"/>
                  <a:gd name="T4" fmla="*/ 5443 w 5700"/>
                  <a:gd name="T5" fmla="*/ 3911 h 3911"/>
                  <a:gd name="T6" fmla="*/ 5700 w 5700"/>
                  <a:gd name="T7" fmla="*/ 0 h 3911"/>
                  <a:gd name="T8" fmla="*/ 0 w 5700"/>
                  <a:gd name="T9" fmla="*/ 84 h 3911"/>
                  <a:gd name="T10" fmla="*/ 0 w 5700"/>
                  <a:gd name="T11" fmla="*/ 84 h 39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00" h="3911">
                    <a:moveTo>
                      <a:pt x="0" y="84"/>
                    </a:moveTo>
                    <a:lnTo>
                      <a:pt x="306" y="3729"/>
                    </a:lnTo>
                    <a:lnTo>
                      <a:pt x="5443" y="3911"/>
                    </a:lnTo>
                    <a:lnTo>
                      <a:pt x="5700" y="0"/>
                    </a:lnTo>
                    <a:lnTo>
                      <a:pt x="0" y="84"/>
                    </a:lnTo>
                    <a:lnTo>
                      <a:pt x="0" y="84"/>
                    </a:lnTo>
                    <a:close/>
                  </a:path>
                </a:pathLst>
              </a:custGeom>
              <a:solidFill>
                <a:srgbClr val="FFF5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6" name="Freeform 88"/>
              <p:cNvSpPr>
                <a:spLocks/>
              </p:cNvSpPr>
              <p:nvPr/>
            </p:nvSpPr>
            <p:spPr bwMode="auto">
              <a:xfrm>
                <a:off x="1515" y="1398"/>
                <a:ext cx="2789" cy="63"/>
              </a:xfrm>
              <a:custGeom>
                <a:avLst/>
                <a:gdLst>
                  <a:gd name="T0" fmla="*/ 51 w 5578"/>
                  <a:gd name="T1" fmla="*/ 0 h 125"/>
                  <a:gd name="T2" fmla="*/ 5578 w 5578"/>
                  <a:gd name="T3" fmla="*/ 25 h 125"/>
                  <a:gd name="T4" fmla="*/ 5578 w 5578"/>
                  <a:gd name="T5" fmla="*/ 125 h 125"/>
                  <a:gd name="T6" fmla="*/ 0 w 5578"/>
                  <a:gd name="T7" fmla="*/ 74 h 125"/>
                  <a:gd name="T8" fmla="*/ 51 w 5578"/>
                  <a:gd name="T9" fmla="*/ 0 h 125"/>
                  <a:gd name="T10" fmla="*/ 51 w 5578"/>
                  <a:gd name="T11" fmla="*/ 0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578" h="125">
                    <a:moveTo>
                      <a:pt x="51" y="0"/>
                    </a:moveTo>
                    <a:lnTo>
                      <a:pt x="5578" y="25"/>
                    </a:lnTo>
                    <a:lnTo>
                      <a:pt x="5578" y="125"/>
                    </a:lnTo>
                    <a:lnTo>
                      <a:pt x="0" y="74"/>
                    </a:lnTo>
                    <a:lnTo>
                      <a:pt x="51" y="0"/>
                    </a:lnTo>
                    <a:lnTo>
                      <a:pt x="51" y="0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7" name="Freeform 89"/>
              <p:cNvSpPr>
                <a:spLocks/>
              </p:cNvSpPr>
              <p:nvPr/>
            </p:nvSpPr>
            <p:spPr bwMode="auto">
              <a:xfrm>
                <a:off x="1569" y="1852"/>
                <a:ext cx="2697" cy="66"/>
              </a:xfrm>
              <a:custGeom>
                <a:avLst/>
                <a:gdLst>
                  <a:gd name="T0" fmla="*/ 0 w 5394"/>
                  <a:gd name="T1" fmla="*/ 0 h 133"/>
                  <a:gd name="T2" fmla="*/ 5394 w 5394"/>
                  <a:gd name="T3" fmla="*/ 35 h 133"/>
                  <a:gd name="T4" fmla="*/ 5394 w 5394"/>
                  <a:gd name="T5" fmla="*/ 133 h 133"/>
                  <a:gd name="T6" fmla="*/ 10 w 5394"/>
                  <a:gd name="T7" fmla="*/ 84 h 133"/>
                  <a:gd name="T8" fmla="*/ 0 w 5394"/>
                  <a:gd name="T9" fmla="*/ 0 h 133"/>
                  <a:gd name="T10" fmla="*/ 0 w 5394"/>
                  <a:gd name="T11" fmla="*/ 0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394" h="133">
                    <a:moveTo>
                      <a:pt x="0" y="0"/>
                    </a:moveTo>
                    <a:lnTo>
                      <a:pt x="5394" y="35"/>
                    </a:lnTo>
                    <a:lnTo>
                      <a:pt x="5394" y="133"/>
                    </a:lnTo>
                    <a:lnTo>
                      <a:pt x="10" y="8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8" name="Freeform 90"/>
              <p:cNvSpPr>
                <a:spLocks/>
              </p:cNvSpPr>
              <p:nvPr/>
            </p:nvSpPr>
            <p:spPr bwMode="auto">
              <a:xfrm>
                <a:off x="1582" y="2413"/>
                <a:ext cx="2647" cy="51"/>
              </a:xfrm>
              <a:custGeom>
                <a:avLst/>
                <a:gdLst>
                  <a:gd name="T0" fmla="*/ 0 w 5293"/>
                  <a:gd name="T1" fmla="*/ 18 h 101"/>
                  <a:gd name="T2" fmla="*/ 5293 w 5293"/>
                  <a:gd name="T3" fmla="*/ 0 h 101"/>
                  <a:gd name="T4" fmla="*/ 5293 w 5293"/>
                  <a:gd name="T5" fmla="*/ 101 h 101"/>
                  <a:gd name="T6" fmla="*/ 15 w 5293"/>
                  <a:gd name="T7" fmla="*/ 101 h 101"/>
                  <a:gd name="T8" fmla="*/ 0 w 5293"/>
                  <a:gd name="T9" fmla="*/ 18 h 101"/>
                  <a:gd name="T10" fmla="*/ 0 w 5293"/>
                  <a:gd name="T11" fmla="*/ 18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93" h="101">
                    <a:moveTo>
                      <a:pt x="0" y="18"/>
                    </a:moveTo>
                    <a:lnTo>
                      <a:pt x="5293" y="0"/>
                    </a:lnTo>
                    <a:lnTo>
                      <a:pt x="5293" y="101"/>
                    </a:lnTo>
                    <a:lnTo>
                      <a:pt x="15" y="101"/>
                    </a:lnTo>
                    <a:lnTo>
                      <a:pt x="0" y="18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9" name="Freeform 91"/>
              <p:cNvSpPr>
                <a:spLocks/>
              </p:cNvSpPr>
              <p:nvPr/>
            </p:nvSpPr>
            <p:spPr bwMode="auto">
              <a:xfrm>
                <a:off x="2019" y="1136"/>
                <a:ext cx="61" cy="1864"/>
              </a:xfrm>
              <a:custGeom>
                <a:avLst/>
                <a:gdLst>
                  <a:gd name="T0" fmla="*/ 0 w 124"/>
                  <a:gd name="T1" fmla="*/ 25 h 3729"/>
                  <a:gd name="T2" fmla="*/ 25 w 124"/>
                  <a:gd name="T3" fmla="*/ 3729 h 3729"/>
                  <a:gd name="T4" fmla="*/ 124 w 124"/>
                  <a:gd name="T5" fmla="*/ 3719 h 3729"/>
                  <a:gd name="T6" fmla="*/ 82 w 124"/>
                  <a:gd name="T7" fmla="*/ 0 h 3729"/>
                  <a:gd name="T8" fmla="*/ 0 w 124"/>
                  <a:gd name="T9" fmla="*/ 25 h 3729"/>
                  <a:gd name="T10" fmla="*/ 0 w 124"/>
                  <a:gd name="T11" fmla="*/ 25 h 37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4" h="3729">
                    <a:moveTo>
                      <a:pt x="0" y="25"/>
                    </a:moveTo>
                    <a:lnTo>
                      <a:pt x="25" y="3729"/>
                    </a:lnTo>
                    <a:lnTo>
                      <a:pt x="124" y="3719"/>
                    </a:lnTo>
                    <a:lnTo>
                      <a:pt x="82" y="0"/>
                    </a:lnTo>
                    <a:lnTo>
                      <a:pt x="0" y="25"/>
                    </a:lnTo>
                    <a:lnTo>
                      <a:pt x="0" y="25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0" name="Freeform 92"/>
              <p:cNvSpPr>
                <a:spLocks/>
              </p:cNvSpPr>
              <p:nvPr/>
            </p:nvSpPr>
            <p:spPr bwMode="auto">
              <a:xfrm>
                <a:off x="2542" y="1136"/>
                <a:ext cx="58" cy="1872"/>
              </a:xfrm>
              <a:custGeom>
                <a:avLst/>
                <a:gdLst>
                  <a:gd name="T0" fmla="*/ 0 w 116"/>
                  <a:gd name="T1" fmla="*/ 50 h 3744"/>
                  <a:gd name="T2" fmla="*/ 40 w 116"/>
                  <a:gd name="T3" fmla="*/ 3744 h 3744"/>
                  <a:gd name="T4" fmla="*/ 116 w 116"/>
                  <a:gd name="T5" fmla="*/ 3737 h 3744"/>
                  <a:gd name="T6" fmla="*/ 116 w 116"/>
                  <a:gd name="T7" fmla="*/ 0 h 3744"/>
                  <a:gd name="T8" fmla="*/ 0 w 116"/>
                  <a:gd name="T9" fmla="*/ 50 h 3744"/>
                  <a:gd name="T10" fmla="*/ 0 w 116"/>
                  <a:gd name="T11" fmla="*/ 50 h 37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6" h="3744">
                    <a:moveTo>
                      <a:pt x="0" y="50"/>
                    </a:moveTo>
                    <a:lnTo>
                      <a:pt x="40" y="3744"/>
                    </a:lnTo>
                    <a:lnTo>
                      <a:pt x="116" y="3737"/>
                    </a:lnTo>
                    <a:lnTo>
                      <a:pt x="116" y="0"/>
                    </a:lnTo>
                    <a:lnTo>
                      <a:pt x="0" y="50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1" name="Freeform 93"/>
              <p:cNvSpPr>
                <a:spLocks/>
              </p:cNvSpPr>
              <p:nvPr/>
            </p:nvSpPr>
            <p:spPr bwMode="auto">
              <a:xfrm>
                <a:off x="3090" y="1136"/>
                <a:ext cx="58" cy="1835"/>
              </a:xfrm>
              <a:custGeom>
                <a:avLst/>
                <a:gdLst>
                  <a:gd name="T0" fmla="*/ 17 w 116"/>
                  <a:gd name="T1" fmla="*/ 0 h 3670"/>
                  <a:gd name="T2" fmla="*/ 0 w 116"/>
                  <a:gd name="T3" fmla="*/ 3660 h 3670"/>
                  <a:gd name="T4" fmla="*/ 99 w 116"/>
                  <a:gd name="T5" fmla="*/ 3670 h 3670"/>
                  <a:gd name="T6" fmla="*/ 116 w 116"/>
                  <a:gd name="T7" fmla="*/ 8 h 3670"/>
                  <a:gd name="T8" fmla="*/ 17 w 116"/>
                  <a:gd name="T9" fmla="*/ 0 h 3670"/>
                  <a:gd name="T10" fmla="*/ 17 w 116"/>
                  <a:gd name="T11" fmla="*/ 0 h 36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6" h="3670">
                    <a:moveTo>
                      <a:pt x="17" y="0"/>
                    </a:moveTo>
                    <a:lnTo>
                      <a:pt x="0" y="3660"/>
                    </a:lnTo>
                    <a:lnTo>
                      <a:pt x="99" y="3670"/>
                    </a:lnTo>
                    <a:lnTo>
                      <a:pt x="116" y="8"/>
                    </a:lnTo>
                    <a:lnTo>
                      <a:pt x="17" y="0"/>
                    </a:ln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2" name="Freeform 94"/>
              <p:cNvSpPr>
                <a:spLocks/>
              </p:cNvSpPr>
              <p:nvPr/>
            </p:nvSpPr>
            <p:spPr bwMode="auto">
              <a:xfrm>
                <a:off x="3647" y="1136"/>
                <a:ext cx="55" cy="1844"/>
              </a:xfrm>
              <a:custGeom>
                <a:avLst/>
                <a:gdLst>
                  <a:gd name="T0" fmla="*/ 7 w 108"/>
                  <a:gd name="T1" fmla="*/ 17 h 3687"/>
                  <a:gd name="T2" fmla="*/ 0 w 108"/>
                  <a:gd name="T3" fmla="*/ 3687 h 3687"/>
                  <a:gd name="T4" fmla="*/ 108 w 108"/>
                  <a:gd name="T5" fmla="*/ 3687 h 3687"/>
                  <a:gd name="T6" fmla="*/ 108 w 108"/>
                  <a:gd name="T7" fmla="*/ 0 h 3687"/>
                  <a:gd name="T8" fmla="*/ 7 w 108"/>
                  <a:gd name="T9" fmla="*/ 17 h 3687"/>
                  <a:gd name="T10" fmla="*/ 7 w 108"/>
                  <a:gd name="T11" fmla="*/ 17 h 36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8" h="3687">
                    <a:moveTo>
                      <a:pt x="7" y="17"/>
                    </a:moveTo>
                    <a:lnTo>
                      <a:pt x="0" y="3687"/>
                    </a:lnTo>
                    <a:lnTo>
                      <a:pt x="108" y="3687"/>
                    </a:lnTo>
                    <a:lnTo>
                      <a:pt x="108" y="0"/>
                    </a:lnTo>
                    <a:lnTo>
                      <a:pt x="7" y="17"/>
                    </a:lnTo>
                    <a:lnTo>
                      <a:pt x="7" y="17"/>
                    </a:lnTo>
                    <a:close/>
                  </a:path>
                </a:pathLst>
              </a:custGeom>
              <a:solidFill>
                <a:srgbClr val="80DFF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3" name="Freeform 95"/>
              <p:cNvSpPr>
                <a:spLocks/>
              </p:cNvSpPr>
              <p:nvPr/>
            </p:nvSpPr>
            <p:spPr bwMode="auto">
              <a:xfrm>
                <a:off x="3280" y="1225"/>
                <a:ext cx="749" cy="1645"/>
              </a:xfrm>
              <a:custGeom>
                <a:avLst/>
                <a:gdLst>
                  <a:gd name="T0" fmla="*/ 109 w 1500"/>
                  <a:gd name="T1" fmla="*/ 802 h 3290"/>
                  <a:gd name="T2" fmla="*/ 511 w 1500"/>
                  <a:gd name="T3" fmla="*/ 479 h 3290"/>
                  <a:gd name="T4" fmla="*/ 751 w 1500"/>
                  <a:gd name="T5" fmla="*/ 213 h 3290"/>
                  <a:gd name="T6" fmla="*/ 876 w 1500"/>
                  <a:gd name="T7" fmla="*/ 0 h 3290"/>
                  <a:gd name="T8" fmla="*/ 1315 w 1500"/>
                  <a:gd name="T9" fmla="*/ 59 h 3290"/>
                  <a:gd name="T10" fmla="*/ 1500 w 1500"/>
                  <a:gd name="T11" fmla="*/ 141 h 3290"/>
                  <a:gd name="T12" fmla="*/ 1363 w 1500"/>
                  <a:gd name="T13" fmla="*/ 800 h 3290"/>
                  <a:gd name="T14" fmla="*/ 1441 w 1500"/>
                  <a:gd name="T15" fmla="*/ 3246 h 3290"/>
                  <a:gd name="T16" fmla="*/ 844 w 1500"/>
                  <a:gd name="T17" fmla="*/ 3290 h 3290"/>
                  <a:gd name="T18" fmla="*/ 137 w 1500"/>
                  <a:gd name="T19" fmla="*/ 3257 h 3290"/>
                  <a:gd name="T20" fmla="*/ 101 w 1500"/>
                  <a:gd name="T21" fmla="*/ 1138 h 3290"/>
                  <a:gd name="T22" fmla="*/ 0 w 1500"/>
                  <a:gd name="T23" fmla="*/ 838 h 3290"/>
                  <a:gd name="T24" fmla="*/ 109 w 1500"/>
                  <a:gd name="T25" fmla="*/ 802 h 3290"/>
                  <a:gd name="T26" fmla="*/ 109 w 1500"/>
                  <a:gd name="T27" fmla="*/ 802 h 3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00" h="3290">
                    <a:moveTo>
                      <a:pt x="109" y="802"/>
                    </a:moveTo>
                    <a:lnTo>
                      <a:pt x="511" y="479"/>
                    </a:lnTo>
                    <a:lnTo>
                      <a:pt x="751" y="213"/>
                    </a:lnTo>
                    <a:lnTo>
                      <a:pt x="876" y="0"/>
                    </a:lnTo>
                    <a:lnTo>
                      <a:pt x="1315" y="59"/>
                    </a:lnTo>
                    <a:lnTo>
                      <a:pt x="1500" y="141"/>
                    </a:lnTo>
                    <a:lnTo>
                      <a:pt x="1363" y="800"/>
                    </a:lnTo>
                    <a:lnTo>
                      <a:pt x="1441" y="3246"/>
                    </a:lnTo>
                    <a:lnTo>
                      <a:pt x="844" y="3290"/>
                    </a:lnTo>
                    <a:lnTo>
                      <a:pt x="137" y="3257"/>
                    </a:lnTo>
                    <a:lnTo>
                      <a:pt x="101" y="1138"/>
                    </a:lnTo>
                    <a:lnTo>
                      <a:pt x="0" y="838"/>
                    </a:lnTo>
                    <a:lnTo>
                      <a:pt x="109" y="802"/>
                    </a:lnTo>
                    <a:lnTo>
                      <a:pt x="109" y="802"/>
                    </a:lnTo>
                    <a:close/>
                  </a:path>
                </a:pathLst>
              </a:custGeom>
              <a:solidFill>
                <a:srgbClr val="99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7" name="Freeform 99"/>
              <p:cNvSpPr>
                <a:spLocks/>
              </p:cNvSpPr>
              <p:nvPr/>
            </p:nvSpPr>
            <p:spPr bwMode="auto">
              <a:xfrm>
                <a:off x="3339" y="1688"/>
                <a:ext cx="382" cy="1184"/>
              </a:xfrm>
              <a:custGeom>
                <a:avLst/>
                <a:gdLst>
                  <a:gd name="T0" fmla="*/ 0 w 764"/>
                  <a:gd name="T1" fmla="*/ 38 h 2368"/>
                  <a:gd name="T2" fmla="*/ 237 w 764"/>
                  <a:gd name="T3" fmla="*/ 0 h 2368"/>
                  <a:gd name="T4" fmla="*/ 764 w 764"/>
                  <a:gd name="T5" fmla="*/ 272 h 2368"/>
                  <a:gd name="T6" fmla="*/ 709 w 764"/>
                  <a:gd name="T7" fmla="*/ 390 h 2368"/>
                  <a:gd name="T8" fmla="*/ 640 w 764"/>
                  <a:gd name="T9" fmla="*/ 1219 h 2368"/>
                  <a:gd name="T10" fmla="*/ 688 w 764"/>
                  <a:gd name="T11" fmla="*/ 2368 h 2368"/>
                  <a:gd name="T12" fmla="*/ 17 w 764"/>
                  <a:gd name="T13" fmla="*/ 2332 h 2368"/>
                  <a:gd name="T14" fmla="*/ 82 w 764"/>
                  <a:gd name="T15" fmla="*/ 1449 h 2368"/>
                  <a:gd name="T16" fmla="*/ 101 w 764"/>
                  <a:gd name="T17" fmla="*/ 415 h 2368"/>
                  <a:gd name="T18" fmla="*/ 0 w 764"/>
                  <a:gd name="T19" fmla="*/ 38 h 2368"/>
                  <a:gd name="T20" fmla="*/ 0 w 764"/>
                  <a:gd name="T21" fmla="*/ 38 h 2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64" h="2368">
                    <a:moveTo>
                      <a:pt x="0" y="38"/>
                    </a:moveTo>
                    <a:lnTo>
                      <a:pt x="237" y="0"/>
                    </a:lnTo>
                    <a:lnTo>
                      <a:pt x="764" y="272"/>
                    </a:lnTo>
                    <a:lnTo>
                      <a:pt x="709" y="390"/>
                    </a:lnTo>
                    <a:lnTo>
                      <a:pt x="640" y="1219"/>
                    </a:lnTo>
                    <a:lnTo>
                      <a:pt x="688" y="2368"/>
                    </a:lnTo>
                    <a:lnTo>
                      <a:pt x="17" y="2332"/>
                    </a:lnTo>
                    <a:lnTo>
                      <a:pt x="82" y="1449"/>
                    </a:lnTo>
                    <a:lnTo>
                      <a:pt x="101" y="415"/>
                    </a:lnTo>
                    <a:lnTo>
                      <a:pt x="0" y="38"/>
                    </a:lnTo>
                    <a:lnTo>
                      <a:pt x="0" y="38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0" name="Freeform 102"/>
              <p:cNvSpPr>
                <a:spLocks/>
              </p:cNvSpPr>
              <p:nvPr/>
            </p:nvSpPr>
            <p:spPr bwMode="auto">
              <a:xfrm>
                <a:off x="3523" y="1284"/>
                <a:ext cx="362" cy="376"/>
              </a:xfrm>
              <a:custGeom>
                <a:avLst/>
                <a:gdLst>
                  <a:gd name="T0" fmla="*/ 0 w 724"/>
                  <a:gd name="T1" fmla="*/ 661 h 750"/>
                  <a:gd name="T2" fmla="*/ 68 w 724"/>
                  <a:gd name="T3" fmla="*/ 616 h 750"/>
                  <a:gd name="T4" fmla="*/ 36 w 724"/>
                  <a:gd name="T5" fmla="*/ 519 h 750"/>
                  <a:gd name="T6" fmla="*/ 176 w 724"/>
                  <a:gd name="T7" fmla="*/ 416 h 750"/>
                  <a:gd name="T8" fmla="*/ 338 w 724"/>
                  <a:gd name="T9" fmla="*/ 175 h 750"/>
                  <a:gd name="T10" fmla="*/ 408 w 724"/>
                  <a:gd name="T11" fmla="*/ 81 h 750"/>
                  <a:gd name="T12" fmla="*/ 482 w 724"/>
                  <a:gd name="T13" fmla="*/ 83 h 750"/>
                  <a:gd name="T14" fmla="*/ 534 w 724"/>
                  <a:gd name="T15" fmla="*/ 0 h 750"/>
                  <a:gd name="T16" fmla="*/ 690 w 724"/>
                  <a:gd name="T17" fmla="*/ 53 h 750"/>
                  <a:gd name="T18" fmla="*/ 667 w 724"/>
                  <a:gd name="T19" fmla="*/ 104 h 750"/>
                  <a:gd name="T20" fmla="*/ 724 w 724"/>
                  <a:gd name="T21" fmla="*/ 148 h 750"/>
                  <a:gd name="T22" fmla="*/ 612 w 724"/>
                  <a:gd name="T23" fmla="*/ 287 h 750"/>
                  <a:gd name="T24" fmla="*/ 500 w 724"/>
                  <a:gd name="T25" fmla="*/ 433 h 750"/>
                  <a:gd name="T26" fmla="*/ 329 w 724"/>
                  <a:gd name="T27" fmla="*/ 697 h 750"/>
                  <a:gd name="T28" fmla="*/ 258 w 724"/>
                  <a:gd name="T29" fmla="*/ 697 h 750"/>
                  <a:gd name="T30" fmla="*/ 194 w 724"/>
                  <a:gd name="T31" fmla="*/ 750 h 750"/>
                  <a:gd name="T32" fmla="*/ 91 w 724"/>
                  <a:gd name="T33" fmla="*/ 693 h 750"/>
                  <a:gd name="T34" fmla="*/ 0 w 724"/>
                  <a:gd name="T35" fmla="*/ 661 h 750"/>
                  <a:gd name="T36" fmla="*/ 0 w 724"/>
                  <a:gd name="T37" fmla="*/ 661 h 7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24" h="750">
                    <a:moveTo>
                      <a:pt x="0" y="661"/>
                    </a:moveTo>
                    <a:lnTo>
                      <a:pt x="68" y="616"/>
                    </a:lnTo>
                    <a:lnTo>
                      <a:pt x="36" y="519"/>
                    </a:lnTo>
                    <a:lnTo>
                      <a:pt x="176" y="416"/>
                    </a:lnTo>
                    <a:lnTo>
                      <a:pt x="338" y="175"/>
                    </a:lnTo>
                    <a:lnTo>
                      <a:pt x="408" y="81"/>
                    </a:lnTo>
                    <a:lnTo>
                      <a:pt x="482" y="83"/>
                    </a:lnTo>
                    <a:lnTo>
                      <a:pt x="534" y="0"/>
                    </a:lnTo>
                    <a:lnTo>
                      <a:pt x="690" y="53"/>
                    </a:lnTo>
                    <a:lnTo>
                      <a:pt x="667" y="104"/>
                    </a:lnTo>
                    <a:lnTo>
                      <a:pt x="724" y="148"/>
                    </a:lnTo>
                    <a:lnTo>
                      <a:pt x="612" y="287"/>
                    </a:lnTo>
                    <a:lnTo>
                      <a:pt x="500" y="433"/>
                    </a:lnTo>
                    <a:lnTo>
                      <a:pt x="329" y="697"/>
                    </a:lnTo>
                    <a:lnTo>
                      <a:pt x="258" y="697"/>
                    </a:lnTo>
                    <a:lnTo>
                      <a:pt x="194" y="750"/>
                    </a:lnTo>
                    <a:lnTo>
                      <a:pt x="91" y="693"/>
                    </a:lnTo>
                    <a:lnTo>
                      <a:pt x="0" y="661"/>
                    </a:lnTo>
                    <a:lnTo>
                      <a:pt x="0" y="661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7" name="Freeform 109"/>
              <p:cNvSpPr>
                <a:spLocks/>
              </p:cNvSpPr>
              <p:nvPr/>
            </p:nvSpPr>
            <p:spPr bwMode="auto">
              <a:xfrm>
                <a:off x="3281" y="1226"/>
                <a:ext cx="771" cy="576"/>
              </a:xfrm>
              <a:custGeom>
                <a:avLst/>
                <a:gdLst>
                  <a:gd name="T0" fmla="*/ 876 w 1543"/>
                  <a:gd name="T1" fmla="*/ 0 h 1151"/>
                  <a:gd name="T2" fmla="*/ 677 w 1543"/>
                  <a:gd name="T3" fmla="*/ 264 h 1151"/>
                  <a:gd name="T4" fmla="*/ 333 w 1543"/>
                  <a:gd name="T5" fmla="*/ 608 h 1151"/>
                  <a:gd name="T6" fmla="*/ 0 w 1543"/>
                  <a:gd name="T7" fmla="*/ 840 h 1151"/>
                  <a:gd name="T8" fmla="*/ 274 w 1543"/>
                  <a:gd name="T9" fmla="*/ 872 h 1151"/>
                  <a:gd name="T10" fmla="*/ 565 w 1543"/>
                  <a:gd name="T11" fmla="*/ 979 h 1151"/>
                  <a:gd name="T12" fmla="*/ 865 w 1543"/>
                  <a:gd name="T13" fmla="*/ 1151 h 1151"/>
                  <a:gd name="T14" fmla="*/ 1043 w 1543"/>
                  <a:gd name="T15" fmla="*/ 796 h 1151"/>
                  <a:gd name="T16" fmla="*/ 1344 w 1543"/>
                  <a:gd name="T17" fmla="*/ 359 h 1151"/>
                  <a:gd name="T18" fmla="*/ 1543 w 1543"/>
                  <a:gd name="T19" fmla="*/ 135 h 1151"/>
                  <a:gd name="T20" fmla="*/ 1353 w 1543"/>
                  <a:gd name="T21" fmla="*/ 42 h 1151"/>
                  <a:gd name="T22" fmla="*/ 943 w 1543"/>
                  <a:gd name="T23" fmla="*/ 7 h 1151"/>
                  <a:gd name="T24" fmla="*/ 1308 w 1543"/>
                  <a:gd name="T25" fmla="*/ 82 h 1151"/>
                  <a:gd name="T26" fmla="*/ 1452 w 1543"/>
                  <a:gd name="T27" fmla="*/ 156 h 1151"/>
                  <a:gd name="T28" fmla="*/ 1317 w 1543"/>
                  <a:gd name="T29" fmla="*/ 268 h 1151"/>
                  <a:gd name="T30" fmla="*/ 1026 w 1543"/>
                  <a:gd name="T31" fmla="*/ 694 h 1151"/>
                  <a:gd name="T32" fmla="*/ 817 w 1543"/>
                  <a:gd name="T33" fmla="*/ 1028 h 1151"/>
                  <a:gd name="T34" fmla="*/ 414 w 1543"/>
                  <a:gd name="T35" fmla="*/ 840 h 1151"/>
                  <a:gd name="T36" fmla="*/ 183 w 1543"/>
                  <a:gd name="T37" fmla="*/ 808 h 1151"/>
                  <a:gd name="T38" fmla="*/ 462 w 1543"/>
                  <a:gd name="T39" fmla="*/ 570 h 1151"/>
                  <a:gd name="T40" fmla="*/ 758 w 1543"/>
                  <a:gd name="T41" fmla="*/ 247 h 1151"/>
                  <a:gd name="T42" fmla="*/ 876 w 1543"/>
                  <a:gd name="T43" fmla="*/ 0 h 1151"/>
                  <a:gd name="T44" fmla="*/ 876 w 1543"/>
                  <a:gd name="T45" fmla="*/ 0 h 1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543" h="1151">
                    <a:moveTo>
                      <a:pt x="876" y="0"/>
                    </a:moveTo>
                    <a:lnTo>
                      <a:pt x="677" y="264"/>
                    </a:lnTo>
                    <a:lnTo>
                      <a:pt x="333" y="608"/>
                    </a:lnTo>
                    <a:lnTo>
                      <a:pt x="0" y="840"/>
                    </a:lnTo>
                    <a:lnTo>
                      <a:pt x="274" y="872"/>
                    </a:lnTo>
                    <a:lnTo>
                      <a:pt x="565" y="979"/>
                    </a:lnTo>
                    <a:lnTo>
                      <a:pt x="865" y="1151"/>
                    </a:lnTo>
                    <a:lnTo>
                      <a:pt x="1043" y="796"/>
                    </a:lnTo>
                    <a:lnTo>
                      <a:pt x="1344" y="359"/>
                    </a:lnTo>
                    <a:lnTo>
                      <a:pt x="1543" y="135"/>
                    </a:lnTo>
                    <a:lnTo>
                      <a:pt x="1353" y="42"/>
                    </a:lnTo>
                    <a:lnTo>
                      <a:pt x="943" y="7"/>
                    </a:lnTo>
                    <a:lnTo>
                      <a:pt x="1308" y="82"/>
                    </a:lnTo>
                    <a:lnTo>
                      <a:pt x="1452" y="156"/>
                    </a:lnTo>
                    <a:lnTo>
                      <a:pt x="1317" y="268"/>
                    </a:lnTo>
                    <a:lnTo>
                      <a:pt x="1026" y="694"/>
                    </a:lnTo>
                    <a:lnTo>
                      <a:pt x="817" y="1028"/>
                    </a:lnTo>
                    <a:lnTo>
                      <a:pt x="414" y="840"/>
                    </a:lnTo>
                    <a:lnTo>
                      <a:pt x="183" y="808"/>
                    </a:lnTo>
                    <a:lnTo>
                      <a:pt x="462" y="570"/>
                    </a:lnTo>
                    <a:lnTo>
                      <a:pt x="758" y="247"/>
                    </a:lnTo>
                    <a:lnTo>
                      <a:pt x="876" y="0"/>
                    </a:lnTo>
                    <a:lnTo>
                      <a:pt x="87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8" name="Freeform 110"/>
              <p:cNvSpPr>
                <a:spLocks/>
              </p:cNvSpPr>
              <p:nvPr/>
            </p:nvSpPr>
            <p:spPr bwMode="auto">
              <a:xfrm>
                <a:off x="3281" y="1294"/>
                <a:ext cx="771" cy="1614"/>
              </a:xfrm>
              <a:custGeom>
                <a:avLst/>
                <a:gdLst>
                  <a:gd name="T0" fmla="*/ 0 w 1543"/>
                  <a:gd name="T1" fmla="*/ 705 h 3229"/>
                  <a:gd name="T2" fmla="*/ 89 w 1543"/>
                  <a:gd name="T3" fmla="*/ 1195 h 3229"/>
                  <a:gd name="T4" fmla="*/ 84 w 1543"/>
                  <a:gd name="T5" fmla="*/ 2360 h 3229"/>
                  <a:gd name="T6" fmla="*/ 103 w 1543"/>
                  <a:gd name="T7" fmla="*/ 2791 h 3229"/>
                  <a:gd name="T8" fmla="*/ 72 w 1543"/>
                  <a:gd name="T9" fmla="*/ 3170 h 3229"/>
                  <a:gd name="T10" fmla="*/ 888 w 1543"/>
                  <a:gd name="T11" fmla="*/ 3229 h 3229"/>
                  <a:gd name="T12" fmla="*/ 1443 w 1543"/>
                  <a:gd name="T13" fmla="*/ 3156 h 3229"/>
                  <a:gd name="T14" fmla="*/ 1443 w 1543"/>
                  <a:gd name="T15" fmla="*/ 1391 h 3229"/>
                  <a:gd name="T16" fmla="*/ 1484 w 1543"/>
                  <a:gd name="T17" fmla="*/ 226 h 3229"/>
                  <a:gd name="T18" fmla="*/ 1543 w 1543"/>
                  <a:gd name="T19" fmla="*/ 0 h 3229"/>
                  <a:gd name="T20" fmla="*/ 1330 w 1543"/>
                  <a:gd name="T21" fmla="*/ 178 h 3229"/>
                  <a:gd name="T22" fmla="*/ 1401 w 1543"/>
                  <a:gd name="T23" fmla="*/ 279 h 3229"/>
                  <a:gd name="T24" fmla="*/ 1283 w 1543"/>
                  <a:gd name="T25" fmla="*/ 467 h 3229"/>
                  <a:gd name="T26" fmla="*/ 1361 w 1543"/>
                  <a:gd name="T27" fmla="*/ 562 h 3229"/>
                  <a:gd name="T28" fmla="*/ 1207 w 1543"/>
                  <a:gd name="T29" fmla="*/ 741 h 3229"/>
                  <a:gd name="T30" fmla="*/ 1342 w 1543"/>
                  <a:gd name="T31" fmla="*/ 775 h 3229"/>
                  <a:gd name="T32" fmla="*/ 1112 w 1543"/>
                  <a:gd name="T33" fmla="*/ 1072 h 3229"/>
                  <a:gd name="T34" fmla="*/ 1277 w 1543"/>
                  <a:gd name="T35" fmla="*/ 1172 h 3229"/>
                  <a:gd name="T36" fmla="*/ 1076 w 1543"/>
                  <a:gd name="T37" fmla="*/ 1360 h 3229"/>
                  <a:gd name="T38" fmla="*/ 1300 w 1543"/>
                  <a:gd name="T39" fmla="*/ 1450 h 3229"/>
                  <a:gd name="T40" fmla="*/ 1089 w 1543"/>
                  <a:gd name="T41" fmla="*/ 1651 h 3229"/>
                  <a:gd name="T42" fmla="*/ 1336 w 1543"/>
                  <a:gd name="T43" fmla="*/ 1680 h 3229"/>
                  <a:gd name="T44" fmla="*/ 1123 w 1543"/>
                  <a:gd name="T45" fmla="*/ 1858 h 3229"/>
                  <a:gd name="T46" fmla="*/ 1300 w 1543"/>
                  <a:gd name="T47" fmla="*/ 1923 h 3229"/>
                  <a:gd name="T48" fmla="*/ 1064 w 1543"/>
                  <a:gd name="T49" fmla="*/ 2100 h 3229"/>
                  <a:gd name="T50" fmla="*/ 1272 w 1543"/>
                  <a:gd name="T51" fmla="*/ 2178 h 3229"/>
                  <a:gd name="T52" fmla="*/ 1064 w 1543"/>
                  <a:gd name="T53" fmla="*/ 2366 h 3229"/>
                  <a:gd name="T54" fmla="*/ 1319 w 1543"/>
                  <a:gd name="T55" fmla="*/ 2449 h 3229"/>
                  <a:gd name="T56" fmla="*/ 1059 w 1543"/>
                  <a:gd name="T57" fmla="*/ 2691 h 3229"/>
                  <a:gd name="T58" fmla="*/ 1319 w 1543"/>
                  <a:gd name="T59" fmla="*/ 2727 h 3229"/>
                  <a:gd name="T60" fmla="*/ 1106 w 1543"/>
                  <a:gd name="T61" fmla="*/ 2850 h 3229"/>
                  <a:gd name="T62" fmla="*/ 1325 w 1543"/>
                  <a:gd name="T63" fmla="*/ 2940 h 3229"/>
                  <a:gd name="T64" fmla="*/ 941 w 1543"/>
                  <a:gd name="T65" fmla="*/ 3099 h 3229"/>
                  <a:gd name="T66" fmla="*/ 840 w 1543"/>
                  <a:gd name="T67" fmla="*/ 3063 h 3229"/>
                  <a:gd name="T68" fmla="*/ 823 w 1543"/>
                  <a:gd name="T69" fmla="*/ 1260 h 3229"/>
                  <a:gd name="T70" fmla="*/ 882 w 1543"/>
                  <a:gd name="T71" fmla="*/ 1060 h 3229"/>
                  <a:gd name="T72" fmla="*/ 468 w 1543"/>
                  <a:gd name="T73" fmla="*/ 1189 h 3229"/>
                  <a:gd name="T74" fmla="*/ 658 w 1543"/>
                  <a:gd name="T75" fmla="*/ 1349 h 3229"/>
                  <a:gd name="T76" fmla="*/ 409 w 1543"/>
                  <a:gd name="T77" fmla="*/ 1520 h 3229"/>
                  <a:gd name="T78" fmla="*/ 639 w 1543"/>
                  <a:gd name="T79" fmla="*/ 1674 h 3229"/>
                  <a:gd name="T80" fmla="*/ 439 w 1543"/>
                  <a:gd name="T81" fmla="*/ 1798 h 3229"/>
                  <a:gd name="T82" fmla="*/ 686 w 1543"/>
                  <a:gd name="T83" fmla="*/ 1988 h 3229"/>
                  <a:gd name="T84" fmla="*/ 433 w 1543"/>
                  <a:gd name="T85" fmla="*/ 2100 h 3229"/>
                  <a:gd name="T86" fmla="*/ 652 w 1543"/>
                  <a:gd name="T87" fmla="*/ 2318 h 3229"/>
                  <a:gd name="T88" fmla="*/ 409 w 1543"/>
                  <a:gd name="T89" fmla="*/ 2396 h 3229"/>
                  <a:gd name="T90" fmla="*/ 658 w 1543"/>
                  <a:gd name="T91" fmla="*/ 2567 h 3229"/>
                  <a:gd name="T92" fmla="*/ 409 w 1543"/>
                  <a:gd name="T93" fmla="*/ 2590 h 3229"/>
                  <a:gd name="T94" fmla="*/ 680 w 1543"/>
                  <a:gd name="T95" fmla="*/ 2839 h 3229"/>
                  <a:gd name="T96" fmla="*/ 451 w 1543"/>
                  <a:gd name="T97" fmla="*/ 2881 h 3229"/>
                  <a:gd name="T98" fmla="*/ 675 w 1543"/>
                  <a:gd name="T99" fmla="*/ 3088 h 3229"/>
                  <a:gd name="T100" fmla="*/ 184 w 1543"/>
                  <a:gd name="T101" fmla="*/ 3077 h 3229"/>
                  <a:gd name="T102" fmla="*/ 162 w 1543"/>
                  <a:gd name="T103" fmla="*/ 2780 h 3229"/>
                  <a:gd name="T104" fmla="*/ 156 w 1543"/>
                  <a:gd name="T105" fmla="*/ 2105 h 3229"/>
                  <a:gd name="T106" fmla="*/ 162 w 1543"/>
                  <a:gd name="T107" fmla="*/ 1220 h 3229"/>
                  <a:gd name="T108" fmla="*/ 84 w 1543"/>
                  <a:gd name="T109" fmla="*/ 781 h 3229"/>
                  <a:gd name="T110" fmla="*/ 308 w 1543"/>
                  <a:gd name="T111" fmla="*/ 741 h 3229"/>
                  <a:gd name="T112" fmla="*/ 108 w 1543"/>
                  <a:gd name="T113" fmla="*/ 680 h 3229"/>
                  <a:gd name="T114" fmla="*/ 0 w 1543"/>
                  <a:gd name="T115" fmla="*/ 705 h 3229"/>
                  <a:gd name="T116" fmla="*/ 0 w 1543"/>
                  <a:gd name="T117" fmla="*/ 705 h 32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543" h="3229">
                    <a:moveTo>
                      <a:pt x="0" y="705"/>
                    </a:moveTo>
                    <a:lnTo>
                      <a:pt x="89" y="1195"/>
                    </a:lnTo>
                    <a:lnTo>
                      <a:pt x="84" y="2360"/>
                    </a:lnTo>
                    <a:lnTo>
                      <a:pt x="103" y="2791"/>
                    </a:lnTo>
                    <a:lnTo>
                      <a:pt x="72" y="3170"/>
                    </a:lnTo>
                    <a:lnTo>
                      <a:pt x="888" y="3229"/>
                    </a:lnTo>
                    <a:lnTo>
                      <a:pt x="1443" y="3156"/>
                    </a:lnTo>
                    <a:lnTo>
                      <a:pt x="1443" y="1391"/>
                    </a:lnTo>
                    <a:lnTo>
                      <a:pt x="1484" y="226"/>
                    </a:lnTo>
                    <a:lnTo>
                      <a:pt x="1543" y="0"/>
                    </a:lnTo>
                    <a:lnTo>
                      <a:pt x="1330" y="178"/>
                    </a:lnTo>
                    <a:lnTo>
                      <a:pt x="1401" y="279"/>
                    </a:lnTo>
                    <a:lnTo>
                      <a:pt x="1283" y="467"/>
                    </a:lnTo>
                    <a:lnTo>
                      <a:pt x="1361" y="562"/>
                    </a:lnTo>
                    <a:lnTo>
                      <a:pt x="1207" y="741"/>
                    </a:lnTo>
                    <a:lnTo>
                      <a:pt x="1342" y="775"/>
                    </a:lnTo>
                    <a:lnTo>
                      <a:pt x="1112" y="1072"/>
                    </a:lnTo>
                    <a:lnTo>
                      <a:pt x="1277" y="1172"/>
                    </a:lnTo>
                    <a:lnTo>
                      <a:pt x="1076" y="1360"/>
                    </a:lnTo>
                    <a:lnTo>
                      <a:pt x="1300" y="1450"/>
                    </a:lnTo>
                    <a:lnTo>
                      <a:pt x="1089" y="1651"/>
                    </a:lnTo>
                    <a:lnTo>
                      <a:pt x="1336" y="1680"/>
                    </a:lnTo>
                    <a:lnTo>
                      <a:pt x="1123" y="1858"/>
                    </a:lnTo>
                    <a:lnTo>
                      <a:pt x="1300" y="1923"/>
                    </a:lnTo>
                    <a:lnTo>
                      <a:pt x="1064" y="2100"/>
                    </a:lnTo>
                    <a:lnTo>
                      <a:pt x="1272" y="2178"/>
                    </a:lnTo>
                    <a:lnTo>
                      <a:pt x="1064" y="2366"/>
                    </a:lnTo>
                    <a:lnTo>
                      <a:pt x="1319" y="2449"/>
                    </a:lnTo>
                    <a:lnTo>
                      <a:pt x="1059" y="2691"/>
                    </a:lnTo>
                    <a:lnTo>
                      <a:pt x="1319" y="2727"/>
                    </a:lnTo>
                    <a:lnTo>
                      <a:pt x="1106" y="2850"/>
                    </a:lnTo>
                    <a:lnTo>
                      <a:pt x="1325" y="2940"/>
                    </a:lnTo>
                    <a:lnTo>
                      <a:pt x="941" y="3099"/>
                    </a:lnTo>
                    <a:lnTo>
                      <a:pt x="840" y="3063"/>
                    </a:lnTo>
                    <a:lnTo>
                      <a:pt x="823" y="1260"/>
                    </a:lnTo>
                    <a:lnTo>
                      <a:pt x="882" y="1060"/>
                    </a:lnTo>
                    <a:lnTo>
                      <a:pt x="468" y="1189"/>
                    </a:lnTo>
                    <a:lnTo>
                      <a:pt x="658" y="1349"/>
                    </a:lnTo>
                    <a:lnTo>
                      <a:pt x="409" y="1520"/>
                    </a:lnTo>
                    <a:lnTo>
                      <a:pt x="639" y="1674"/>
                    </a:lnTo>
                    <a:lnTo>
                      <a:pt x="439" y="1798"/>
                    </a:lnTo>
                    <a:lnTo>
                      <a:pt x="686" y="1988"/>
                    </a:lnTo>
                    <a:lnTo>
                      <a:pt x="433" y="2100"/>
                    </a:lnTo>
                    <a:lnTo>
                      <a:pt x="652" y="2318"/>
                    </a:lnTo>
                    <a:lnTo>
                      <a:pt x="409" y="2396"/>
                    </a:lnTo>
                    <a:lnTo>
                      <a:pt x="658" y="2567"/>
                    </a:lnTo>
                    <a:lnTo>
                      <a:pt x="409" y="2590"/>
                    </a:lnTo>
                    <a:lnTo>
                      <a:pt x="680" y="2839"/>
                    </a:lnTo>
                    <a:lnTo>
                      <a:pt x="451" y="2881"/>
                    </a:lnTo>
                    <a:lnTo>
                      <a:pt x="675" y="3088"/>
                    </a:lnTo>
                    <a:lnTo>
                      <a:pt x="184" y="3077"/>
                    </a:lnTo>
                    <a:lnTo>
                      <a:pt x="162" y="2780"/>
                    </a:lnTo>
                    <a:lnTo>
                      <a:pt x="156" y="2105"/>
                    </a:lnTo>
                    <a:lnTo>
                      <a:pt x="162" y="1220"/>
                    </a:lnTo>
                    <a:lnTo>
                      <a:pt x="84" y="781"/>
                    </a:lnTo>
                    <a:lnTo>
                      <a:pt x="308" y="741"/>
                    </a:lnTo>
                    <a:lnTo>
                      <a:pt x="108" y="680"/>
                    </a:lnTo>
                    <a:lnTo>
                      <a:pt x="0" y="705"/>
                    </a:lnTo>
                    <a:lnTo>
                      <a:pt x="0" y="70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2" name="Freeform 114"/>
              <p:cNvSpPr>
                <a:spLocks/>
              </p:cNvSpPr>
              <p:nvPr/>
            </p:nvSpPr>
            <p:spPr bwMode="auto">
              <a:xfrm>
                <a:off x="3481" y="1300"/>
                <a:ext cx="297" cy="323"/>
              </a:xfrm>
              <a:custGeom>
                <a:avLst/>
                <a:gdLst>
                  <a:gd name="T0" fmla="*/ 483 w 593"/>
                  <a:gd name="T1" fmla="*/ 0 h 646"/>
                  <a:gd name="T2" fmla="*/ 452 w 593"/>
                  <a:gd name="T3" fmla="*/ 84 h 646"/>
                  <a:gd name="T4" fmla="*/ 274 w 593"/>
                  <a:gd name="T5" fmla="*/ 344 h 646"/>
                  <a:gd name="T6" fmla="*/ 59 w 593"/>
                  <a:gd name="T7" fmla="*/ 511 h 646"/>
                  <a:gd name="T8" fmla="*/ 118 w 593"/>
                  <a:gd name="T9" fmla="*/ 549 h 646"/>
                  <a:gd name="T10" fmla="*/ 114 w 593"/>
                  <a:gd name="T11" fmla="*/ 582 h 646"/>
                  <a:gd name="T12" fmla="*/ 0 w 593"/>
                  <a:gd name="T13" fmla="*/ 629 h 646"/>
                  <a:gd name="T14" fmla="*/ 103 w 593"/>
                  <a:gd name="T15" fmla="*/ 646 h 646"/>
                  <a:gd name="T16" fmla="*/ 183 w 593"/>
                  <a:gd name="T17" fmla="*/ 593 h 646"/>
                  <a:gd name="T18" fmla="*/ 177 w 593"/>
                  <a:gd name="T19" fmla="*/ 528 h 646"/>
                  <a:gd name="T20" fmla="*/ 156 w 593"/>
                  <a:gd name="T21" fmla="*/ 496 h 646"/>
                  <a:gd name="T22" fmla="*/ 285 w 593"/>
                  <a:gd name="T23" fmla="*/ 403 h 646"/>
                  <a:gd name="T24" fmla="*/ 422 w 593"/>
                  <a:gd name="T25" fmla="*/ 194 h 646"/>
                  <a:gd name="T26" fmla="*/ 494 w 593"/>
                  <a:gd name="T27" fmla="*/ 72 h 646"/>
                  <a:gd name="T28" fmla="*/ 530 w 593"/>
                  <a:gd name="T29" fmla="*/ 80 h 646"/>
                  <a:gd name="T30" fmla="*/ 593 w 593"/>
                  <a:gd name="T31" fmla="*/ 61 h 646"/>
                  <a:gd name="T32" fmla="*/ 523 w 593"/>
                  <a:gd name="T33" fmla="*/ 53 h 646"/>
                  <a:gd name="T34" fmla="*/ 483 w 593"/>
                  <a:gd name="T35" fmla="*/ 0 h 646"/>
                  <a:gd name="T36" fmla="*/ 483 w 593"/>
                  <a:gd name="T37" fmla="*/ 0 h 6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93" h="646">
                    <a:moveTo>
                      <a:pt x="483" y="0"/>
                    </a:moveTo>
                    <a:lnTo>
                      <a:pt x="452" y="84"/>
                    </a:lnTo>
                    <a:lnTo>
                      <a:pt x="274" y="344"/>
                    </a:lnTo>
                    <a:lnTo>
                      <a:pt x="59" y="511"/>
                    </a:lnTo>
                    <a:lnTo>
                      <a:pt x="118" y="549"/>
                    </a:lnTo>
                    <a:lnTo>
                      <a:pt x="114" y="582"/>
                    </a:lnTo>
                    <a:lnTo>
                      <a:pt x="0" y="629"/>
                    </a:lnTo>
                    <a:lnTo>
                      <a:pt x="103" y="646"/>
                    </a:lnTo>
                    <a:lnTo>
                      <a:pt x="183" y="593"/>
                    </a:lnTo>
                    <a:lnTo>
                      <a:pt x="177" y="528"/>
                    </a:lnTo>
                    <a:lnTo>
                      <a:pt x="156" y="496"/>
                    </a:lnTo>
                    <a:lnTo>
                      <a:pt x="285" y="403"/>
                    </a:lnTo>
                    <a:lnTo>
                      <a:pt x="422" y="194"/>
                    </a:lnTo>
                    <a:lnTo>
                      <a:pt x="494" y="72"/>
                    </a:lnTo>
                    <a:lnTo>
                      <a:pt x="530" y="80"/>
                    </a:lnTo>
                    <a:lnTo>
                      <a:pt x="593" y="61"/>
                    </a:lnTo>
                    <a:lnTo>
                      <a:pt x="523" y="53"/>
                    </a:lnTo>
                    <a:lnTo>
                      <a:pt x="483" y="0"/>
                    </a:lnTo>
                    <a:lnTo>
                      <a:pt x="48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3" name="Freeform 115"/>
              <p:cNvSpPr>
                <a:spLocks/>
              </p:cNvSpPr>
              <p:nvPr/>
            </p:nvSpPr>
            <p:spPr bwMode="auto">
              <a:xfrm>
                <a:off x="3468" y="1271"/>
                <a:ext cx="450" cy="416"/>
              </a:xfrm>
              <a:custGeom>
                <a:avLst/>
                <a:gdLst>
                  <a:gd name="T0" fmla="*/ 510 w 901"/>
                  <a:gd name="T1" fmla="*/ 57 h 833"/>
                  <a:gd name="T2" fmla="*/ 567 w 901"/>
                  <a:gd name="T3" fmla="*/ 80 h 833"/>
                  <a:gd name="T4" fmla="*/ 609 w 901"/>
                  <a:gd name="T5" fmla="*/ 55 h 833"/>
                  <a:gd name="T6" fmla="*/ 614 w 901"/>
                  <a:gd name="T7" fmla="*/ 0 h 833"/>
                  <a:gd name="T8" fmla="*/ 833 w 901"/>
                  <a:gd name="T9" fmla="*/ 63 h 833"/>
                  <a:gd name="T10" fmla="*/ 818 w 901"/>
                  <a:gd name="T11" fmla="*/ 101 h 833"/>
                  <a:gd name="T12" fmla="*/ 825 w 901"/>
                  <a:gd name="T13" fmla="*/ 141 h 833"/>
                  <a:gd name="T14" fmla="*/ 901 w 901"/>
                  <a:gd name="T15" fmla="*/ 167 h 833"/>
                  <a:gd name="T16" fmla="*/ 715 w 901"/>
                  <a:gd name="T17" fmla="*/ 348 h 833"/>
                  <a:gd name="T18" fmla="*/ 468 w 901"/>
                  <a:gd name="T19" fmla="*/ 762 h 833"/>
                  <a:gd name="T20" fmla="*/ 383 w 901"/>
                  <a:gd name="T21" fmla="*/ 741 h 833"/>
                  <a:gd name="T22" fmla="*/ 329 w 901"/>
                  <a:gd name="T23" fmla="*/ 783 h 833"/>
                  <a:gd name="T24" fmla="*/ 324 w 901"/>
                  <a:gd name="T25" fmla="*/ 833 h 833"/>
                  <a:gd name="T26" fmla="*/ 227 w 901"/>
                  <a:gd name="T27" fmla="*/ 757 h 833"/>
                  <a:gd name="T28" fmla="*/ 0 w 901"/>
                  <a:gd name="T29" fmla="*/ 692 h 833"/>
                  <a:gd name="T30" fmla="*/ 80 w 901"/>
                  <a:gd name="T31" fmla="*/ 671 h 833"/>
                  <a:gd name="T32" fmla="*/ 210 w 901"/>
                  <a:gd name="T33" fmla="*/ 692 h 833"/>
                  <a:gd name="T34" fmla="*/ 301 w 901"/>
                  <a:gd name="T35" fmla="*/ 747 h 833"/>
                  <a:gd name="T36" fmla="*/ 329 w 901"/>
                  <a:gd name="T37" fmla="*/ 698 h 833"/>
                  <a:gd name="T38" fmla="*/ 377 w 901"/>
                  <a:gd name="T39" fmla="*/ 677 h 833"/>
                  <a:gd name="T40" fmla="*/ 447 w 901"/>
                  <a:gd name="T41" fmla="*/ 686 h 833"/>
                  <a:gd name="T42" fmla="*/ 538 w 901"/>
                  <a:gd name="T43" fmla="*/ 542 h 833"/>
                  <a:gd name="T44" fmla="*/ 694 w 901"/>
                  <a:gd name="T45" fmla="*/ 299 h 833"/>
                  <a:gd name="T46" fmla="*/ 810 w 901"/>
                  <a:gd name="T47" fmla="*/ 186 h 833"/>
                  <a:gd name="T48" fmla="*/ 765 w 901"/>
                  <a:gd name="T49" fmla="*/ 160 h 833"/>
                  <a:gd name="T50" fmla="*/ 774 w 901"/>
                  <a:gd name="T51" fmla="*/ 89 h 833"/>
                  <a:gd name="T52" fmla="*/ 656 w 901"/>
                  <a:gd name="T53" fmla="*/ 48 h 833"/>
                  <a:gd name="T54" fmla="*/ 620 w 901"/>
                  <a:gd name="T55" fmla="*/ 118 h 833"/>
                  <a:gd name="T56" fmla="*/ 557 w 901"/>
                  <a:gd name="T57" fmla="*/ 137 h 833"/>
                  <a:gd name="T58" fmla="*/ 510 w 901"/>
                  <a:gd name="T59" fmla="*/ 57 h 833"/>
                  <a:gd name="T60" fmla="*/ 510 w 901"/>
                  <a:gd name="T61" fmla="*/ 57 h 8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901" h="833">
                    <a:moveTo>
                      <a:pt x="510" y="57"/>
                    </a:moveTo>
                    <a:lnTo>
                      <a:pt x="567" y="80"/>
                    </a:lnTo>
                    <a:lnTo>
                      <a:pt x="609" y="55"/>
                    </a:lnTo>
                    <a:lnTo>
                      <a:pt x="614" y="0"/>
                    </a:lnTo>
                    <a:lnTo>
                      <a:pt x="833" y="63"/>
                    </a:lnTo>
                    <a:lnTo>
                      <a:pt x="818" y="101"/>
                    </a:lnTo>
                    <a:lnTo>
                      <a:pt x="825" y="141"/>
                    </a:lnTo>
                    <a:lnTo>
                      <a:pt x="901" y="167"/>
                    </a:lnTo>
                    <a:lnTo>
                      <a:pt x="715" y="348"/>
                    </a:lnTo>
                    <a:lnTo>
                      <a:pt x="468" y="762"/>
                    </a:lnTo>
                    <a:lnTo>
                      <a:pt x="383" y="741"/>
                    </a:lnTo>
                    <a:lnTo>
                      <a:pt x="329" y="783"/>
                    </a:lnTo>
                    <a:lnTo>
                      <a:pt x="324" y="833"/>
                    </a:lnTo>
                    <a:lnTo>
                      <a:pt x="227" y="757"/>
                    </a:lnTo>
                    <a:lnTo>
                      <a:pt x="0" y="692"/>
                    </a:lnTo>
                    <a:lnTo>
                      <a:pt x="80" y="671"/>
                    </a:lnTo>
                    <a:lnTo>
                      <a:pt x="210" y="692"/>
                    </a:lnTo>
                    <a:lnTo>
                      <a:pt x="301" y="747"/>
                    </a:lnTo>
                    <a:lnTo>
                      <a:pt x="329" y="698"/>
                    </a:lnTo>
                    <a:lnTo>
                      <a:pt x="377" y="677"/>
                    </a:lnTo>
                    <a:lnTo>
                      <a:pt x="447" y="686"/>
                    </a:lnTo>
                    <a:lnTo>
                      <a:pt x="538" y="542"/>
                    </a:lnTo>
                    <a:lnTo>
                      <a:pt x="694" y="299"/>
                    </a:lnTo>
                    <a:lnTo>
                      <a:pt x="810" y="186"/>
                    </a:lnTo>
                    <a:lnTo>
                      <a:pt x="765" y="160"/>
                    </a:lnTo>
                    <a:lnTo>
                      <a:pt x="774" y="89"/>
                    </a:lnTo>
                    <a:lnTo>
                      <a:pt x="656" y="48"/>
                    </a:lnTo>
                    <a:lnTo>
                      <a:pt x="620" y="118"/>
                    </a:lnTo>
                    <a:lnTo>
                      <a:pt x="557" y="137"/>
                    </a:lnTo>
                    <a:lnTo>
                      <a:pt x="510" y="57"/>
                    </a:lnTo>
                    <a:lnTo>
                      <a:pt x="510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7" name="Freeform 118"/>
              <p:cNvSpPr>
                <a:spLocks/>
              </p:cNvSpPr>
              <p:nvPr/>
            </p:nvSpPr>
            <p:spPr bwMode="auto">
              <a:xfrm>
                <a:off x="3652" y="1465"/>
                <a:ext cx="95" cy="59"/>
              </a:xfrm>
              <a:custGeom>
                <a:avLst/>
                <a:gdLst>
                  <a:gd name="T0" fmla="*/ 19 w 190"/>
                  <a:gd name="T1" fmla="*/ 0 h 118"/>
                  <a:gd name="T2" fmla="*/ 31 w 190"/>
                  <a:gd name="T3" fmla="*/ 44 h 118"/>
                  <a:gd name="T4" fmla="*/ 91 w 190"/>
                  <a:gd name="T5" fmla="*/ 78 h 118"/>
                  <a:gd name="T6" fmla="*/ 135 w 190"/>
                  <a:gd name="T7" fmla="*/ 83 h 118"/>
                  <a:gd name="T8" fmla="*/ 190 w 190"/>
                  <a:gd name="T9" fmla="*/ 63 h 118"/>
                  <a:gd name="T10" fmla="*/ 147 w 190"/>
                  <a:gd name="T11" fmla="*/ 118 h 118"/>
                  <a:gd name="T12" fmla="*/ 59 w 190"/>
                  <a:gd name="T13" fmla="*/ 118 h 118"/>
                  <a:gd name="T14" fmla="*/ 12 w 190"/>
                  <a:gd name="T15" fmla="*/ 82 h 118"/>
                  <a:gd name="T16" fmla="*/ 0 w 190"/>
                  <a:gd name="T17" fmla="*/ 36 h 118"/>
                  <a:gd name="T18" fmla="*/ 19 w 190"/>
                  <a:gd name="T19" fmla="*/ 0 h 118"/>
                  <a:gd name="T20" fmla="*/ 19 w 190"/>
                  <a:gd name="T21" fmla="*/ 0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0" h="118">
                    <a:moveTo>
                      <a:pt x="19" y="0"/>
                    </a:moveTo>
                    <a:lnTo>
                      <a:pt x="31" y="44"/>
                    </a:lnTo>
                    <a:lnTo>
                      <a:pt x="91" y="78"/>
                    </a:lnTo>
                    <a:lnTo>
                      <a:pt x="135" y="83"/>
                    </a:lnTo>
                    <a:lnTo>
                      <a:pt x="190" y="63"/>
                    </a:lnTo>
                    <a:lnTo>
                      <a:pt x="147" y="118"/>
                    </a:lnTo>
                    <a:lnTo>
                      <a:pt x="59" y="118"/>
                    </a:lnTo>
                    <a:lnTo>
                      <a:pt x="12" y="82"/>
                    </a:lnTo>
                    <a:lnTo>
                      <a:pt x="0" y="36"/>
                    </a:lnTo>
                    <a:lnTo>
                      <a:pt x="19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8" name="Freeform 119"/>
              <p:cNvSpPr>
                <a:spLocks/>
              </p:cNvSpPr>
              <p:nvPr/>
            </p:nvSpPr>
            <p:spPr bwMode="auto">
              <a:xfrm>
                <a:off x="3688" y="1398"/>
                <a:ext cx="104" cy="54"/>
              </a:xfrm>
              <a:custGeom>
                <a:avLst/>
                <a:gdLst>
                  <a:gd name="T0" fmla="*/ 0 w 208"/>
                  <a:gd name="T1" fmla="*/ 57 h 106"/>
                  <a:gd name="T2" fmla="*/ 44 w 208"/>
                  <a:gd name="T3" fmla="*/ 36 h 106"/>
                  <a:gd name="T4" fmla="*/ 97 w 208"/>
                  <a:gd name="T5" fmla="*/ 36 h 106"/>
                  <a:gd name="T6" fmla="*/ 135 w 208"/>
                  <a:gd name="T7" fmla="*/ 47 h 106"/>
                  <a:gd name="T8" fmla="*/ 166 w 208"/>
                  <a:gd name="T9" fmla="*/ 66 h 106"/>
                  <a:gd name="T10" fmla="*/ 175 w 208"/>
                  <a:gd name="T11" fmla="*/ 106 h 106"/>
                  <a:gd name="T12" fmla="*/ 208 w 208"/>
                  <a:gd name="T13" fmla="*/ 72 h 106"/>
                  <a:gd name="T14" fmla="*/ 181 w 208"/>
                  <a:gd name="T15" fmla="*/ 42 h 106"/>
                  <a:gd name="T16" fmla="*/ 116 w 208"/>
                  <a:gd name="T17" fmla="*/ 0 h 106"/>
                  <a:gd name="T18" fmla="*/ 56 w 208"/>
                  <a:gd name="T19" fmla="*/ 0 h 106"/>
                  <a:gd name="T20" fmla="*/ 29 w 208"/>
                  <a:gd name="T21" fmla="*/ 9 h 106"/>
                  <a:gd name="T22" fmla="*/ 0 w 208"/>
                  <a:gd name="T23" fmla="*/ 57 h 106"/>
                  <a:gd name="T24" fmla="*/ 0 w 208"/>
                  <a:gd name="T25" fmla="*/ 57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8" h="106">
                    <a:moveTo>
                      <a:pt x="0" y="57"/>
                    </a:moveTo>
                    <a:lnTo>
                      <a:pt x="44" y="36"/>
                    </a:lnTo>
                    <a:lnTo>
                      <a:pt x="97" y="36"/>
                    </a:lnTo>
                    <a:lnTo>
                      <a:pt x="135" y="47"/>
                    </a:lnTo>
                    <a:lnTo>
                      <a:pt x="166" y="66"/>
                    </a:lnTo>
                    <a:lnTo>
                      <a:pt x="175" y="106"/>
                    </a:lnTo>
                    <a:lnTo>
                      <a:pt x="208" y="72"/>
                    </a:lnTo>
                    <a:lnTo>
                      <a:pt x="181" y="42"/>
                    </a:lnTo>
                    <a:lnTo>
                      <a:pt x="116" y="0"/>
                    </a:lnTo>
                    <a:lnTo>
                      <a:pt x="56" y="0"/>
                    </a:lnTo>
                    <a:lnTo>
                      <a:pt x="29" y="9"/>
                    </a:lnTo>
                    <a:lnTo>
                      <a:pt x="0" y="57"/>
                    </a:lnTo>
                    <a:lnTo>
                      <a:pt x="0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1" name="Freeform 122"/>
              <p:cNvSpPr>
                <a:spLocks/>
              </p:cNvSpPr>
              <p:nvPr/>
            </p:nvSpPr>
            <p:spPr bwMode="auto">
              <a:xfrm>
                <a:off x="1457" y="1120"/>
                <a:ext cx="159" cy="2080"/>
              </a:xfrm>
              <a:custGeom>
                <a:avLst/>
                <a:gdLst>
                  <a:gd name="T0" fmla="*/ 0 w 317"/>
                  <a:gd name="T1" fmla="*/ 40 h 4160"/>
                  <a:gd name="T2" fmla="*/ 241 w 317"/>
                  <a:gd name="T3" fmla="*/ 0 h 4160"/>
                  <a:gd name="T4" fmla="*/ 317 w 317"/>
                  <a:gd name="T5" fmla="*/ 4126 h 4160"/>
                  <a:gd name="T6" fmla="*/ 199 w 317"/>
                  <a:gd name="T7" fmla="*/ 4160 h 4160"/>
                  <a:gd name="T8" fmla="*/ 0 w 317"/>
                  <a:gd name="T9" fmla="*/ 40 h 4160"/>
                  <a:gd name="T10" fmla="*/ 0 w 317"/>
                  <a:gd name="T11" fmla="*/ 40 h 4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7" h="4160">
                    <a:moveTo>
                      <a:pt x="0" y="40"/>
                    </a:moveTo>
                    <a:lnTo>
                      <a:pt x="241" y="0"/>
                    </a:lnTo>
                    <a:lnTo>
                      <a:pt x="317" y="4126"/>
                    </a:lnTo>
                    <a:lnTo>
                      <a:pt x="199" y="4160"/>
                    </a:lnTo>
                    <a:lnTo>
                      <a:pt x="0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2" name="Freeform 123"/>
              <p:cNvSpPr>
                <a:spLocks/>
              </p:cNvSpPr>
              <p:nvPr/>
            </p:nvSpPr>
            <p:spPr bwMode="auto">
              <a:xfrm>
                <a:off x="1445" y="2929"/>
                <a:ext cx="2788" cy="105"/>
              </a:xfrm>
              <a:custGeom>
                <a:avLst/>
                <a:gdLst>
                  <a:gd name="T0" fmla="*/ 34 w 5576"/>
                  <a:gd name="T1" fmla="*/ 67 h 209"/>
                  <a:gd name="T2" fmla="*/ 5544 w 5576"/>
                  <a:gd name="T3" fmla="*/ 0 h 209"/>
                  <a:gd name="T4" fmla="*/ 5576 w 5576"/>
                  <a:gd name="T5" fmla="*/ 209 h 209"/>
                  <a:gd name="T6" fmla="*/ 0 w 5576"/>
                  <a:gd name="T7" fmla="*/ 209 h 209"/>
                  <a:gd name="T8" fmla="*/ 34 w 5576"/>
                  <a:gd name="T9" fmla="*/ 67 h 209"/>
                  <a:gd name="T10" fmla="*/ 34 w 5576"/>
                  <a:gd name="T11" fmla="*/ 67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576" h="209">
                    <a:moveTo>
                      <a:pt x="34" y="67"/>
                    </a:moveTo>
                    <a:lnTo>
                      <a:pt x="5544" y="0"/>
                    </a:lnTo>
                    <a:lnTo>
                      <a:pt x="5576" y="209"/>
                    </a:lnTo>
                    <a:lnTo>
                      <a:pt x="0" y="209"/>
                    </a:lnTo>
                    <a:lnTo>
                      <a:pt x="34" y="67"/>
                    </a:lnTo>
                    <a:lnTo>
                      <a:pt x="34" y="6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23" name="Group 45"/>
            <p:cNvGrpSpPr>
              <a:grpSpLocks noChangeAspect="1"/>
            </p:cNvGrpSpPr>
            <p:nvPr/>
          </p:nvGrpSpPr>
          <p:grpSpPr bwMode="auto">
            <a:xfrm>
              <a:off x="4213226" y="2573212"/>
              <a:ext cx="1147510" cy="1769583"/>
              <a:chOff x="2916" y="2530"/>
              <a:chExt cx="772" cy="1093"/>
            </a:xfrm>
          </p:grpSpPr>
          <p:sp>
            <p:nvSpPr>
              <p:cNvPr id="124" name="Freeform 55"/>
              <p:cNvSpPr>
                <a:spLocks/>
              </p:cNvSpPr>
              <p:nvPr/>
            </p:nvSpPr>
            <p:spPr bwMode="auto">
              <a:xfrm>
                <a:off x="2916" y="2530"/>
                <a:ext cx="750" cy="1072"/>
              </a:xfrm>
              <a:custGeom>
                <a:avLst/>
                <a:gdLst>
                  <a:gd name="T0" fmla="*/ 108 w 1500"/>
                  <a:gd name="T1" fmla="*/ 803 h 2145"/>
                  <a:gd name="T2" fmla="*/ 511 w 1500"/>
                  <a:gd name="T3" fmla="*/ 479 h 2145"/>
                  <a:gd name="T4" fmla="*/ 753 w 1500"/>
                  <a:gd name="T5" fmla="*/ 213 h 2145"/>
                  <a:gd name="T6" fmla="*/ 876 w 1500"/>
                  <a:gd name="T7" fmla="*/ 0 h 2145"/>
                  <a:gd name="T8" fmla="*/ 1315 w 1500"/>
                  <a:gd name="T9" fmla="*/ 61 h 2145"/>
                  <a:gd name="T10" fmla="*/ 1500 w 1500"/>
                  <a:gd name="T11" fmla="*/ 141 h 2145"/>
                  <a:gd name="T12" fmla="*/ 1363 w 1500"/>
                  <a:gd name="T13" fmla="*/ 801 h 2145"/>
                  <a:gd name="T14" fmla="*/ 1338 w 1500"/>
                  <a:gd name="T15" fmla="*/ 2090 h 2145"/>
                  <a:gd name="T16" fmla="*/ 760 w 1500"/>
                  <a:gd name="T17" fmla="*/ 2145 h 2145"/>
                  <a:gd name="T18" fmla="*/ 108 w 1500"/>
                  <a:gd name="T19" fmla="*/ 2122 h 2145"/>
                  <a:gd name="T20" fmla="*/ 100 w 1500"/>
                  <a:gd name="T21" fmla="*/ 1139 h 2145"/>
                  <a:gd name="T22" fmla="*/ 0 w 1500"/>
                  <a:gd name="T23" fmla="*/ 841 h 2145"/>
                  <a:gd name="T24" fmla="*/ 108 w 1500"/>
                  <a:gd name="T25" fmla="*/ 803 h 2145"/>
                  <a:gd name="T26" fmla="*/ 108 w 1500"/>
                  <a:gd name="T27" fmla="*/ 803 h 2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00" h="2145">
                    <a:moveTo>
                      <a:pt x="108" y="803"/>
                    </a:moveTo>
                    <a:lnTo>
                      <a:pt x="511" y="479"/>
                    </a:lnTo>
                    <a:lnTo>
                      <a:pt x="753" y="213"/>
                    </a:lnTo>
                    <a:lnTo>
                      <a:pt x="876" y="0"/>
                    </a:lnTo>
                    <a:lnTo>
                      <a:pt x="1315" y="61"/>
                    </a:lnTo>
                    <a:lnTo>
                      <a:pt x="1500" y="141"/>
                    </a:lnTo>
                    <a:lnTo>
                      <a:pt x="1363" y="801"/>
                    </a:lnTo>
                    <a:lnTo>
                      <a:pt x="1338" y="2090"/>
                    </a:lnTo>
                    <a:lnTo>
                      <a:pt x="760" y="2145"/>
                    </a:lnTo>
                    <a:lnTo>
                      <a:pt x="108" y="2122"/>
                    </a:lnTo>
                    <a:lnTo>
                      <a:pt x="100" y="1139"/>
                    </a:lnTo>
                    <a:lnTo>
                      <a:pt x="0" y="841"/>
                    </a:lnTo>
                    <a:lnTo>
                      <a:pt x="108" y="803"/>
                    </a:lnTo>
                    <a:lnTo>
                      <a:pt x="108" y="803"/>
                    </a:lnTo>
                    <a:close/>
                  </a:path>
                </a:pathLst>
              </a:custGeom>
              <a:solidFill>
                <a:srgbClr val="99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57"/>
              <p:cNvSpPr>
                <a:spLocks/>
              </p:cNvSpPr>
              <p:nvPr/>
            </p:nvSpPr>
            <p:spPr bwMode="auto">
              <a:xfrm>
                <a:off x="2983" y="2996"/>
                <a:ext cx="357" cy="611"/>
              </a:xfrm>
              <a:custGeom>
                <a:avLst/>
                <a:gdLst>
                  <a:gd name="T0" fmla="*/ 131 w 715"/>
                  <a:gd name="T1" fmla="*/ 0 h 1220"/>
                  <a:gd name="T2" fmla="*/ 319 w 715"/>
                  <a:gd name="T3" fmla="*/ 32 h 1220"/>
                  <a:gd name="T4" fmla="*/ 701 w 715"/>
                  <a:gd name="T5" fmla="*/ 264 h 1220"/>
                  <a:gd name="T6" fmla="*/ 658 w 715"/>
                  <a:gd name="T7" fmla="*/ 760 h 1220"/>
                  <a:gd name="T8" fmla="*/ 715 w 715"/>
                  <a:gd name="T9" fmla="*/ 1220 h 1220"/>
                  <a:gd name="T10" fmla="*/ 7 w 715"/>
                  <a:gd name="T11" fmla="*/ 1163 h 1220"/>
                  <a:gd name="T12" fmla="*/ 81 w 715"/>
                  <a:gd name="T13" fmla="*/ 239 h 1220"/>
                  <a:gd name="T14" fmla="*/ 0 w 715"/>
                  <a:gd name="T15" fmla="*/ 25 h 1220"/>
                  <a:gd name="T16" fmla="*/ 131 w 715"/>
                  <a:gd name="T17" fmla="*/ 0 h 1220"/>
                  <a:gd name="T18" fmla="*/ 131 w 715"/>
                  <a:gd name="T19" fmla="*/ 0 h 1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15" h="1220">
                    <a:moveTo>
                      <a:pt x="131" y="0"/>
                    </a:moveTo>
                    <a:lnTo>
                      <a:pt x="319" y="32"/>
                    </a:lnTo>
                    <a:lnTo>
                      <a:pt x="701" y="264"/>
                    </a:lnTo>
                    <a:lnTo>
                      <a:pt x="658" y="760"/>
                    </a:lnTo>
                    <a:lnTo>
                      <a:pt x="715" y="1220"/>
                    </a:lnTo>
                    <a:lnTo>
                      <a:pt x="7" y="1163"/>
                    </a:lnTo>
                    <a:lnTo>
                      <a:pt x="81" y="239"/>
                    </a:lnTo>
                    <a:lnTo>
                      <a:pt x="0" y="25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60"/>
              <p:cNvSpPr>
                <a:spLocks/>
              </p:cNvSpPr>
              <p:nvPr/>
            </p:nvSpPr>
            <p:spPr bwMode="auto">
              <a:xfrm>
                <a:off x="3160" y="2584"/>
                <a:ext cx="362" cy="375"/>
              </a:xfrm>
              <a:custGeom>
                <a:avLst/>
                <a:gdLst>
                  <a:gd name="T0" fmla="*/ 0 w 725"/>
                  <a:gd name="T1" fmla="*/ 659 h 751"/>
                  <a:gd name="T2" fmla="*/ 67 w 725"/>
                  <a:gd name="T3" fmla="*/ 616 h 751"/>
                  <a:gd name="T4" fmla="*/ 35 w 725"/>
                  <a:gd name="T5" fmla="*/ 519 h 751"/>
                  <a:gd name="T6" fmla="*/ 177 w 725"/>
                  <a:gd name="T7" fmla="*/ 416 h 751"/>
                  <a:gd name="T8" fmla="*/ 337 w 725"/>
                  <a:gd name="T9" fmla="*/ 173 h 751"/>
                  <a:gd name="T10" fmla="*/ 409 w 725"/>
                  <a:gd name="T11" fmla="*/ 80 h 751"/>
                  <a:gd name="T12" fmla="*/ 483 w 725"/>
                  <a:gd name="T13" fmla="*/ 83 h 751"/>
                  <a:gd name="T14" fmla="*/ 535 w 725"/>
                  <a:gd name="T15" fmla="*/ 0 h 751"/>
                  <a:gd name="T16" fmla="*/ 689 w 725"/>
                  <a:gd name="T17" fmla="*/ 51 h 751"/>
                  <a:gd name="T18" fmla="*/ 666 w 725"/>
                  <a:gd name="T19" fmla="*/ 102 h 751"/>
                  <a:gd name="T20" fmla="*/ 725 w 725"/>
                  <a:gd name="T21" fmla="*/ 148 h 751"/>
                  <a:gd name="T22" fmla="*/ 613 w 725"/>
                  <a:gd name="T23" fmla="*/ 287 h 751"/>
                  <a:gd name="T24" fmla="*/ 498 w 725"/>
                  <a:gd name="T25" fmla="*/ 431 h 751"/>
                  <a:gd name="T26" fmla="*/ 327 w 725"/>
                  <a:gd name="T27" fmla="*/ 696 h 751"/>
                  <a:gd name="T28" fmla="*/ 257 w 725"/>
                  <a:gd name="T29" fmla="*/ 696 h 751"/>
                  <a:gd name="T30" fmla="*/ 192 w 725"/>
                  <a:gd name="T31" fmla="*/ 751 h 751"/>
                  <a:gd name="T32" fmla="*/ 90 w 725"/>
                  <a:gd name="T33" fmla="*/ 692 h 751"/>
                  <a:gd name="T34" fmla="*/ 0 w 725"/>
                  <a:gd name="T35" fmla="*/ 659 h 751"/>
                  <a:gd name="T36" fmla="*/ 0 w 725"/>
                  <a:gd name="T37" fmla="*/ 659 h 7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25" h="751">
                    <a:moveTo>
                      <a:pt x="0" y="659"/>
                    </a:moveTo>
                    <a:lnTo>
                      <a:pt x="67" y="616"/>
                    </a:lnTo>
                    <a:lnTo>
                      <a:pt x="35" y="519"/>
                    </a:lnTo>
                    <a:lnTo>
                      <a:pt x="177" y="416"/>
                    </a:lnTo>
                    <a:lnTo>
                      <a:pt x="337" y="173"/>
                    </a:lnTo>
                    <a:lnTo>
                      <a:pt x="409" y="80"/>
                    </a:lnTo>
                    <a:lnTo>
                      <a:pt x="483" y="83"/>
                    </a:lnTo>
                    <a:lnTo>
                      <a:pt x="535" y="0"/>
                    </a:lnTo>
                    <a:lnTo>
                      <a:pt x="689" y="51"/>
                    </a:lnTo>
                    <a:lnTo>
                      <a:pt x="666" y="102"/>
                    </a:lnTo>
                    <a:lnTo>
                      <a:pt x="725" y="148"/>
                    </a:lnTo>
                    <a:lnTo>
                      <a:pt x="613" y="287"/>
                    </a:lnTo>
                    <a:lnTo>
                      <a:pt x="498" y="431"/>
                    </a:lnTo>
                    <a:lnTo>
                      <a:pt x="327" y="696"/>
                    </a:lnTo>
                    <a:lnTo>
                      <a:pt x="257" y="696"/>
                    </a:lnTo>
                    <a:lnTo>
                      <a:pt x="192" y="751"/>
                    </a:lnTo>
                    <a:lnTo>
                      <a:pt x="90" y="692"/>
                    </a:lnTo>
                    <a:lnTo>
                      <a:pt x="0" y="659"/>
                    </a:lnTo>
                    <a:lnTo>
                      <a:pt x="0" y="659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63"/>
              <p:cNvSpPr>
                <a:spLocks/>
              </p:cNvSpPr>
              <p:nvPr/>
            </p:nvSpPr>
            <p:spPr bwMode="auto">
              <a:xfrm>
                <a:off x="2916" y="2530"/>
                <a:ext cx="772" cy="576"/>
              </a:xfrm>
              <a:custGeom>
                <a:avLst/>
                <a:gdLst>
                  <a:gd name="T0" fmla="*/ 876 w 1543"/>
                  <a:gd name="T1" fmla="*/ 0 h 1152"/>
                  <a:gd name="T2" fmla="*/ 678 w 1543"/>
                  <a:gd name="T3" fmla="*/ 265 h 1152"/>
                  <a:gd name="T4" fmla="*/ 334 w 1543"/>
                  <a:gd name="T5" fmla="*/ 609 h 1152"/>
                  <a:gd name="T6" fmla="*/ 0 w 1543"/>
                  <a:gd name="T7" fmla="*/ 841 h 1152"/>
                  <a:gd name="T8" fmla="*/ 275 w 1543"/>
                  <a:gd name="T9" fmla="*/ 873 h 1152"/>
                  <a:gd name="T10" fmla="*/ 564 w 1543"/>
                  <a:gd name="T11" fmla="*/ 979 h 1152"/>
                  <a:gd name="T12" fmla="*/ 867 w 1543"/>
                  <a:gd name="T13" fmla="*/ 1152 h 1152"/>
                  <a:gd name="T14" fmla="*/ 1043 w 1543"/>
                  <a:gd name="T15" fmla="*/ 797 h 1152"/>
                  <a:gd name="T16" fmla="*/ 1344 w 1543"/>
                  <a:gd name="T17" fmla="*/ 362 h 1152"/>
                  <a:gd name="T18" fmla="*/ 1543 w 1543"/>
                  <a:gd name="T19" fmla="*/ 135 h 1152"/>
                  <a:gd name="T20" fmla="*/ 1363 w 1543"/>
                  <a:gd name="T21" fmla="*/ 48 h 1152"/>
                  <a:gd name="T22" fmla="*/ 958 w 1543"/>
                  <a:gd name="T23" fmla="*/ 14 h 1152"/>
                  <a:gd name="T24" fmla="*/ 1285 w 1543"/>
                  <a:gd name="T25" fmla="*/ 93 h 1152"/>
                  <a:gd name="T26" fmla="*/ 1452 w 1543"/>
                  <a:gd name="T27" fmla="*/ 156 h 1152"/>
                  <a:gd name="T28" fmla="*/ 1317 w 1543"/>
                  <a:gd name="T29" fmla="*/ 270 h 1152"/>
                  <a:gd name="T30" fmla="*/ 1026 w 1543"/>
                  <a:gd name="T31" fmla="*/ 694 h 1152"/>
                  <a:gd name="T32" fmla="*/ 817 w 1543"/>
                  <a:gd name="T33" fmla="*/ 1029 h 1152"/>
                  <a:gd name="T34" fmla="*/ 414 w 1543"/>
                  <a:gd name="T35" fmla="*/ 841 h 1152"/>
                  <a:gd name="T36" fmla="*/ 184 w 1543"/>
                  <a:gd name="T37" fmla="*/ 808 h 1152"/>
                  <a:gd name="T38" fmla="*/ 464 w 1543"/>
                  <a:gd name="T39" fmla="*/ 571 h 1152"/>
                  <a:gd name="T40" fmla="*/ 758 w 1543"/>
                  <a:gd name="T41" fmla="*/ 247 h 1152"/>
                  <a:gd name="T42" fmla="*/ 876 w 1543"/>
                  <a:gd name="T43" fmla="*/ 0 h 1152"/>
                  <a:gd name="T44" fmla="*/ 876 w 1543"/>
                  <a:gd name="T45" fmla="*/ 0 h 1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543" h="1152">
                    <a:moveTo>
                      <a:pt x="876" y="0"/>
                    </a:moveTo>
                    <a:lnTo>
                      <a:pt x="678" y="265"/>
                    </a:lnTo>
                    <a:lnTo>
                      <a:pt x="334" y="609"/>
                    </a:lnTo>
                    <a:lnTo>
                      <a:pt x="0" y="841"/>
                    </a:lnTo>
                    <a:lnTo>
                      <a:pt x="275" y="873"/>
                    </a:lnTo>
                    <a:lnTo>
                      <a:pt x="564" y="979"/>
                    </a:lnTo>
                    <a:lnTo>
                      <a:pt x="867" y="1152"/>
                    </a:lnTo>
                    <a:lnTo>
                      <a:pt x="1043" y="797"/>
                    </a:lnTo>
                    <a:lnTo>
                      <a:pt x="1344" y="362"/>
                    </a:lnTo>
                    <a:lnTo>
                      <a:pt x="1543" y="135"/>
                    </a:lnTo>
                    <a:lnTo>
                      <a:pt x="1363" y="48"/>
                    </a:lnTo>
                    <a:lnTo>
                      <a:pt x="958" y="14"/>
                    </a:lnTo>
                    <a:lnTo>
                      <a:pt x="1285" y="93"/>
                    </a:lnTo>
                    <a:lnTo>
                      <a:pt x="1452" y="156"/>
                    </a:lnTo>
                    <a:lnTo>
                      <a:pt x="1317" y="270"/>
                    </a:lnTo>
                    <a:lnTo>
                      <a:pt x="1026" y="694"/>
                    </a:lnTo>
                    <a:lnTo>
                      <a:pt x="817" y="1029"/>
                    </a:lnTo>
                    <a:lnTo>
                      <a:pt x="414" y="841"/>
                    </a:lnTo>
                    <a:lnTo>
                      <a:pt x="184" y="808"/>
                    </a:lnTo>
                    <a:lnTo>
                      <a:pt x="464" y="571"/>
                    </a:lnTo>
                    <a:lnTo>
                      <a:pt x="758" y="247"/>
                    </a:lnTo>
                    <a:lnTo>
                      <a:pt x="876" y="0"/>
                    </a:lnTo>
                    <a:lnTo>
                      <a:pt x="87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64"/>
              <p:cNvSpPr>
                <a:spLocks/>
              </p:cNvSpPr>
              <p:nvPr/>
            </p:nvSpPr>
            <p:spPr bwMode="auto">
              <a:xfrm>
                <a:off x="2916" y="2597"/>
                <a:ext cx="772" cy="1026"/>
              </a:xfrm>
              <a:custGeom>
                <a:avLst/>
                <a:gdLst>
                  <a:gd name="T0" fmla="*/ 0 w 1543"/>
                  <a:gd name="T1" fmla="*/ 706 h 2052"/>
                  <a:gd name="T2" fmla="*/ 59 w 1543"/>
                  <a:gd name="T3" fmla="*/ 1017 h 2052"/>
                  <a:gd name="T4" fmla="*/ 76 w 1543"/>
                  <a:gd name="T5" fmla="*/ 1459 h 2052"/>
                  <a:gd name="T6" fmla="*/ 76 w 1543"/>
                  <a:gd name="T7" fmla="*/ 2040 h 2052"/>
                  <a:gd name="T8" fmla="*/ 905 w 1543"/>
                  <a:gd name="T9" fmla="*/ 2052 h 2052"/>
                  <a:gd name="T10" fmla="*/ 1403 w 1543"/>
                  <a:gd name="T11" fmla="*/ 1976 h 2052"/>
                  <a:gd name="T12" fmla="*/ 1414 w 1543"/>
                  <a:gd name="T13" fmla="*/ 1082 h 2052"/>
                  <a:gd name="T14" fmla="*/ 1458 w 1543"/>
                  <a:gd name="T15" fmla="*/ 339 h 2052"/>
                  <a:gd name="T16" fmla="*/ 1543 w 1543"/>
                  <a:gd name="T17" fmla="*/ 0 h 2052"/>
                  <a:gd name="T18" fmla="*/ 1458 w 1543"/>
                  <a:gd name="T19" fmla="*/ 71 h 2052"/>
                  <a:gd name="T20" fmla="*/ 1317 w 1543"/>
                  <a:gd name="T21" fmla="*/ 236 h 2052"/>
                  <a:gd name="T22" fmla="*/ 1367 w 1543"/>
                  <a:gd name="T23" fmla="*/ 280 h 2052"/>
                  <a:gd name="T24" fmla="*/ 1205 w 1543"/>
                  <a:gd name="T25" fmla="*/ 527 h 2052"/>
                  <a:gd name="T26" fmla="*/ 1334 w 1543"/>
                  <a:gd name="T27" fmla="*/ 485 h 2052"/>
                  <a:gd name="T28" fmla="*/ 1119 w 1543"/>
                  <a:gd name="T29" fmla="*/ 808 h 2052"/>
                  <a:gd name="T30" fmla="*/ 1317 w 1543"/>
                  <a:gd name="T31" fmla="*/ 765 h 2052"/>
                  <a:gd name="T32" fmla="*/ 1087 w 1543"/>
                  <a:gd name="T33" fmla="*/ 1050 h 2052"/>
                  <a:gd name="T34" fmla="*/ 1302 w 1543"/>
                  <a:gd name="T35" fmla="*/ 1067 h 2052"/>
                  <a:gd name="T36" fmla="*/ 1032 w 1543"/>
                  <a:gd name="T37" fmla="*/ 1352 h 2052"/>
                  <a:gd name="T38" fmla="*/ 1285 w 1543"/>
                  <a:gd name="T39" fmla="*/ 1335 h 2052"/>
                  <a:gd name="T40" fmla="*/ 1038 w 1543"/>
                  <a:gd name="T41" fmla="*/ 1523 h 2052"/>
                  <a:gd name="T42" fmla="*/ 1220 w 1543"/>
                  <a:gd name="T43" fmla="*/ 1573 h 2052"/>
                  <a:gd name="T44" fmla="*/ 1026 w 1543"/>
                  <a:gd name="T45" fmla="*/ 1723 h 2052"/>
                  <a:gd name="T46" fmla="*/ 1258 w 1543"/>
                  <a:gd name="T47" fmla="*/ 1788 h 2052"/>
                  <a:gd name="T48" fmla="*/ 861 w 1543"/>
                  <a:gd name="T49" fmla="*/ 1955 h 2052"/>
                  <a:gd name="T50" fmla="*/ 815 w 1543"/>
                  <a:gd name="T51" fmla="*/ 1451 h 2052"/>
                  <a:gd name="T52" fmla="*/ 848 w 1543"/>
                  <a:gd name="T53" fmla="*/ 1120 h 2052"/>
                  <a:gd name="T54" fmla="*/ 576 w 1543"/>
                  <a:gd name="T55" fmla="*/ 1130 h 2052"/>
                  <a:gd name="T56" fmla="*/ 291 w 1543"/>
                  <a:gd name="T57" fmla="*/ 1050 h 2052"/>
                  <a:gd name="T58" fmla="*/ 608 w 1543"/>
                  <a:gd name="T59" fmla="*/ 1373 h 2052"/>
                  <a:gd name="T60" fmla="*/ 308 w 1543"/>
                  <a:gd name="T61" fmla="*/ 1432 h 2052"/>
                  <a:gd name="T62" fmla="*/ 505 w 1543"/>
                  <a:gd name="T63" fmla="*/ 1573 h 2052"/>
                  <a:gd name="T64" fmla="*/ 678 w 1543"/>
                  <a:gd name="T65" fmla="*/ 1637 h 2052"/>
                  <a:gd name="T66" fmla="*/ 458 w 1543"/>
                  <a:gd name="T67" fmla="*/ 1702 h 2052"/>
                  <a:gd name="T68" fmla="*/ 302 w 1543"/>
                  <a:gd name="T69" fmla="*/ 1723 h 2052"/>
                  <a:gd name="T70" fmla="*/ 646 w 1543"/>
                  <a:gd name="T71" fmla="*/ 1905 h 2052"/>
                  <a:gd name="T72" fmla="*/ 161 w 1543"/>
                  <a:gd name="T73" fmla="*/ 1900 h 2052"/>
                  <a:gd name="T74" fmla="*/ 173 w 1543"/>
                  <a:gd name="T75" fmla="*/ 1696 h 2052"/>
                  <a:gd name="T76" fmla="*/ 146 w 1543"/>
                  <a:gd name="T77" fmla="*/ 1379 h 2052"/>
                  <a:gd name="T78" fmla="*/ 156 w 1543"/>
                  <a:gd name="T79" fmla="*/ 997 h 2052"/>
                  <a:gd name="T80" fmla="*/ 76 w 1543"/>
                  <a:gd name="T81" fmla="*/ 791 h 2052"/>
                  <a:gd name="T82" fmla="*/ 452 w 1543"/>
                  <a:gd name="T83" fmla="*/ 765 h 2052"/>
                  <a:gd name="T84" fmla="*/ 108 w 1543"/>
                  <a:gd name="T85" fmla="*/ 668 h 2052"/>
                  <a:gd name="T86" fmla="*/ 0 w 1543"/>
                  <a:gd name="T87" fmla="*/ 706 h 2052"/>
                  <a:gd name="T88" fmla="*/ 0 w 1543"/>
                  <a:gd name="T89" fmla="*/ 706 h 2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543" h="2052">
                    <a:moveTo>
                      <a:pt x="0" y="706"/>
                    </a:moveTo>
                    <a:lnTo>
                      <a:pt x="59" y="1017"/>
                    </a:lnTo>
                    <a:lnTo>
                      <a:pt x="76" y="1459"/>
                    </a:lnTo>
                    <a:lnTo>
                      <a:pt x="76" y="2040"/>
                    </a:lnTo>
                    <a:lnTo>
                      <a:pt x="905" y="2052"/>
                    </a:lnTo>
                    <a:lnTo>
                      <a:pt x="1403" y="1976"/>
                    </a:lnTo>
                    <a:lnTo>
                      <a:pt x="1414" y="1082"/>
                    </a:lnTo>
                    <a:lnTo>
                      <a:pt x="1458" y="339"/>
                    </a:lnTo>
                    <a:lnTo>
                      <a:pt x="1543" y="0"/>
                    </a:lnTo>
                    <a:lnTo>
                      <a:pt x="1458" y="71"/>
                    </a:lnTo>
                    <a:lnTo>
                      <a:pt x="1317" y="236"/>
                    </a:lnTo>
                    <a:lnTo>
                      <a:pt x="1367" y="280"/>
                    </a:lnTo>
                    <a:lnTo>
                      <a:pt x="1205" y="527"/>
                    </a:lnTo>
                    <a:lnTo>
                      <a:pt x="1334" y="485"/>
                    </a:lnTo>
                    <a:lnTo>
                      <a:pt x="1119" y="808"/>
                    </a:lnTo>
                    <a:lnTo>
                      <a:pt x="1317" y="765"/>
                    </a:lnTo>
                    <a:lnTo>
                      <a:pt x="1087" y="1050"/>
                    </a:lnTo>
                    <a:lnTo>
                      <a:pt x="1302" y="1067"/>
                    </a:lnTo>
                    <a:lnTo>
                      <a:pt x="1032" y="1352"/>
                    </a:lnTo>
                    <a:lnTo>
                      <a:pt x="1285" y="1335"/>
                    </a:lnTo>
                    <a:lnTo>
                      <a:pt x="1038" y="1523"/>
                    </a:lnTo>
                    <a:lnTo>
                      <a:pt x="1220" y="1573"/>
                    </a:lnTo>
                    <a:lnTo>
                      <a:pt x="1026" y="1723"/>
                    </a:lnTo>
                    <a:lnTo>
                      <a:pt x="1258" y="1788"/>
                    </a:lnTo>
                    <a:lnTo>
                      <a:pt x="861" y="1955"/>
                    </a:lnTo>
                    <a:lnTo>
                      <a:pt x="815" y="1451"/>
                    </a:lnTo>
                    <a:lnTo>
                      <a:pt x="848" y="1120"/>
                    </a:lnTo>
                    <a:lnTo>
                      <a:pt x="576" y="1130"/>
                    </a:lnTo>
                    <a:lnTo>
                      <a:pt x="291" y="1050"/>
                    </a:lnTo>
                    <a:lnTo>
                      <a:pt x="608" y="1373"/>
                    </a:lnTo>
                    <a:lnTo>
                      <a:pt x="308" y="1432"/>
                    </a:lnTo>
                    <a:lnTo>
                      <a:pt x="505" y="1573"/>
                    </a:lnTo>
                    <a:lnTo>
                      <a:pt x="678" y="1637"/>
                    </a:lnTo>
                    <a:lnTo>
                      <a:pt x="458" y="1702"/>
                    </a:lnTo>
                    <a:lnTo>
                      <a:pt x="302" y="1723"/>
                    </a:lnTo>
                    <a:lnTo>
                      <a:pt x="646" y="1905"/>
                    </a:lnTo>
                    <a:lnTo>
                      <a:pt x="161" y="1900"/>
                    </a:lnTo>
                    <a:lnTo>
                      <a:pt x="173" y="1696"/>
                    </a:lnTo>
                    <a:lnTo>
                      <a:pt x="146" y="1379"/>
                    </a:lnTo>
                    <a:lnTo>
                      <a:pt x="156" y="997"/>
                    </a:lnTo>
                    <a:lnTo>
                      <a:pt x="76" y="791"/>
                    </a:lnTo>
                    <a:lnTo>
                      <a:pt x="452" y="765"/>
                    </a:lnTo>
                    <a:lnTo>
                      <a:pt x="108" y="668"/>
                    </a:lnTo>
                    <a:lnTo>
                      <a:pt x="0" y="706"/>
                    </a:lnTo>
                    <a:lnTo>
                      <a:pt x="0" y="70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71"/>
              <p:cNvSpPr>
                <a:spLocks/>
              </p:cNvSpPr>
              <p:nvPr/>
            </p:nvSpPr>
            <p:spPr bwMode="auto">
              <a:xfrm>
                <a:off x="3114" y="2602"/>
                <a:ext cx="297" cy="323"/>
              </a:xfrm>
              <a:custGeom>
                <a:avLst/>
                <a:gdLst>
                  <a:gd name="T0" fmla="*/ 481 w 593"/>
                  <a:gd name="T1" fmla="*/ 0 h 646"/>
                  <a:gd name="T2" fmla="*/ 451 w 593"/>
                  <a:gd name="T3" fmla="*/ 83 h 646"/>
                  <a:gd name="T4" fmla="*/ 274 w 593"/>
                  <a:gd name="T5" fmla="*/ 344 h 646"/>
                  <a:gd name="T6" fmla="*/ 59 w 593"/>
                  <a:gd name="T7" fmla="*/ 511 h 646"/>
                  <a:gd name="T8" fmla="*/ 118 w 593"/>
                  <a:gd name="T9" fmla="*/ 549 h 646"/>
                  <a:gd name="T10" fmla="*/ 112 w 593"/>
                  <a:gd name="T11" fmla="*/ 582 h 646"/>
                  <a:gd name="T12" fmla="*/ 0 w 593"/>
                  <a:gd name="T13" fmla="*/ 629 h 646"/>
                  <a:gd name="T14" fmla="*/ 101 w 593"/>
                  <a:gd name="T15" fmla="*/ 646 h 646"/>
                  <a:gd name="T16" fmla="*/ 183 w 593"/>
                  <a:gd name="T17" fmla="*/ 591 h 646"/>
                  <a:gd name="T18" fmla="*/ 177 w 593"/>
                  <a:gd name="T19" fmla="*/ 526 h 646"/>
                  <a:gd name="T20" fmla="*/ 156 w 593"/>
                  <a:gd name="T21" fmla="*/ 496 h 646"/>
                  <a:gd name="T22" fmla="*/ 285 w 593"/>
                  <a:gd name="T23" fmla="*/ 403 h 646"/>
                  <a:gd name="T24" fmla="*/ 422 w 593"/>
                  <a:gd name="T25" fmla="*/ 194 h 646"/>
                  <a:gd name="T26" fmla="*/ 494 w 593"/>
                  <a:gd name="T27" fmla="*/ 72 h 646"/>
                  <a:gd name="T28" fmla="*/ 531 w 593"/>
                  <a:gd name="T29" fmla="*/ 80 h 646"/>
                  <a:gd name="T30" fmla="*/ 593 w 593"/>
                  <a:gd name="T31" fmla="*/ 59 h 646"/>
                  <a:gd name="T32" fmla="*/ 521 w 593"/>
                  <a:gd name="T33" fmla="*/ 53 h 646"/>
                  <a:gd name="T34" fmla="*/ 481 w 593"/>
                  <a:gd name="T35" fmla="*/ 0 h 646"/>
                  <a:gd name="T36" fmla="*/ 481 w 593"/>
                  <a:gd name="T37" fmla="*/ 0 h 6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93" h="646">
                    <a:moveTo>
                      <a:pt x="481" y="0"/>
                    </a:moveTo>
                    <a:lnTo>
                      <a:pt x="451" y="83"/>
                    </a:lnTo>
                    <a:lnTo>
                      <a:pt x="274" y="344"/>
                    </a:lnTo>
                    <a:lnTo>
                      <a:pt x="59" y="511"/>
                    </a:lnTo>
                    <a:lnTo>
                      <a:pt x="118" y="549"/>
                    </a:lnTo>
                    <a:lnTo>
                      <a:pt x="112" y="582"/>
                    </a:lnTo>
                    <a:lnTo>
                      <a:pt x="0" y="629"/>
                    </a:lnTo>
                    <a:lnTo>
                      <a:pt x="101" y="646"/>
                    </a:lnTo>
                    <a:lnTo>
                      <a:pt x="183" y="591"/>
                    </a:lnTo>
                    <a:lnTo>
                      <a:pt x="177" y="526"/>
                    </a:lnTo>
                    <a:lnTo>
                      <a:pt x="156" y="496"/>
                    </a:lnTo>
                    <a:lnTo>
                      <a:pt x="285" y="403"/>
                    </a:lnTo>
                    <a:lnTo>
                      <a:pt x="422" y="194"/>
                    </a:lnTo>
                    <a:lnTo>
                      <a:pt x="494" y="72"/>
                    </a:lnTo>
                    <a:lnTo>
                      <a:pt x="531" y="80"/>
                    </a:lnTo>
                    <a:lnTo>
                      <a:pt x="593" y="59"/>
                    </a:lnTo>
                    <a:lnTo>
                      <a:pt x="521" y="53"/>
                    </a:lnTo>
                    <a:lnTo>
                      <a:pt x="481" y="0"/>
                    </a:lnTo>
                    <a:lnTo>
                      <a:pt x="48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72"/>
              <p:cNvSpPr>
                <a:spLocks/>
              </p:cNvSpPr>
              <p:nvPr/>
            </p:nvSpPr>
            <p:spPr bwMode="auto">
              <a:xfrm>
                <a:off x="3101" y="2573"/>
                <a:ext cx="450" cy="417"/>
              </a:xfrm>
              <a:custGeom>
                <a:avLst/>
                <a:gdLst>
                  <a:gd name="T0" fmla="*/ 508 w 902"/>
                  <a:gd name="T1" fmla="*/ 57 h 833"/>
                  <a:gd name="T2" fmla="*/ 567 w 902"/>
                  <a:gd name="T3" fmla="*/ 80 h 833"/>
                  <a:gd name="T4" fmla="*/ 607 w 902"/>
                  <a:gd name="T5" fmla="*/ 55 h 833"/>
                  <a:gd name="T6" fmla="*/ 613 w 902"/>
                  <a:gd name="T7" fmla="*/ 0 h 833"/>
                  <a:gd name="T8" fmla="*/ 833 w 902"/>
                  <a:gd name="T9" fmla="*/ 62 h 833"/>
                  <a:gd name="T10" fmla="*/ 818 w 902"/>
                  <a:gd name="T11" fmla="*/ 101 h 833"/>
                  <a:gd name="T12" fmla="*/ 824 w 902"/>
                  <a:gd name="T13" fmla="*/ 140 h 833"/>
                  <a:gd name="T14" fmla="*/ 902 w 902"/>
                  <a:gd name="T15" fmla="*/ 167 h 833"/>
                  <a:gd name="T16" fmla="*/ 715 w 902"/>
                  <a:gd name="T17" fmla="*/ 348 h 833"/>
                  <a:gd name="T18" fmla="*/ 468 w 902"/>
                  <a:gd name="T19" fmla="*/ 762 h 833"/>
                  <a:gd name="T20" fmla="*/ 381 w 902"/>
                  <a:gd name="T21" fmla="*/ 741 h 833"/>
                  <a:gd name="T22" fmla="*/ 327 w 902"/>
                  <a:gd name="T23" fmla="*/ 783 h 833"/>
                  <a:gd name="T24" fmla="*/ 322 w 902"/>
                  <a:gd name="T25" fmla="*/ 833 h 833"/>
                  <a:gd name="T26" fmla="*/ 225 w 902"/>
                  <a:gd name="T27" fmla="*/ 756 h 833"/>
                  <a:gd name="T28" fmla="*/ 0 w 902"/>
                  <a:gd name="T29" fmla="*/ 692 h 833"/>
                  <a:gd name="T30" fmla="*/ 80 w 902"/>
                  <a:gd name="T31" fmla="*/ 671 h 833"/>
                  <a:gd name="T32" fmla="*/ 210 w 902"/>
                  <a:gd name="T33" fmla="*/ 692 h 833"/>
                  <a:gd name="T34" fmla="*/ 301 w 902"/>
                  <a:gd name="T35" fmla="*/ 745 h 833"/>
                  <a:gd name="T36" fmla="*/ 327 w 902"/>
                  <a:gd name="T37" fmla="*/ 698 h 833"/>
                  <a:gd name="T38" fmla="*/ 377 w 902"/>
                  <a:gd name="T39" fmla="*/ 677 h 833"/>
                  <a:gd name="T40" fmla="*/ 445 w 902"/>
                  <a:gd name="T41" fmla="*/ 686 h 833"/>
                  <a:gd name="T42" fmla="*/ 537 w 902"/>
                  <a:gd name="T43" fmla="*/ 542 h 833"/>
                  <a:gd name="T44" fmla="*/ 693 w 902"/>
                  <a:gd name="T45" fmla="*/ 298 h 833"/>
                  <a:gd name="T46" fmla="*/ 810 w 902"/>
                  <a:gd name="T47" fmla="*/ 186 h 833"/>
                  <a:gd name="T48" fmla="*/ 765 w 902"/>
                  <a:gd name="T49" fmla="*/ 159 h 833"/>
                  <a:gd name="T50" fmla="*/ 774 w 902"/>
                  <a:gd name="T51" fmla="*/ 89 h 833"/>
                  <a:gd name="T52" fmla="*/ 656 w 902"/>
                  <a:gd name="T53" fmla="*/ 45 h 833"/>
                  <a:gd name="T54" fmla="*/ 620 w 902"/>
                  <a:gd name="T55" fmla="*/ 116 h 833"/>
                  <a:gd name="T56" fmla="*/ 558 w 902"/>
                  <a:gd name="T57" fmla="*/ 137 h 833"/>
                  <a:gd name="T58" fmla="*/ 508 w 902"/>
                  <a:gd name="T59" fmla="*/ 57 h 833"/>
                  <a:gd name="T60" fmla="*/ 508 w 902"/>
                  <a:gd name="T61" fmla="*/ 57 h 8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902" h="833">
                    <a:moveTo>
                      <a:pt x="508" y="57"/>
                    </a:moveTo>
                    <a:lnTo>
                      <a:pt x="567" y="80"/>
                    </a:lnTo>
                    <a:lnTo>
                      <a:pt x="607" y="55"/>
                    </a:lnTo>
                    <a:lnTo>
                      <a:pt x="613" y="0"/>
                    </a:lnTo>
                    <a:lnTo>
                      <a:pt x="833" y="62"/>
                    </a:lnTo>
                    <a:lnTo>
                      <a:pt x="818" y="101"/>
                    </a:lnTo>
                    <a:lnTo>
                      <a:pt x="824" y="140"/>
                    </a:lnTo>
                    <a:lnTo>
                      <a:pt x="902" y="167"/>
                    </a:lnTo>
                    <a:lnTo>
                      <a:pt x="715" y="348"/>
                    </a:lnTo>
                    <a:lnTo>
                      <a:pt x="468" y="762"/>
                    </a:lnTo>
                    <a:lnTo>
                      <a:pt x="381" y="741"/>
                    </a:lnTo>
                    <a:lnTo>
                      <a:pt x="327" y="783"/>
                    </a:lnTo>
                    <a:lnTo>
                      <a:pt x="322" y="833"/>
                    </a:lnTo>
                    <a:lnTo>
                      <a:pt x="225" y="756"/>
                    </a:lnTo>
                    <a:lnTo>
                      <a:pt x="0" y="692"/>
                    </a:lnTo>
                    <a:lnTo>
                      <a:pt x="80" y="671"/>
                    </a:lnTo>
                    <a:lnTo>
                      <a:pt x="210" y="692"/>
                    </a:lnTo>
                    <a:lnTo>
                      <a:pt x="301" y="745"/>
                    </a:lnTo>
                    <a:lnTo>
                      <a:pt x="327" y="698"/>
                    </a:lnTo>
                    <a:lnTo>
                      <a:pt x="377" y="677"/>
                    </a:lnTo>
                    <a:lnTo>
                      <a:pt x="445" y="686"/>
                    </a:lnTo>
                    <a:lnTo>
                      <a:pt x="537" y="542"/>
                    </a:lnTo>
                    <a:lnTo>
                      <a:pt x="693" y="298"/>
                    </a:lnTo>
                    <a:lnTo>
                      <a:pt x="810" y="186"/>
                    </a:lnTo>
                    <a:lnTo>
                      <a:pt x="765" y="159"/>
                    </a:lnTo>
                    <a:lnTo>
                      <a:pt x="774" y="89"/>
                    </a:lnTo>
                    <a:lnTo>
                      <a:pt x="656" y="45"/>
                    </a:lnTo>
                    <a:lnTo>
                      <a:pt x="620" y="116"/>
                    </a:lnTo>
                    <a:lnTo>
                      <a:pt x="558" y="137"/>
                    </a:lnTo>
                    <a:lnTo>
                      <a:pt x="508" y="57"/>
                    </a:lnTo>
                    <a:lnTo>
                      <a:pt x="508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75"/>
              <p:cNvSpPr>
                <a:spLocks/>
              </p:cNvSpPr>
              <p:nvPr/>
            </p:nvSpPr>
            <p:spPr bwMode="auto">
              <a:xfrm>
                <a:off x="3279" y="2776"/>
                <a:ext cx="96" cy="59"/>
              </a:xfrm>
              <a:custGeom>
                <a:avLst/>
                <a:gdLst>
                  <a:gd name="T0" fmla="*/ 19 w 190"/>
                  <a:gd name="T1" fmla="*/ 0 h 118"/>
                  <a:gd name="T2" fmla="*/ 30 w 190"/>
                  <a:gd name="T3" fmla="*/ 43 h 118"/>
                  <a:gd name="T4" fmla="*/ 89 w 190"/>
                  <a:gd name="T5" fmla="*/ 78 h 118"/>
                  <a:gd name="T6" fmla="*/ 135 w 190"/>
                  <a:gd name="T7" fmla="*/ 83 h 118"/>
                  <a:gd name="T8" fmla="*/ 190 w 190"/>
                  <a:gd name="T9" fmla="*/ 62 h 118"/>
                  <a:gd name="T10" fmla="*/ 146 w 190"/>
                  <a:gd name="T11" fmla="*/ 118 h 118"/>
                  <a:gd name="T12" fmla="*/ 59 w 190"/>
                  <a:gd name="T13" fmla="*/ 118 h 118"/>
                  <a:gd name="T14" fmla="*/ 11 w 190"/>
                  <a:gd name="T15" fmla="*/ 80 h 118"/>
                  <a:gd name="T16" fmla="*/ 0 w 190"/>
                  <a:gd name="T17" fmla="*/ 36 h 118"/>
                  <a:gd name="T18" fmla="*/ 19 w 190"/>
                  <a:gd name="T19" fmla="*/ 0 h 118"/>
                  <a:gd name="T20" fmla="*/ 19 w 190"/>
                  <a:gd name="T21" fmla="*/ 0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0" h="118">
                    <a:moveTo>
                      <a:pt x="19" y="0"/>
                    </a:moveTo>
                    <a:lnTo>
                      <a:pt x="30" y="43"/>
                    </a:lnTo>
                    <a:lnTo>
                      <a:pt x="89" y="78"/>
                    </a:lnTo>
                    <a:lnTo>
                      <a:pt x="135" y="83"/>
                    </a:lnTo>
                    <a:lnTo>
                      <a:pt x="190" y="62"/>
                    </a:lnTo>
                    <a:lnTo>
                      <a:pt x="146" y="118"/>
                    </a:lnTo>
                    <a:lnTo>
                      <a:pt x="59" y="118"/>
                    </a:lnTo>
                    <a:lnTo>
                      <a:pt x="11" y="80"/>
                    </a:lnTo>
                    <a:lnTo>
                      <a:pt x="0" y="36"/>
                    </a:lnTo>
                    <a:lnTo>
                      <a:pt x="19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76"/>
              <p:cNvSpPr>
                <a:spLocks/>
              </p:cNvSpPr>
              <p:nvPr/>
            </p:nvSpPr>
            <p:spPr bwMode="auto">
              <a:xfrm>
                <a:off x="3316" y="2709"/>
                <a:ext cx="102" cy="54"/>
              </a:xfrm>
              <a:custGeom>
                <a:avLst/>
                <a:gdLst>
                  <a:gd name="T0" fmla="*/ 0 w 205"/>
                  <a:gd name="T1" fmla="*/ 57 h 106"/>
                  <a:gd name="T2" fmla="*/ 44 w 205"/>
                  <a:gd name="T3" fmla="*/ 34 h 106"/>
                  <a:gd name="T4" fmla="*/ 97 w 205"/>
                  <a:gd name="T5" fmla="*/ 34 h 106"/>
                  <a:gd name="T6" fmla="*/ 133 w 205"/>
                  <a:gd name="T7" fmla="*/ 47 h 106"/>
                  <a:gd name="T8" fmla="*/ 166 w 205"/>
                  <a:gd name="T9" fmla="*/ 66 h 106"/>
                  <a:gd name="T10" fmla="*/ 175 w 205"/>
                  <a:gd name="T11" fmla="*/ 106 h 106"/>
                  <a:gd name="T12" fmla="*/ 205 w 205"/>
                  <a:gd name="T13" fmla="*/ 72 h 106"/>
                  <a:gd name="T14" fmla="*/ 181 w 205"/>
                  <a:gd name="T15" fmla="*/ 41 h 106"/>
                  <a:gd name="T16" fmla="*/ 116 w 205"/>
                  <a:gd name="T17" fmla="*/ 0 h 106"/>
                  <a:gd name="T18" fmla="*/ 55 w 205"/>
                  <a:gd name="T19" fmla="*/ 0 h 106"/>
                  <a:gd name="T20" fmla="*/ 27 w 205"/>
                  <a:gd name="T21" fmla="*/ 9 h 106"/>
                  <a:gd name="T22" fmla="*/ 0 w 205"/>
                  <a:gd name="T23" fmla="*/ 57 h 106"/>
                  <a:gd name="T24" fmla="*/ 0 w 205"/>
                  <a:gd name="T25" fmla="*/ 57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5" h="106">
                    <a:moveTo>
                      <a:pt x="0" y="57"/>
                    </a:moveTo>
                    <a:lnTo>
                      <a:pt x="44" y="34"/>
                    </a:lnTo>
                    <a:lnTo>
                      <a:pt x="97" y="34"/>
                    </a:lnTo>
                    <a:lnTo>
                      <a:pt x="133" y="47"/>
                    </a:lnTo>
                    <a:lnTo>
                      <a:pt x="166" y="66"/>
                    </a:lnTo>
                    <a:lnTo>
                      <a:pt x="175" y="106"/>
                    </a:lnTo>
                    <a:lnTo>
                      <a:pt x="205" y="72"/>
                    </a:lnTo>
                    <a:lnTo>
                      <a:pt x="181" y="41"/>
                    </a:lnTo>
                    <a:lnTo>
                      <a:pt x="116" y="0"/>
                    </a:lnTo>
                    <a:lnTo>
                      <a:pt x="55" y="0"/>
                    </a:lnTo>
                    <a:lnTo>
                      <a:pt x="27" y="9"/>
                    </a:lnTo>
                    <a:lnTo>
                      <a:pt x="0" y="57"/>
                    </a:lnTo>
                    <a:lnTo>
                      <a:pt x="0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133" name="Group 45"/>
            <p:cNvGrpSpPr>
              <a:grpSpLocks noChangeAspect="1"/>
            </p:cNvGrpSpPr>
            <p:nvPr/>
          </p:nvGrpSpPr>
          <p:grpSpPr bwMode="auto">
            <a:xfrm>
              <a:off x="5497766" y="2023748"/>
              <a:ext cx="1147510" cy="2319048"/>
              <a:chOff x="2916" y="2530"/>
              <a:chExt cx="772" cy="1093"/>
            </a:xfrm>
          </p:grpSpPr>
          <p:sp>
            <p:nvSpPr>
              <p:cNvPr id="134" name="Freeform 55"/>
              <p:cNvSpPr>
                <a:spLocks/>
              </p:cNvSpPr>
              <p:nvPr/>
            </p:nvSpPr>
            <p:spPr bwMode="auto">
              <a:xfrm>
                <a:off x="2916" y="2530"/>
                <a:ext cx="750" cy="1072"/>
              </a:xfrm>
              <a:custGeom>
                <a:avLst/>
                <a:gdLst>
                  <a:gd name="T0" fmla="*/ 108 w 1500"/>
                  <a:gd name="T1" fmla="*/ 803 h 2145"/>
                  <a:gd name="T2" fmla="*/ 511 w 1500"/>
                  <a:gd name="T3" fmla="*/ 479 h 2145"/>
                  <a:gd name="T4" fmla="*/ 753 w 1500"/>
                  <a:gd name="T5" fmla="*/ 213 h 2145"/>
                  <a:gd name="T6" fmla="*/ 876 w 1500"/>
                  <a:gd name="T7" fmla="*/ 0 h 2145"/>
                  <a:gd name="T8" fmla="*/ 1315 w 1500"/>
                  <a:gd name="T9" fmla="*/ 61 h 2145"/>
                  <a:gd name="T10" fmla="*/ 1500 w 1500"/>
                  <a:gd name="T11" fmla="*/ 141 h 2145"/>
                  <a:gd name="T12" fmla="*/ 1363 w 1500"/>
                  <a:gd name="T13" fmla="*/ 801 h 2145"/>
                  <a:gd name="T14" fmla="*/ 1338 w 1500"/>
                  <a:gd name="T15" fmla="*/ 2090 h 2145"/>
                  <a:gd name="T16" fmla="*/ 760 w 1500"/>
                  <a:gd name="T17" fmla="*/ 2145 h 2145"/>
                  <a:gd name="T18" fmla="*/ 108 w 1500"/>
                  <a:gd name="T19" fmla="*/ 2122 h 2145"/>
                  <a:gd name="T20" fmla="*/ 100 w 1500"/>
                  <a:gd name="T21" fmla="*/ 1139 h 2145"/>
                  <a:gd name="T22" fmla="*/ 0 w 1500"/>
                  <a:gd name="T23" fmla="*/ 841 h 2145"/>
                  <a:gd name="T24" fmla="*/ 108 w 1500"/>
                  <a:gd name="T25" fmla="*/ 803 h 2145"/>
                  <a:gd name="T26" fmla="*/ 108 w 1500"/>
                  <a:gd name="T27" fmla="*/ 803 h 2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500" h="2145">
                    <a:moveTo>
                      <a:pt x="108" y="803"/>
                    </a:moveTo>
                    <a:lnTo>
                      <a:pt x="511" y="479"/>
                    </a:lnTo>
                    <a:lnTo>
                      <a:pt x="753" y="213"/>
                    </a:lnTo>
                    <a:lnTo>
                      <a:pt x="876" y="0"/>
                    </a:lnTo>
                    <a:lnTo>
                      <a:pt x="1315" y="61"/>
                    </a:lnTo>
                    <a:lnTo>
                      <a:pt x="1500" y="141"/>
                    </a:lnTo>
                    <a:lnTo>
                      <a:pt x="1363" y="801"/>
                    </a:lnTo>
                    <a:lnTo>
                      <a:pt x="1338" y="2090"/>
                    </a:lnTo>
                    <a:lnTo>
                      <a:pt x="760" y="2145"/>
                    </a:lnTo>
                    <a:lnTo>
                      <a:pt x="108" y="2122"/>
                    </a:lnTo>
                    <a:lnTo>
                      <a:pt x="100" y="1139"/>
                    </a:lnTo>
                    <a:lnTo>
                      <a:pt x="0" y="841"/>
                    </a:lnTo>
                    <a:lnTo>
                      <a:pt x="108" y="803"/>
                    </a:lnTo>
                    <a:lnTo>
                      <a:pt x="108" y="803"/>
                    </a:lnTo>
                    <a:close/>
                  </a:path>
                </a:pathLst>
              </a:custGeom>
              <a:solidFill>
                <a:srgbClr val="99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57"/>
              <p:cNvSpPr>
                <a:spLocks/>
              </p:cNvSpPr>
              <p:nvPr/>
            </p:nvSpPr>
            <p:spPr bwMode="auto">
              <a:xfrm>
                <a:off x="2983" y="2996"/>
                <a:ext cx="357" cy="611"/>
              </a:xfrm>
              <a:custGeom>
                <a:avLst/>
                <a:gdLst>
                  <a:gd name="T0" fmla="*/ 131 w 715"/>
                  <a:gd name="T1" fmla="*/ 0 h 1220"/>
                  <a:gd name="T2" fmla="*/ 319 w 715"/>
                  <a:gd name="T3" fmla="*/ 32 h 1220"/>
                  <a:gd name="T4" fmla="*/ 701 w 715"/>
                  <a:gd name="T5" fmla="*/ 264 h 1220"/>
                  <a:gd name="T6" fmla="*/ 658 w 715"/>
                  <a:gd name="T7" fmla="*/ 760 h 1220"/>
                  <a:gd name="T8" fmla="*/ 715 w 715"/>
                  <a:gd name="T9" fmla="*/ 1220 h 1220"/>
                  <a:gd name="T10" fmla="*/ 7 w 715"/>
                  <a:gd name="T11" fmla="*/ 1163 h 1220"/>
                  <a:gd name="T12" fmla="*/ 81 w 715"/>
                  <a:gd name="T13" fmla="*/ 239 h 1220"/>
                  <a:gd name="T14" fmla="*/ 0 w 715"/>
                  <a:gd name="T15" fmla="*/ 25 h 1220"/>
                  <a:gd name="T16" fmla="*/ 131 w 715"/>
                  <a:gd name="T17" fmla="*/ 0 h 1220"/>
                  <a:gd name="T18" fmla="*/ 131 w 715"/>
                  <a:gd name="T19" fmla="*/ 0 h 1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15" h="1220">
                    <a:moveTo>
                      <a:pt x="131" y="0"/>
                    </a:moveTo>
                    <a:lnTo>
                      <a:pt x="319" y="32"/>
                    </a:lnTo>
                    <a:lnTo>
                      <a:pt x="701" y="264"/>
                    </a:lnTo>
                    <a:lnTo>
                      <a:pt x="658" y="760"/>
                    </a:lnTo>
                    <a:lnTo>
                      <a:pt x="715" y="1220"/>
                    </a:lnTo>
                    <a:lnTo>
                      <a:pt x="7" y="1163"/>
                    </a:lnTo>
                    <a:lnTo>
                      <a:pt x="81" y="239"/>
                    </a:lnTo>
                    <a:lnTo>
                      <a:pt x="0" y="25"/>
                    </a:lnTo>
                    <a:lnTo>
                      <a:pt x="131" y="0"/>
                    </a:lnTo>
                    <a:lnTo>
                      <a:pt x="131" y="0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60"/>
              <p:cNvSpPr>
                <a:spLocks/>
              </p:cNvSpPr>
              <p:nvPr/>
            </p:nvSpPr>
            <p:spPr bwMode="auto">
              <a:xfrm>
                <a:off x="3160" y="2584"/>
                <a:ext cx="362" cy="375"/>
              </a:xfrm>
              <a:custGeom>
                <a:avLst/>
                <a:gdLst>
                  <a:gd name="T0" fmla="*/ 0 w 725"/>
                  <a:gd name="T1" fmla="*/ 659 h 751"/>
                  <a:gd name="T2" fmla="*/ 67 w 725"/>
                  <a:gd name="T3" fmla="*/ 616 h 751"/>
                  <a:gd name="T4" fmla="*/ 35 w 725"/>
                  <a:gd name="T5" fmla="*/ 519 h 751"/>
                  <a:gd name="T6" fmla="*/ 177 w 725"/>
                  <a:gd name="T7" fmla="*/ 416 h 751"/>
                  <a:gd name="T8" fmla="*/ 337 w 725"/>
                  <a:gd name="T9" fmla="*/ 173 h 751"/>
                  <a:gd name="T10" fmla="*/ 409 w 725"/>
                  <a:gd name="T11" fmla="*/ 80 h 751"/>
                  <a:gd name="T12" fmla="*/ 483 w 725"/>
                  <a:gd name="T13" fmla="*/ 83 h 751"/>
                  <a:gd name="T14" fmla="*/ 535 w 725"/>
                  <a:gd name="T15" fmla="*/ 0 h 751"/>
                  <a:gd name="T16" fmla="*/ 689 w 725"/>
                  <a:gd name="T17" fmla="*/ 51 h 751"/>
                  <a:gd name="T18" fmla="*/ 666 w 725"/>
                  <a:gd name="T19" fmla="*/ 102 h 751"/>
                  <a:gd name="T20" fmla="*/ 725 w 725"/>
                  <a:gd name="T21" fmla="*/ 148 h 751"/>
                  <a:gd name="T22" fmla="*/ 613 w 725"/>
                  <a:gd name="T23" fmla="*/ 287 h 751"/>
                  <a:gd name="T24" fmla="*/ 498 w 725"/>
                  <a:gd name="T25" fmla="*/ 431 h 751"/>
                  <a:gd name="T26" fmla="*/ 327 w 725"/>
                  <a:gd name="T27" fmla="*/ 696 h 751"/>
                  <a:gd name="T28" fmla="*/ 257 w 725"/>
                  <a:gd name="T29" fmla="*/ 696 h 751"/>
                  <a:gd name="T30" fmla="*/ 192 w 725"/>
                  <a:gd name="T31" fmla="*/ 751 h 751"/>
                  <a:gd name="T32" fmla="*/ 90 w 725"/>
                  <a:gd name="T33" fmla="*/ 692 h 751"/>
                  <a:gd name="T34" fmla="*/ 0 w 725"/>
                  <a:gd name="T35" fmla="*/ 659 h 751"/>
                  <a:gd name="T36" fmla="*/ 0 w 725"/>
                  <a:gd name="T37" fmla="*/ 659 h 7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25" h="751">
                    <a:moveTo>
                      <a:pt x="0" y="659"/>
                    </a:moveTo>
                    <a:lnTo>
                      <a:pt x="67" y="616"/>
                    </a:lnTo>
                    <a:lnTo>
                      <a:pt x="35" y="519"/>
                    </a:lnTo>
                    <a:lnTo>
                      <a:pt x="177" y="416"/>
                    </a:lnTo>
                    <a:lnTo>
                      <a:pt x="337" y="173"/>
                    </a:lnTo>
                    <a:lnTo>
                      <a:pt x="409" y="80"/>
                    </a:lnTo>
                    <a:lnTo>
                      <a:pt x="483" y="83"/>
                    </a:lnTo>
                    <a:lnTo>
                      <a:pt x="535" y="0"/>
                    </a:lnTo>
                    <a:lnTo>
                      <a:pt x="689" y="51"/>
                    </a:lnTo>
                    <a:lnTo>
                      <a:pt x="666" y="102"/>
                    </a:lnTo>
                    <a:lnTo>
                      <a:pt x="725" y="148"/>
                    </a:lnTo>
                    <a:lnTo>
                      <a:pt x="613" y="287"/>
                    </a:lnTo>
                    <a:lnTo>
                      <a:pt x="498" y="431"/>
                    </a:lnTo>
                    <a:lnTo>
                      <a:pt x="327" y="696"/>
                    </a:lnTo>
                    <a:lnTo>
                      <a:pt x="257" y="696"/>
                    </a:lnTo>
                    <a:lnTo>
                      <a:pt x="192" y="751"/>
                    </a:lnTo>
                    <a:lnTo>
                      <a:pt x="90" y="692"/>
                    </a:lnTo>
                    <a:lnTo>
                      <a:pt x="0" y="659"/>
                    </a:lnTo>
                    <a:lnTo>
                      <a:pt x="0" y="659"/>
                    </a:lnTo>
                    <a:close/>
                  </a:path>
                </a:pathLst>
              </a:custGeom>
              <a:solidFill>
                <a:srgbClr val="8FC28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63"/>
              <p:cNvSpPr>
                <a:spLocks/>
              </p:cNvSpPr>
              <p:nvPr/>
            </p:nvSpPr>
            <p:spPr bwMode="auto">
              <a:xfrm>
                <a:off x="2916" y="2530"/>
                <a:ext cx="772" cy="576"/>
              </a:xfrm>
              <a:custGeom>
                <a:avLst/>
                <a:gdLst>
                  <a:gd name="T0" fmla="*/ 876 w 1543"/>
                  <a:gd name="T1" fmla="*/ 0 h 1152"/>
                  <a:gd name="T2" fmla="*/ 678 w 1543"/>
                  <a:gd name="T3" fmla="*/ 265 h 1152"/>
                  <a:gd name="T4" fmla="*/ 334 w 1543"/>
                  <a:gd name="T5" fmla="*/ 609 h 1152"/>
                  <a:gd name="T6" fmla="*/ 0 w 1543"/>
                  <a:gd name="T7" fmla="*/ 841 h 1152"/>
                  <a:gd name="T8" fmla="*/ 275 w 1543"/>
                  <a:gd name="T9" fmla="*/ 873 h 1152"/>
                  <a:gd name="T10" fmla="*/ 564 w 1543"/>
                  <a:gd name="T11" fmla="*/ 979 h 1152"/>
                  <a:gd name="T12" fmla="*/ 867 w 1543"/>
                  <a:gd name="T13" fmla="*/ 1152 h 1152"/>
                  <a:gd name="T14" fmla="*/ 1043 w 1543"/>
                  <a:gd name="T15" fmla="*/ 797 h 1152"/>
                  <a:gd name="T16" fmla="*/ 1344 w 1543"/>
                  <a:gd name="T17" fmla="*/ 362 h 1152"/>
                  <a:gd name="T18" fmla="*/ 1543 w 1543"/>
                  <a:gd name="T19" fmla="*/ 135 h 1152"/>
                  <a:gd name="T20" fmla="*/ 1363 w 1543"/>
                  <a:gd name="T21" fmla="*/ 48 h 1152"/>
                  <a:gd name="T22" fmla="*/ 958 w 1543"/>
                  <a:gd name="T23" fmla="*/ 14 h 1152"/>
                  <a:gd name="T24" fmla="*/ 1285 w 1543"/>
                  <a:gd name="T25" fmla="*/ 93 h 1152"/>
                  <a:gd name="T26" fmla="*/ 1452 w 1543"/>
                  <a:gd name="T27" fmla="*/ 156 h 1152"/>
                  <a:gd name="T28" fmla="*/ 1317 w 1543"/>
                  <a:gd name="T29" fmla="*/ 270 h 1152"/>
                  <a:gd name="T30" fmla="*/ 1026 w 1543"/>
                  <a:gd name="T31" fmla="*/ 694 h 1152"/>
                  <a:gd name="T32" fmla="*/ 817 w 1543"/>
                  <a:gd name="T33" fmla="*/ 1029 h 1152"/>
                  <a:gd name="T34" fmla="*/ 414 w 1543"/>
                  <a:gd name="T35" fmla="*/ 841 h 1152"/>
                  <a:gd name="T36" fmla="*/ 184 w 1543"/>
                  <a:gd name="T37" fmla="*/ 808 h 1152"/>
                  <a:gd name="T38" fmla="*/ 464 w 1543"/>
                  <a:gd name="T39" fmla="*/ 571 h 1152"/>
                  <a:gd name="T40" fmla="*/ 758 w 1543"/>
                  <a:gd name="T41" fmla="*/ 247 h 1152"/>
                  <a:gd name="T42" fmla="*/ 876 w 1543"/>
                  <a:gd name="T43" fmla="*/ 0 h 1152"/>
                  <a:gd name="T44" fmla="*/ 876 w 1543"/>
                  <a:gd name="T45" fmla="*/ 0 h 1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543" h="1152">
                    <a:moveTo>
                      <a:pt x="876" y="0"/>
                    </a:moveTo>
                    <a:lnTo>
                      <a:pt x="678" y="265"/>
                    </a:lnTo>
                    <a:lnTo>
                      <a:pt x="334" y="609"/>
                    </a:lnTo>
                    <a:lnTo>
                      <a:pt x="0" y="841"/>
                    </a:lnTo>
                    <a:lnTo>
                      <a:pt x="275" y="873"/>
                    </a:lnTo>
                    <a:lnTo>
                      <a:pt x="564" y="979"/>
                    </a:lnTo>
                    <a:lnTo>
                      <a:pt x="867" y="1152"/>
                    </a:lnTo>
                    <a:lnTo>
                      <a:pt x="1043" y="797"/>
                    </a:lnTo>
                    <a:lnTo>
                      <a:pt x="1344" y="362"/>
                    </a:lnTo>
                    <a:lnTo>
                      <a:pt x="1543" y="135"/>
                    </a:lnTo>
                    <a:lnTo>
                      <a:pt x="1363" y="48"/>
                    </a:lnTo>
                    <a:lnTo>
                      <a:pt x="958" y="14"/>
                    </a:lnTo>
                    <a:lnTo>
                      <a:pt x="1285" y="93"/>
                    </a:lnTo>
                    <a:lnTo>
                      <a:pt x="1452" y="156"/>
                    </a:lnTo>
                    <a:lnTo>
                      <a:pt x="1317" y="270"/>
                    </a:lnTo>
                    <a:lnTo>
                      <a:pt x="1026" y="694"/>
                    </a:lnTo>
                    <a:lnTo>
                      <a:pt x="817" y="1029"/>
                    </a:lnTo>
                    <a:lnTo>
                      <a:pt x="414" y="841"/>
                    </a:lnTo>
                    <a:lnTo>
                      <a:pt x="184" y="808"/>
                    </a:lnTo>
                    <a:lnTo>
                      <a:pt x="464" y="571"/>
                    </a:lnTo>
                    <a:lnTo>
                      <a:pt x="758" y="247"/>
                    </a:lnTo>
                    <a:lnTo>
                      <a:pt x="876" y="0"/>
                    </a:lnTo>
                    <a:lnTo>
                      <a:pt x="87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64"/>
              <p:cNvSpPr>
                <a:spLocks/>
              </p:cNvSpPr>
              <p:nvPr/>
            </p:nvSpPr>
            <p:spPr bwMode="auto">
              <a:xfrm>
                <a:off x="2916" y="2597"/>
                <a:ext cx="772" cy="1026"/>
              </a:xfrm>
              <a:custGeom>
                <a:avLst/>
                <a:gdLst>
                  <a:gd name="T0" fmla="*/ 0 w 1543"/>
                  <a:gd name="T1" fmla="*/ 706 h 2052"/>
                  <a:gd name="T2" fmla="*/ 59 w 1543"/>
                  <a:gd name="T3" fmla="*/ 1017 h 2052"/>
                  <a:gd name="T4" fmla="*/ 76 w 1543"/>
                  <a:gd name="T5" fmla="*/ 1459 h 2052"/>
                  <a:gd name="T6" fmla="*/ 76 w 1543"/>
                  <a:gd name="T7" fmla="*/ 2040 h 2052"/>
                  <a:gd name="T8" fmla="*/ 905 w 1543"/>
                  <a:gd name="T9" fmla="*/ 2052 h 2052"/>
                  <a:gd name="T10" fmla="*/ 1403 w 1543"/>
                  <a:gd name="T11" fmla="*/ 1976 h 2052"/>
                  <a:gd name="T12" fmla="*/ 1414 w 1543"/>
                  <a:gd name="T13" fmla="*/ 1082 h 2052"/>
                  <a:gd name="T14" fmla="*/ 1458 w 1543"/>
                  <a:gd name="T15" fmla="*/ 339 h 2052"/>
                  <a:gd name="T16" fmla="*/ 1543 w 1543"/>
                  <a:gd name="T17" fmla="*/ 0 h 2052"/>
                  <a:gd name="T18" fmla="*/ 1458 w 1543"/>
                  <a:gd name="T19" fmla="*/ 71 h 2052"/>
                  <a:gd name="T20" fmla="*/ 1317 w 1543"/>
                  <a:gd name="T21" fmla="*/ 236 h 2052"/>
                  <a:gd name="T22" fmla="*/ 1367 w 1543"/>
                  <a:gd name="T23" fmla="*/ 280 h 2052"/>
                  <a:gd name="T24" fmla="*/ 1205 w 1543"/>
                  <a:gd name="T25" fmla="*/ 527 h 2052"/>
                  <a:gd name="T26" fmla="*/ 1334 w 1543"/>
                  <a:gd name="T27" fmla="*/ 485 h 2052"/>
                  <a:gd name="T28" fmla="*/ 1119 w 1543"/>
                  <a:gd name="T29" fmla="*/ 808 h 2052"/>
                  <a:gd name="T30" fmla="*/ 1317 w 1543"/>
                  <a:gd name="T31" fmla="*/ 765 h 2052"/>
                  <a:gd name="T32" fmla="*/ 1087 w 1543"/>
                  <a:gd name="T33" fmla="*/ 1050 h 2052"/>
                  <a:gd name="T34" fmla="*/ 1302 w 1543"/>
                  <a:gd name="T35" fmla="*/ 1067 h 2052"/>
                  <a:gd name="T36" fmla="*/ 1032 w 1543"/>
                  <a:gd name="T37" fmla="*/ 1352 h 2052"/>
                  <a:gd name="T38" fmla="*/ 1285 w 1543"/>
                  <a:gd name="T39" fmla="*/ 1335 h 2052"/>
                  <a:gd name="T40" fmla="*/ 1038 w 1543"/>
                  <a:gd name="T41" fmla="*/ 1523 h 2052"/>
                  <a:gd name="T42" fmla="*/ 1220 w 1543"/>
                  <a:gd name="T43" fmla="*/ 1573 h 2052"/>
                  <a:gd name="T44" fmla="*/ 1026 w 1543"/>
                  <a:gd name="T45" fmla="*/ 1723 h 2052"/>
                  <a:gd name="T46" fmla="*/ 1258 w 1543"/>
                  <a:gd name="T47" fmla="*/ 1788 h 2052"/>
                  <a:gd name="T48" fmla="*/ 861 w 1543"/>
                  <a:gd name="T49" fmla="*/ 1955 h 2052"/>
                  <a:gd name="T50" fmla="*/ 815 w 1543"/>
                  <a:gd name="T51" fmla="*/ 1451 h 2052"/>
                  <a:gd name="T52" fmla="*/ 848 w 1543"/>
                  <a:gd name="T53" fmla="*/ 1120 h 2052"/>
                  <a:gd name="T54" fmla="*/ 576 w 1543"/>
                  <a:gd name="T55" fmla="*/ 1130 h 2052"/>
                  <a:gd name="T56" fmla="*/ 291 w 1543"/>
                  <a:gd name="T57" fmla="*/ 1050 h 2052"/>
                  <a:gd name="T58" fmla="*/ 608 w 1543"/>
                  <a:gd name="T59" fmla="*/ 1373 h 2052"/>
                  <a:gd name="T60" fmla="*/ 308 w 1543"/>
                  <a:gd name="T61" fmla="*/ 1432 h 2052"/>
                  <a:gd name="T62" fmla="*/ 505 w 1543"/>
                  <a:gd name="T63" fmla="*/ 1573 h 2052"/>
                  <a:gd name="T64" fmla="*/ 678 w 1543"/>
                  <a:gd name="T65" fmla="*/ 1637 h 2052"/>
                  <a:gd name="T66" fmla="*/ 458 w 1543"/>
                  <a:gd name="T67" fmla="*/ 1702 h 2052"/>
                  <a:gd name="T68" fmla="*/ 302 w 1543"/>
                  <a:gd name="T69" fmla="*/ 1723 h 2052"/>
                  <a:gd name="T70" fmla="*/ 646 w 1543"/>
                  <a:gd name="T71" fmla="*/ 1905 h 2052"/>
                  <a:gd name="T72" fmla="*/ 161 w 1543"/>
                  <a:gd name="T73" fmla="*/ 1900 h 2052"/>
                  <a:gd name="T74" fmla="*/ 173 w 1543"/>
                  <a:gd name="T75" fmla="*/ 1696 h 2052"/>
                  <a:gd name="T76" fmla="*/ 146 w 1543"/>
                  <a:gd name="T77" fmla="*/ 1379 h 2052"/>
                  <a:gd name="T78" fmla="*/ 156 w 1543"/>
                  <a:gd name="T79" fmla="*/ 997 h 2052"/>
                  <a:gd name="T80" fmla="*/ 76 w 1543"/>
                  <a:gd name="T81" fmla="*/ 791 h 2052"/>
                  <a:gd name="T82" fmla="*/ 452 w 1543"/>
                  <a:gd name="T83" fmla="*/ 765 h 2052"/>
                  <a:gd name="T84" fmla="*/ 108 w 1543"/>
                  <a:gd name="T85" fmla="*/ 668 h 2052"/>
                  <a:gd name="T86" fmla="*/ 0 w 1543"/>
                  <a:gd name="T87" fmla="*/ 706 h 2052"/>
                  <a:gd name="T88" fmla="*/ 0 w 1543"/>
                  <a:gd name="T89" fmla="*/ 706 h 20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543" h="2052">
                    <a:moveTo>
                      <a:pt x="0" y="706"/>
                    </a:moveTo>
                    <a:lnTo>
                      <a:pt x="59" y="1017"/>
                    </a:lnTo>
                    <a:lnTo>
                      <a:pt x="76" y="1459"/>
                    </a:lnTo>
                    <a:lnTo>
                      <a:pt x="76" y="2040"/>
                    </a:lnTo>
                    <a:lnTo>
                      <a:pt x="905" y="2052"/>
                    </a:lnTo>
                    <a:lnTo>
                      <a:pt x="1403" y="1976"/>
                    </a:lnTo>
                    <a:lnTo>
                      <a:pt x="1414" y="1082"/>
                    </a:lnTo>
                    <a:lnTo>
                      <a:pt x="1458" y="339"/>
                    </a:lnTo>
                    <a:lnTo>
                      <a:pt x="1543" y="0"/>
                    </a:lnTo>
                    <a:lnTo>
                      <a:pt x="1458" y="71"/>
                    </a:lnTo>
                    <a:lnTo>
                      <a:pt x="1317" y="236"/>
                    </a:lnTo>
                    <a:lnTo>
                      <a:pt x="1367" y="280"/>
                    </a:lnTo>
                    <a:lnTo>
                      <a:pt x="1205" y="527"/>
                    </a:lnTo>
                    <a:lnTo>
                      <a:pt x="1334" y="485"/>
                    </a:lnTo>
                    <a:lnTo>
                      <a:pt x="1119" y="808"/>
                    </a:lnTo>
                    <a:lnTo>
                      <a:pt x="1317" y="765"/>
                    </a:lnTo>
                    <a:lnTo>
                      <a:pt x="1087" y="1050"/>
                    </a:lnTo>
                    <a:lnTo>
                      <a:pt x="1302" y="1067"/>
                    </a:lnTo>
                    <a:lnTo>
                      <a:pt x="1032" y="1352"/>
                    </a:lnTo>
                    <a:lnTo>
                      <a:pt x="1285" y="1335"/>
                    </a:lnTo>
                    <a:lnTo>
                      <a:pt x="1038" y="1523"/>
                    </a:lnTo>
                    <a:lnTo>
                      <a:pt x="1220" y="1573"/>
                    </a:lnTo>
                    <a:lnTo>
                      <a:pt x="1026" y="1723"/>
                    </a:lnTo>
                    <a:lnTo>
                      <a:pt x="1258" y="1788"/>
                    </a:lnTo>
                    <a:lnTo>
                      <a:pt x="861" y="1955"/>
                    </a:lnTo>
                    <a:lnTo>
                      <a:pt x="815" y="1451"/>
                    </a:lnTo>
                    <a:lnTo>
                      <a:pt x="848" y="1120"/>
                    </a:lnTo>
                    <a:lnTo>
                      <a:pt x="576" y="1130"/>
                    </a:lnTo>
                    <a:lnTo>
                      <a:pt x="291" y="1050"/>
                    </a:lnTo>
                    <a:lnTo>
                      <a:pt x="608" y="1373"/>
                    </a:lnTo>
                    <a:lnTo>
                      <a:pt x="308" y="1432"/>
                    </a:lnTo>
                    <a:lnTo>
                      <a:pt x="505" y="1573"/>
                    </a:lnTo>
                    <a:lnTo>
                      <a:pt x="678" y="1637"/>
                    </a:lnTo>
                    <a:lnTo>
                      <a:pt x="458" y="1702"/>
                    </a:lnTo>
                    <a:lnTo>
                      <a:pt x="302" y="1723"/>
                    </a:lnTo>
                    <a:lnTo>
                      <a:pt x="646" y="1905"/>
                    </a:lnTo>
                    <a:lnTo>
                      <a:pt x="161" y="1900"/>
                    </a:lnTo>
                    <a:lnTo>
                      <a:pt x="173" y="1696"/>
                    </a:lnTo>
                    <a:lnTo>
                      <a:pt x="146" y="1379"/>
                    </a:lnTo>
                    <a:lnTo>
                      <a:pt x="156" y="997"/>
                    </a:lnTo>
                    <a:lnTo>
                      <a:pt x="76" y="791"/>
                    </a:lnTo>
                    <a:lnTo>
                      <a:pt x="452" y="765"/>
                    </a:lnTo>
                    <a:lnTo>
                      <a:pt x="108" y="668"/>
                    </a:lnTo>
                    <a:lnTo>
                      <a:pt x="0" y="706"/>
                    </a:lnTo>
                    <a:lnTo>
                      <a:pt x="0" y="70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71"/>
              <p:cNvSpPr>
                <a:spLocks/>
              </p:cNvSpPr>
              <p:nvPr/>
            </p:nvSpPr>
            <p:spPr bwMode="auto">
              <a:xfrm>
                <a:off x="3114" y="2602"/>
                <a:ext cx="297" cy="323"/>
              </a:xfrm>
              <a:custGeom>
                <a:avLst/>
                <a:gdLst>
                  <a:gd name="T0" fmla="*/ 481 w 593"/>
                  <a:gd name="T1" fmla="*/ 0 h 646"/>
                  <a:gd name="T2" fmla="*/ 451 w 593"/>
                  <a:gd name="T3" fmla="*/ 83 h 646"/>
                  <a:gd name="T4" fmla="*/ 274 w 593"/>
                  <a:gd name="T5" fmla="*/ 344 h 646"/>
                  <a:gd name="T6" fmla="*/ 59 w 593"/>
                  <a:gd name="T7" fmla="*/ 511 h 646"/>
                  <a:gd name="T8" fmla="*/ 118 w 593"/>
                  <a:gd name="T9" fmla="*/ 549 h 646"/>
                  <a:gd name="T10" fmla="*/ 112 w 593"/>
                  <a:gd name="T11" fmla="*/ 582 h 646"/>
                  <a:gd name="T12" fmla="*/ 0 w 593"/>
                  <a:gd name="T13" fmla="*/ 629 h 646"/>
                  <a:gd name="T14" fmla="*/ 101 w 593"/>
                  <a:gd name="T15" fmla="*/ 646 h 646"/>
                  <a:gd name="T16" fmla="*/ 183 w 593"/>
                  <a:gd name="T17" fmla="*/ 591 h 646"/>
                  <a:gd name="T18" fmla="*/ 177 w 593"/>
                  <a:gd name="T19" fmla="*/ 526 h 646"/>
                  <a:gd name="T20" fmla="*/ 156 w 593"/>
                  <a:gd name="T21" fmla="*/ 496 h 646"/>
                  <a:gd name="T22" fmla="*/ 285 w 593"/>
                  <a:gd name="T23" fmla="*/ 403 h 646"/>
                  <a:gd name="T24" fmla="*/ 422 w 593"/>
                  <a:gd name="T25" fmla="*/ 194 h 646"/>
                  <a:gd name="T26" fmla="*/ 494 w 593"/>
                  <a:gd name="T27" fmla="*/ 72 h 646"/>
                  <a:gd name="T28" fmla="*/ 531 w 593"/>
                  <a:gd name="T29" fmla="*/ 80 h 646"/>
                  <a:gd name="T30" fmla="*/ 593 w 593"/>
                  <a:gd name="T31" fmla="*/ 59 h 646"/>
                  <a:gd name="T32" fmla="*/ 521 w 593"/>
                  <a:gd name="T33" fmla="*/ 53 h 646"/>
                  <a:gd name="T34" fmla="*/ 481 w 593"/>
                  <a:gd name="T35" fmla="*/ 0 h 646"/>
                  <a:gd name="T36" fmla="*/ 481 w 593"/>
                  <a:gd name="T37" fmla="*/ 0 h 6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93" h="646">
                    <a:moveTo>
                      <a:pt x="481" y="0"/>
                    </a:moveTo>
                    <a:lnTo>
                      <a:pt x="451" y="83"/>
                    </a:lnTo>
                    <a:lnTo>
                      <a:pt x="274" y="344"/>
                    </a:lnTo>
                    <a:lnTo>
                      <a:pt x="59" y="511"/>
                    </a:lnTo>
                    <a:lnTo>
                      <a:pt x="118" y="549"/>
                    </a:lnTo>
                    <a:lnTo>
                      <a:pt x="112" y="582"/>
                    </a:lnTo>
                    <a:lnTo>
                      <a:pt x="0" y="629"/>
                    </a:lnTo>
                    <a:lnTo>
                      <a:pt x="101" y="646"/>
                    </a:lnTo>
                    <a:lnTo>
                      <a:pt x="183" y="591"/>
                    </a:lnTo>
                    <a:lnTo>
                      <a:pt x="177" y="526"/>
                    </a:lnTo>
                    <a:lnTo>
                      <a:pt x="156" y="496"/>
                    </a:lnTo>
                    <a:lnTo>
                      <a:pt x="285" y="403"/>
                    </a:lnTo>
                    <a:lnTo>
                      <a:pt x="422" y="194"/>
                    </a:lnTo>
                    <a:lnTo>
                      <a:pt x="494" y="72"/>
                    </a:lnTo>
                    <a:lnTo>
                      <a:pt x="531" y="80"/>
                    </a:lnTo>
                    <a:lnTo>
                      <a:pt x="593" y="59"/>
                    </a:lnTo>
                    <a:lnTo>
                      <a:pt x="521" y="53"/>
                    </a:lnTo>
                    <a:lnTo>
                      <a:pt x="481" y="0"/>
                    </a:lnTo>
                    <a:lnTo>
                      <a:pt x="48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72"/>
              <p:cNvSpPr>
                <a:spLocks/>
              </p:cNvSpPr>
              <p:nvPr/>
            </p:nvSpPr>
            <p:spPr bwMode="auto">
              <a:xfrm>
                <a:off x="3101" y="2573"/>
                <a:ext cx="450" cy="417"/>
              </a:xfrm>
              <a:custGeom>
                <a:avLst/>
                <a:gdLst>
                  <a:gd name="T0" fmla="*/ 508 w 902"/>
                  <a:gd name="T1" fmla="*/ 57 h 833"/>
                  <a:gd name="T2" fmla="*/ 567 w 902"/>
                  <a:gd name="T3" fmla="*/ 80 h 833"/>
                  <a:gd name="T4" fmla="*/ 607 w 902"/>
                  <a:gd name="T5" fmla="*/ 55 h 833"/>
                  <a:gd name="T6" fmla="*/ 613 w 902"/>
                  <a:gd name="T7" fmla="*/ 0 h 833"/>
                  <a:gd name="T8" fmla="*/ 833 w 902"/>
                  <a:gd name="T9" fmla="*/ 62 h 833"/>
                  <a:gd name="T10" fmla="*/ 818 w 902"/>
                  <a:gd name="T11" fmla="*/ 101 h 833"/>
                  <a:gd name="T12" fmla="*/ 824 w 902"/>
                  <a:gd name="T13" fmla="*/ 140 h 833"/>
                  <a:gd name="T14" fmla="*/ 902 w 902"/>
                  <a:gd name="T15" fmla="*/ 167 h 833"/>
                  <a:gd name="T16" fmla="*/ 715 w 902"/>
                  <a:gd name="T17" fmla="*/ 348 h 833"/>
                  <a:gd name="T18" fmla="*/ 468 w 902"/>
                  <a:gd name="T19" fmla="*/ 762 h 833"/>
                  <a:gd name="T20" fmla="*/ 381 w 902"/>
                  <a:gd name="T21" fmla="*/ 741 h 833"/>
                  <a:gd name="T22" fmla="*/ 327 w 902"/>
                  <a:gd name="T23" fmla="*/ 783 h 833"/>
                  <a:gd name="T24" fmla="*/ 322 w 902"/>
                  <a:gd name="T25" fmla="*/ 833 h 833"/>
                  <a:gd name="T26" fmla="*/ 225 w 902"/>
                  <a:gd name="T27" fmla="*/ 756 h 833"/>
                  <a:gd name="T28" fmla="*/ 0 w 902"/>
                  <a:gd name="T29" fmla="*/ 692 h 833"/>
                  <a:gd name="T30" fmla="*/ 80 w 902"/>
                  <a:gd name="T31" fmla="*/ 671 h 833"/>
                  <a:gd name="T32" fmla="*/ 210 w 902"/>
                  <a:gd name="T33" fmla="*/ 692 h 833"/>
                  <a:gd name="T34" fmla="*/ 301 w 902"/>
                  <a:gd name="T35" fmla="*/ 745 h 833"/>
                  <a:gd name="T36" fmla="*/ 327 w 902"/>
                  <a:gd name="T37" fmla="*/ 698 h 833"/>
                  <a:gd name="T38" fmla="*/ 377 w 902"/>
                  <a:gd name="T39" fmla="*/ 677 h 833"/>
                  <a:gd name="T40" fmla="*/ 445 w 902"/>
                  <a:gd name="T41" fmla="*/ 686 h 833"/>
                  <a:gd name="T42" fmla="*/ 537 w 902"/>
                  <a:gd name="T43" fmla="*/ 542 h 833"/>
                  <a:gd name="T44" fmla="*/ 693 w 902"/>
                  <a:gd name="T45" fmla="*/ 298 h 833"/>
                  <a:gd name="T46" fmla="*/ 810 w 902"/>
                  <a:gd name="T47" fmla="*/ 186 h 833"/>
                  <a:gd name="T48" fmla="*/ 765 w 902"/>
                  <a:gd name="T49" fmla="*/ 159 h 833"/>
                  <a:gd name="T50" fmla="*/ 774 w 902"/>
                  <a:gd name="T51" fmla="*/ 89 h 833"/>
                  <a:gd name="T52" fmla="*/ 656 w 902"/>
                  <a:gd name="T53" fmla="*/ 45 h 833"/>
                  <a:gd name="T54" fmla="*/ 620 w 902"/>
                  <a:gd name="T55" fmla="*/ 116 h 833"/>
                  <a:gd name="T56" fmla="*/ 558 w 902"/>
                  <a:gd name="T57" fmla="*/ 137 h 833"/>
                  <a:gd name="T58" fmla="*/ 508 w 902"/>
                  <a:gd name="T59" fmla="*/ 57 h 833"/>
                  <a:gd name="T60" fmla="*/ 508 w 902"/>
                  <a:gd name="T61" fmla="*/ 57 h 8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902" h="833">
                    <a:moveTo>
                      <a:pt x="508" y="57"/>
                    </a:moveTo>
                    <a:lnTo>
                      <a:pt x="567" y="80"/>
                    </a:lnTo>
                    <a:lnTo>
                      <a:pt x="607" y="55"/>
                    </a:lnTo>
                    <a:lnTo>
                      <a:pt x="613" y="0"/>
                    </a:lnTo>
                    <a:lnTo>
                      <a:pt x="833" y="62"/>
                    </a:lnTo>
                    <a:lnTo>
                      <a:pt x="818" y="101"/>
                    </a:lnTo>
                    <a:lnTo>
                      <a:pt x="824" y="140"/>
                    </a:lnTo>
                    <a:lnTo>
                      <a:pt x="902" y="167"/>
                    </a:lnTo>
                    <a:lnTo>
                      <a:pt x="715" y="348"/>
                    </a:lnTo>
                    <a:lnTo>
                      <a:pt x="468" y="762"/>
                    </a:lnTo>
                    <a:lnTo>
                      <a:pt x="381" y="741"/>
                    </a:lnTo>
                    <a:lnTo>
                      <a:pt x="327" y="783"/>
                    </a:lnTo>
                    <a:lnTo>
                      <a:pt x="322" y="833"/>
                    </a:lnTo>
                    <a:lnTo>
                      <a:pt x="225" y="756"/>
                    </a:lnTo>
                    <a:lnTo>
                      <a:pt x="0" y="692"/>
                    </a:lnTo>
                    <a:lnTo>
                      <a:pt x="80" y="671"/>
                    </a:lnTo>
                    <a:lnTo>
                      <a:pt x="210" y="692"/>
                    </a:lnTo>
                    <a:lnTo>
                      <a:pt x="301" y="745"/>
                    </a:lnTo>
                    <a:lnTo>
                      <a:pt x="327" y="698"/>
                    </a:lnTo>
                    <a:lnTo>
                      <a:pt x="377" y="677"/>
                    </a:lnTo>
                    <a:lnTo>
                      <a:pt x="445" y="686"/>
                    </a:lnTo>
                    <a:lnTo>
                      <a:pt x="537" y="542"/>
                    </a:lnTo>
                    <a:lnTo>
                      <a:pt x="693" y="298"/>
                    </a:lnTo>
                    <a:lnTo>
                      <a:pt x="810" y="186"/>
                    </a:lnTo>
                    <a:lnTo>
                      <a:pt x="765" y="159"/>
                    </a:lnTo>
                    <a:lnTo>
                      <a:pt x="774" y="89"/>
                    </a:lnTo>
                    <a:lnTo>
                      <a:pt x="656" y="45"/>
                    </a:lnTo>
                    <a:lnTo>
                      <a:pt x="620" y="116"/>
                    </a:lnTo>
                    <a:lnTo>
                      <a:pt x="558" y="137"/>
                    </a:lnTo>
                    <a:lnTo>
                      <a:pt x="508" y="57"/>
                    </a:lnTo>
                    <a:lnTo>
                      <a:pt x="508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75"/>
              <p:cNvSpPr>
                <a:spLocks/>
              </p:cNvSpPr>
              <p:nvPr/>
            </p:nvSpPr>
            <p:spPr bwMode="auto">
              <a:xfrm>
                <a:off x="3279" y="2776"/>
                <a:ext cx="96" cy="59"/>
              </a:xfrm>
              <a:custGeom>
                <a:avLst/>
                <a:gdLst>
                  <a:gd name="T0" fmla="*/ 19 w 190"/>
                  <a:gd name="T1" fmla="*/ 0 h 118"/>
                  <a:gd name="T2" fmla="*/ 30 w 190"/>
                  <a:gd name="T3" fmla="*/ 43 h 118"/>
                  <a:gd name="T4" fmla="*/ 89 w 190"/>
                  <a:gd name="T5" fmla="*/ 78 h 118"/>
                  <a:gd name="T6" fmla="*/ 135 w 190"/>
                  <a:gd name="T7" fmla="*/ 83 h 118"/>
                  <a:gd name="T8" fmla="*/ 190 w 190"/>
                  <a:gd name="T9" fmla="*/ 62 h 118"/>
                  <a:gd name="T10" fmla="*/ 146 w 190"/>
                  <a:gd name="T11" fmla="*/ 118 h 118"/>
                  <a:gd name="T12" fmla="*/ 59 w 190"/>
                  <a:gd name="T13" fmla="*/ 118 h 118"/>
                  <a:gd name="T14" fmla="*/ 11 w 190"/>
                  <a:gd name="T15" fmla="*/ 80 h 118"/>
                  <a:gd name="T16" fmla="*/ 0 w 190"/>
                  <a:gd name="T17" fmla="*/ 36 h 118"/>
                  <a:gd name="T18" fmla="*/ 19 w 190"/>
                  <a:gd name="T19" fmla="*/ 0 h 118"/>
                  <a:gd name="T20" fmla="*/ 19 w 190"/>
                  <a:gd name="T21" fmla="*/ 0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0" h="118">
                    <a:moveTo>
                      <a:pt x="19" y="0"/>
                    </a:moveTo>
                    <a:lnTo>
                      <a:pt x="30" y="43"/>
                    </a:lnTo>
                    <a:lnTo>
                      <a:pt x="89" y="78"/>
                    </a:lnTo>
                    <a:lnTo>
                      <a:pt x="135" y="83"/>
                    </a:lnTo>
                    <a:lnTo>
                      <a:pt x="190" y="62"/>
                    </a:lnTo>
                    <a:lnTo>
                      <a:pt x="146" y="118"/>
                    </a:lnTo>
                    <a:lnTo>
                      <a:pt x="59" y="118"/>
                    </a:lnTo>
                    <a:lnTo>
                      <a:pt x="11" y="80"/>
                    </a:lnTo>
                    <a:lnTo>
                      <a:pt x="0" y="36"/>
                    </a:lnTo>
                    <a:lnTo>
                      <a:pt x="19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76"/>
              <p:cNvSpPr>
                <a:spLocks/>
              </p:cNvSpPr>
              <p:nvPr/>
            </p:nvSpPr>
            <p:spPr bwMode="auto">
              <a:xfrm>
                <a:off x="3316" y="2709"/>
                <a:ext cx="102" cy="54"/>
              </a:xfrm>
              <a:custGeom>
                <a:avLst/>
                <a:gdLst>
                  <a:gd name="T0" fmla="*/ 0 w 205"/>
                  <a:gd name="T1" fmla="*/ 57 h 106"/>
                  <a:gd name="T2" fmla="*/ 44 w 205"/>
                  <a:gd name="T3" fmla="*/ 34 h 106"/>
                  <a:gd name="T4" fmla="*/ 97 w 205"/>
                  <a:gd name="T5" fmla="*/ 34 h 106"/>
                  <a:gd name="T6" fmla="*/ 133 w 205"/>
                  <a:gd name="T7" fmla="*/ 47 h 106"/>
                  <a:gd name="T8" fmla="*/ 166 w 205"/>
                  <a:gd name="T9" fmla="*/ 66 h 106"/>
                  <a:gd name="T10" fmla="*/ 175 w 205"/>
                  <a:gd name="T11" fmla="*/ 106 h 106"/>
                  <a:gd name="T12" fmla="*/ 205 w 205"/>
                  <a:gd name="T13" fmla="*/ 72 h 106"/>
                  <a:gd name="T14" fmla="*/ 181 w 205"/>
                  <a:gd name="T15" fmla="*/ 41 h 106"/>
                  <a:gd name="T16" fmla="*/ 116 w 205"/>
                  <a:gd name="T17" fmla="*/ 0 h 106"/>
                  <a:gd name="T18" fmla="*/ 55 w 205"/>
                  <a:gd name="T19" fmla="*/ 0 h 106"/>
                  <a:gd name="T20" fmla="*/ 27 w 205"/>
                  <a:gd name="T21" fmla="*/ 9 h 106"/>
                  <a:gd name="T22" fmla="*/ 0 w 205"/>
                  <a:gd name="T23" fmla="*/ 57 h 106"/>
                  <a:gd name="T24" fmla="*/ 0 w 205"/>
                  <a:gd name="T25" fmla="*/ 57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5" h="106">
                    <a:moveTo>
                      <a:pt x="0" y="57"/>
                    </a:moveTo>
                    <a:lnTo>
                      <a:pt x="44" y="34"/>
                    </a:lnTo>
                    <a:lnTo>
                      <a:pt x="97" y="34"/>
                    </a:lnTo>
                    <a:lnTo>
                      <a:pt x="133" y="47"/>
                    </a:lnTo>
                    <a:lnTo>
                      <a:pt x="166" y="66"/>
                    </a:lnTo>
                    <a:lnTo>
                      <a:pt x="175" y="106"/>
                    </a:lnTo>
                    <a:lnTo>
                      <a:pt x="205" y="72"/>
                    </a:lnTo>
                    <a:lnTo>
                      <a:pt x="181" y="41"/>
                    </a:lnTo>
                    <a:lnTo>
                      <a:pt x="116" y="0"/>
                    </a:lnTo>
                    <a:lnTo>
                      <a:pt x="55" y="0"/>
                    </a:lnTo>
                    <a:lnTo>
                      <a:pt x="27" y="9"/>
                    </a:lnTo>
                    <a:lnTo>
                      <a:pt x="0" y="57"/>
                    </a:lnTo>
                    <a:lnTo>
                      <a:pt x="0" y="5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879264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Informace </a:t>
            </a:r>
            <a:r>
              <a:rPr lang="cs-CZ" smtClean="0"/>
              <a:t>z </a:t>
            </a:r>
            <a:r>
              <a:rPr lang="cs-CZ" smtClean="0"/>
              <a:t>internetového </a:t>
            </a:r>
            <a:r>
              <a:rPr lang="cs-CZ" dirty="0" smtClean="0"/>
              <a:t>portálu VŠE Praha, </a:t>
            </a:r>
          </a:p>
          <a:p>
            <a:pPr>
              <a:buFontTx/>
              <a:buChar char="-"/>
            </a:pPr>
            <a:r>
              <a:rPr lang="cs-CZ" dirty="0" smtClean="0"/>
              <a:t>Informace z internetového portálu </a:t>
            </a:r>
            <a:r>
              <a:rPr lang="cs-CZ" dirty="0" smtClean="0">
                <a:hlinkClick r:id="rId2"/>
              </a:rPr>
              <a:t>www.vse.cz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16429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122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1_Default Design</vt:lpstr>
      <vt:lpstr>Snímek 1</vt:lpstr>
      <vt:lpstr>Anotace </vt:lpstr>
      <vt:lpstr>Termínované vklady</vt:lpstr>
      <vt:lpstr>Co je pro termínované vklady důležité?</vt:lpstr>
      <vt:lpstr>Úrokové sazby</vt:lpstr>
      <vt:lpstr>Způsob úročení vkladů </vt:lpstr>
      <vt:lpstr>Důvody použití?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Termínované vklady</dc:title>
  <dc:creator>vlada</dc:creator>
  <cp:lastModifiedBy>Dum</cp:lastModifiedBy>
  <cp:revision>8</cp:revision>
  <dcterms:created xsi:type="dcterms:W3CDTF">2013-03-12T08:55:43Z</dcterms:created>
  <dcterms:modified xsi:type="dcterms:W3CDTF">2014-03-23T18:26:43Z</dcterms:modified>
</cp:coreProperties>
</file>