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0" r:id="rId4"/>
    <p:sldId id="257" r:id="rId5"/>
    <p:sldId id="258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637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622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760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866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965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543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7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894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568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515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038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DB302-AB00-4E6A-9B2B-676B9F25BEC4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372BF-24CA-4DF5-A2EA-001CC3A264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14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Stavební spoření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VY_62_Finanční gramotnost_1.A_FG_20/20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</a:t>
            </a:r>
            <a:r>
              <a:rPr lang="cs-CZ" sz="2000" dirty="0" smtClean="0"/>
              <a:t>autorovi</a:t>
            </a:r>
            <a:endParaRPr lang="cs-CZ" sz="2000" dirty="0" smtClean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6265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Stavební spoření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…několik dobrých důvodů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proč </a:t>
            </a:r>
            <a:r>
              <a:rPr lang="cs-CZ" dirty="0" smtClean="0"/>
              <a:t>si jej </a:t>
            </a:r>
            <a:r>
              <a:rPr lang="cs-CZ" dirty="0" smtClean="0"/>
              <a:t>založit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520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Stavební spoření je nejrozšířenějším produktem na finančním trhu v České republice. Proto jsou povědomí o něm a znalosti jeho zákonitostí základním kamenem finanční gramotnosti mládeže mezi 15. – 18. rokem. Určeno SŠ podnikatelského, obchodního a komerčního zaměření.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429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znaky stavebního </a:t>
            </a:r>
            <a:r>
              <a:rPr lang="cs-CZ" dirty="0" smtClean="0"/>
              <a:t>spoření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 marL="365760" lvl="0" indent="-256032">
              <a:lnSpc>
                <a:spcPct val="120000"/>
              </a:lnSpc>
              <a:spcBef>
                <a:spcPts val="1200"/>
              </a:spcBef>
              <a:buSzPct val="68000"/>
              <a:buFont typeface="Wingdings 3"/>
              <a:buChar char=""/>
              <a:defRPr/>
            </a:pPr>
            <a:r>
              <a:rPr lang="cs-CZ" dirty="0">
                <a:solidFill>
                  <a:prstClr val="black"/>
                </a:solidFill>
              </a:rPr>
              <a:t>klient spoří, </a:t>
            </a:r>
            <a:r>
              <a:rPr lang="cs-CZ" dirty="0" smtClean="0">
                <a:solidFill>
                  <a:prstClr val="black"/>
                </a:solidFill>
              </a:rPr>
              <a:t>má nárok </a:t>
            </a:r>
            <a:r>
              <a:rPr lang="cs-CZ" dirty="0">
                <a:solidFill>
                  <a:prstClr val="black"/>
                </a:solidFill>
              </a:rPr>
              <a:t>na účelový </a:t>
            </a:r>
            <a:r>
              <a:rPr lang="cs-CZ" dirty="0" smtClean="0">
                <a:solidFill>
                  <a:prstClr val="black"/>
                </a:solidFill>
              </a:rPr>
              <a:t>úvěr</a:t>
            </a:r>
          </a:p>
          <a:p>
            <a:pPr marL="365760" lvl="0" indent="-256032">
              <a:lnSpc>
                <a:spcPct val="120000"/>
              </a:lnSpc>
              <a:spcBef>
                <a:spcPts val="1200"/>
              </a:spcBef>
              <a:buSzPct val="68000"/>
              <a:buFont typeface="Wingdings 3"/>
              <a:buChar char=""/>
              <a:defRPr/>
            </a:pPr>
            <a:r>
              <a:rPr lang="cs-CZ" dirty="0" smtClean="0">
                <a:solidFill>
                  <a:prstClr val="black"/>
                </a:solidFill>
              </a:rPr>
              <a:t>výhoda – </a:t>
            </a:r>
            <a:r>
              <a:rPr lang="cs-CZ" dirty="0">
                <a:solidFill>
                  <a:prstClr val="black"/>
                </a:solidFill>
              </a:rPr>
              <a:t>podmínky, včetně úrokové </a:t>
            </a:r>
            <a:r>
              <a:rPr lang="cs-CZ" dirty="0" smtClean="0">
                <a:solidFill>
                  <a:prstClr val="black"/>
                </a:solidFill>
              </a:rPr>
              <a:t>sazby</a:t>
            </a:r>
            <a:br>
              <a:rPr lang="cs-CZ" dirty="0" smtClean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>z </a:t>
            </a:r>
            <a:r>
              <a:rPr lang="cs-CZ" dirty="0">
                <a:solidFill>
                  <a:prstClr val="black"/>
                </a:solidFill>
              </a:rPr>
              <a:t>úvěru stanoveny pevně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při uzavření smlouvy</a:t>
            </a:r>
          </a:p>
          <a:p>
            <a:pPr marL="365760" lvl="0" indent="-256032">
              <a:lnSpc>
                <a:spcPct val="120000"/>
              </a:lnSpc>
              <a:spcBef>
                <a:spcPts val="1200"/>
              </a:spcBef>
              <a:buSzPct val="68000"/>
              <a:buFont typeface="Wingdings 3"/>
              <a:buChar char=""/>
              <a:defRPr/>
            </a:pPr>
            <a:r>
              <a:rPr lang="cs-CZ" dirty="0" smtClean="0">
                <a:solidFill>
                  <a:prstClr val="black"/>
                </a:solidFill>
              </a:rPr>
              <a:t>uzavřený systém financování</a:t>
            </a:r>
            <a:br>
              <a:rPr lang="cs-CZ" dirty="0" smtClean="0">
                <a:solidFill>
                  <a:prstClr val="black"/>
                </a:solidFill>
              </a:rPr>
            </a:br>
            <a:r>
              <a:rPr lang="cs-CZ" dirty="0" smtClean="0">
                <a:solidFill>
                  <a:prstClr val="black"/>
                </a:solidFill>
              </a:rPr>
              <a:t>zdroje </a:t>
            </a:r>
            <a:r>
              <a:rPr lang="cs-CZ" dirty="0">
                <a:solidFill>
                  <a:prstClr val="black"/>
                </a:solidFill>
              </a:rPr>
              <a:t>na úvěry </a:t>
            </a:r>
            <a:r>
              <a:rPr lang="cs-CZ" dirty="0" smtClean="0">
                <a:solidFill>
                  <a:prstClr val="black"/>
                </a:solidFill>
              </a:rPr>
              <a:t>– ze </a:t>
            </a:r>
            <a:r>
              <a:rPr lang="cs-CZ" dirty="0">
                <a:solidFill>
                  <a:prstClr val="black"/>
                </a:solidFill>
              </a:rPr>
              <a:t>stavebního </a:t>
            </a:r>
            <a:r>
              <a:rPr lang="cs-CZ" dirty="0" smtClean="0">
                <a:solidFill>
                  <a:prstClr val="black"/>
                </a:solidFill>
              </a:rPr>
              <a:t>spoření</a:t>
            </a:r>
            <a:endParaRPr lang="cs-CZ" sz="4000" dirty="0"/>
          </a:p>
        </p:txBody>
      </p:sp>
      <p:pic>
        <p:nvPicPr>
          <p:cNvPr id="3074" name="Picture 2" descr="C:\Users\user\AppData\Local\Microsoft\Windows\Temporary Internet Files\Content.IE5\1KD4P4G4\MC900360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823" y="4725144"/>
            <a:ext cx="2662355" cy="162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4927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stavebního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58775" lvl="1" indent="-342900">
              <a:lnSpc>
                <a:spcPct val="90000"/>
              </a:lnSpc>
              <a:spcBef>
                <a:spcPts val="324"/>
              </a:spcBef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do </a:t>
            </a:r>
            <a:r>
              <a:rPr lang="cs-CZ" sz="3200" dirty="0" smtClean="0">
                <a:solidFill>
                  <a:prstClr val="black"/>
                </a:solidFill>
              </a:rPr>
              <a:t>2003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 smtClean="0">
                <a:solidFill>
                  <a:prstClr val="black"/>
                </a:solidFill>
              </a:rPr>
              <a:t>délka spoření - 5 let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 smtClean="0">
                <a:solidFill>
                  <a:prstClr val="black"/>
                </a:solidFill>
              </a:rPr>
              <a:t>státní podpora – 25 % z naspořené částky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 smtClean="0">
                <a:solidFill>
                  <a:prstClr val="black"/>
                </a:solidFill>
              </a:rPr>
              <a:t>maximálně však </a:t>
            </a:r>
            <a:r>
              <a:rPr lang="cs-CZ" dirty="0">
                <a:solidFill>
                  <a:prstClr val="black"/>
                </a:solidFill>
              </a:rPr>
              <a:t>4 500 </a:t>
            </a:r>
            <a:r>
              <a:rPr lang="cs-CZ" dirty="0" smtClean="0">
                <a:solidFill>
                  <a:prstClr val="black"/>
                </a:solidFill>
              </a:rPr>
              <a:t>Kč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 smtClean="0">
                <a:solidFill>
                  <a:prstClr val="black"/>
                </a:solidFill>
              </a:rPr>
              <a:t>což znamená vkládat minimálně </a:t>
            </a:r>
            <a:r>
              <a:rPr lang="cs-CZ" dirty="0" smtClean="0">
                <a:solidFill>
                  <a:prstClr val="black"/>
                </a:solidFill>
              </a:rPr>
              <a:t>18 tisíc měsíčně</a:t>
            </a:r>
            <a:endParaRPr lang="cs-CZ" dirty="0">
              <a:solidFill>
                <a:prstClr val="black"/>
              </a:solidFill>
            </a:endParaRPr>
          </a:p>
          <a:p>
            <a:pPr marL="358775" lvl="1" indent="-342900">
              <a:lnSpc>
                <a:spcPct val="90000"/>
              </a:lnSpc>
              <a:spcBef>
                <a:spcPts val="324"/>
              </a:spcBef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od </a:t>
            </a:r>
            <a:r>
              <a:rPr lang="cs-CZ" sz="3200" dirty="0" smtClean="0">
                <a:solidFill>
                  <a:prstClr val="black"/>
                </a:solidFill>
              </a:rPr>
              <a:t>1. 1. 2004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>
                <a:solidFill>
                  <a:prstClr val="black"/>
                </a:solidFill>
              </a:rPr>
              <a:t>délka spoření - </a:t>
            </a:r>
            <a:r>
              <a:rPr lang="cs-CZ" dirty="0" smtClean="0">
                <a:solidFill>
                  <a:prstClr val="black"/>
                </a:solidFill>
              </a:rPr>
              <a:t>6 </a:t>
            </a:r>
            <a:r>
              <a:rPr lang="cs-CZ" dirty="0">
                <a:solidFill>
                  <a:prstClr val="black"/>
                </a:solidFill>
              </a:rPr>
              <a:t>let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>
                <a:solidFill>
                  <a:prstClr val="black"/>
                </a:solidFill>
              </a:rPr>
              <a:t>státní podpora – </a:t>
            </a:r>
            <a:r>
              <a:rPr lang="cs-CZ" dirty="0" smtClean="0">
                <a:solidFill>
                  <a:prstClr val="black"/>
                </a:solidFill>
              </a:rPr>
              <a:t>15 </a:t>
            </a:r>
            <a:r>
              <a:rPr lang="cs-CZ" dirty="0">
                <a:solidFill>
                  <a:prstClr val="black"/>
                </a:solidFill>
              </a:rPr>
              <a:t>% z naspořené částky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>
                <a:solidFill>
                  <a:prstClr val="black"/>
                </a:solidFill>
              </a:rPr>
              <a:t>maximálně však </a:t>
            </a:r>
            <a:r>
              <a:rPr lang="cs-CZ" dirty="0" smtClean="0">
                <a:solidFill>
                  <a:prstClr val="black"/>
                </a:solidFill>
              </a:rPr>
              <a:t>3 000 </a:t>
            </a:r>
            <a:r>
              <a:rPr lang="cs-CZ" dirty="0">
                <a:solidFill>
                  <a:prstClr val="black"/>
                </a:solidFill>
              </a:rPr>
              <a:t>Kč</a:t>
            </a:r>
          </a:p>
          <a:p>
            <a:pPr marL="758825" lvl="2" indent="-342900">
              <a:lnSpc>
                <a:spcPct val="90000"/>
              </a:lnSpc>
              <a:spcBef>
                <a:spcPts val="324"/>
              </a:spcBef>
            </a:pPr>
            <a:r>
              <a:rPr lang="cs-CZ" dirty="0">
                <a:solidFill>
                  <a:prstClr val="black"/>
                </a:solidFill>
              </a:rPr>
              <a:t>což znamená vkládat minimálně </a:t>
            </a:r>
            <a:r>
              <a:rPr lang="cs-CZ" dirty="0" smtClean="0">
                <a:solidFill>
                  <a:prstClr val="black"/>
                </a:solidFill>
              </a:rPr>
              <a:t>20 </a:t>
            </a:r>
            <a:r>
              <a:rPr lang="cs-CZ" dirty="0">
                <a:solidFill>
                  <a:prstClr val="black"/>
                </a:solidFill>
              </a:rPr>
              <a:t>tisíc </a:t>
            </a:r>
            <a:r>
              <a:rPr lang="cs-CZ" dirty="0" smtClean="0">
                <a:solidFill>
                  <a:prstClr val="black"/>
                </a:solidFill>
              </a:rPr>
              <a:t>měsíčně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user\AppData\Local\Microsoft\Windows\Temporary Internet Files\Content.IE5\EBHSGQYW\MC9003570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61048"/>
            <a:ext cx="1915668" cy="120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040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prstClr val="black"/>
                </a:solidFill>
                <a:latin typeface="+mn-lt"/>
              </a:rPr>
              <a:t>Podmínky pro poskytnutí úvěru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minimální doba spoření</a:t>
            </a:r>
          </a:p>
          <a:p>
            <a:r>
              <a:rPr lang="cs-CZ" dirty="0"/>
              <a:t>minimální výše naspořené částky</a:t>
            </a:r>
          </a:p>
          <a:p>
            <a:r>
              <a:rPr lang="cs-CZ" dirty="0"/>
              <a:t>minimální výši tzv. hodnotícího čísla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(= </a:t>
            </a:r>
            <a:r>
              <a:rPr lang="cs-CZ" dirty="0"/>
              <a:t>kombinace délky a výšky naspořeného)</a:t>
            </a:r>
          </a:p>
          <a:p>
            <a:r>
              <a:rPr lang="cs-CZ" dirty="0"/>
              <a:t>úvěr použitelný </a:t>
            </a:r>
            <a:r>
              <a:rPr lang="cs-CZ" dirty="0" smtClean="0"/>
              <a:t>pouze</a:t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zákonem </a:t>
            </a:r>
            <a:r>
              <a:rPr lang="cs-CZ" dirty="0" smtClean="0"/>
              <a:t>stanovené</a:t>
            </a:r>
            <a:br>
              <a:rPr lang="cs-CZ" dirty="0" smtClean="0"/>
            </a:br>
            <a:r>
              <a:rPr lang="cs-CZ" dirty="0" smtClean="0"/>
              <a:t>bytové </a:t>
            </a:r>
            <a:r>
              <a:rPr lang="cs-CZ" dirty="0"/>
              <a:t>potřeby</a:t>
            </a:r>
          </a:p>
          <a:p>
            <a:endParaRPr lang="cs-CZ" dirty="0"/>
          </a:p>
        </p:txBody>
      </p:sp>
      <p:pic>
        <p:nvPicPr>
          <p:cNvPr id="1026" name="Picture 2" descr="C:\Users\user\AppData\Local\Microsoft\Windows\Temporary Internet Files\Content.IE5\G0J17M49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3103240" cy="310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421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Internetový portál ČMSS, rok 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60636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162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Stavební spoření</vt:lpstr>
      <vt:lpstr>Anotace </vt:lpstr>
      <vt:lpstr>Hlavní znaky stavebního spoření </vt:lpstr>
      <vt:lpstr>Výhody stavebního spoření</vt:lpstr>
      <vt:lpstr>Podmínky pro poskytnutí úvěru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Stavební spoření</dc:title>
  <dc:creator>vlada</dc:creator>
  <cp:lastModifiedBy>user</cp:lastModifiedBy>
  <cp:revision>7</cp:revision>
  <dcterms:created xsi:type="dcterms:W3CDTF">2013-03-12T09:19:28Z</dcterms:created>
  <dcterms:modified xsi:type="dcterms:W3CDTF">2014-03-23T12:24:47Z</dcterms:modified>
</cp:coreProperties>
</file>