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9" r:id="rId3"/>
    <p:sldId id="257" r:id="rId4"/>
    <p:sldId id="256" r:id="rId5"/>
    <p:sldId id="258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414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2875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7456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0773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9224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9636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1400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384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8460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1173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5677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88EACA0-110A-44AF-BB1E-B1CCF76C4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26940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AB110CD-1972-49B1-9BA3-35F404EFA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8953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75C063C-A56D-475D-9BB1-BF27F4F24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9517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94F1CF9-2C6F-43CE-A837-F21B07878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97700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D2B813D-714E-4B49-9B79-CEFE3E410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9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596FDE8-D1FC-4E63-A8A4-67A61A11D2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8942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EC04A7-2E26-46EE-BB8C-F539997FF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95773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AFE7FD6-0634-41EB-A9FF-D3A86C992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04958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F285BC3-E4DA-411A-9468-BB111324AB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28894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A50598-16D9-4B67-8E77-85B15CB8C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85225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93B55CA-0569-4250-A199-FB640F4EA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3648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EF8B51-C026-41B0-BF03-8E4821150355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E5759A-0077-4C20-8659-1E7B061182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4380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E1EFCDF-91BA-4D42-86DA-2D5AEBA292C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6751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ontokor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Kontokorentní úvěr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VY_62_INOVACE_1B_FG_02/20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Neoznačené </a:t>
            </a:r>
            <a:r>
              <a:rPr lang="cs-CZ" sz="2000" dirty="0" smtClean="0"/>
              <a:t>materiály </a:t>
            </a:r>
            <a:r>
              <a:rPr lang="cs-CZ" sz="2000" dirty="0" smtClean="0"/>
              <a:t>pocházejí z archivu autora.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29157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Protože je kontokorentní úvěr často nabízen a sjednán k běžnému účtu, je užitečné znát jeho princip. Určeno studentům středních škol.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8499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Kontokorentní úvěr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Jaký je jeho princip?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3698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kontokorentní úvěr?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Bankovní služba </a:t>
            </a:r>
            <a:r>
              <a:rPr lang="cs-CZ" dirty="0"/>
              <a:t>sjednaná k běžnému </a:t>
            </a:r>
            <a:r>
              <a:rPr lang="cs-CZ" dirty="0" smtClean="0"/>
              <a:t>účtu</a:t>
            </a:r>
          </a:p>
          <a:p>
            <a:r>
              <a:rPr lang="cs-CZ" dirty="0" smtClean="0"/>
              <a:t>Dovoluje klientovi čerpat </a:t>
            </a:r>
            <a:r>
              <a:rPr lang="cs-CZ" dirty="0"/>
              <a:t>z účtu </a:t>
            </a:r>
            <a:r>
              <a:rPr lang="cs-CZ" dirty="0" smtClean="0"/>
              <a:t>peníze</a:t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/>
              <a:t>v případě, že na účtu nemá dostatečnou </a:t>
            </a:r>
            <a:r>
              <a:rPr lang="cs-CZ" dirty="0" smtClean="0"/>
              <a:t>hotovost </a:t>
            </a:r>
          </a:p>
          <a:p>
            <a:r>
              <a:rPr lang="cs-CZ" dirty="0" smtClean="0"/>
              <a:t>Banka klientovi </a:t>
            </a:r>
            <a:r>
              <a:rPr lang="cs-CZ" dirty="0"/>
              <a:t>v </a:t>
            </a:r>
            <a:r>
              <a:rPr lang="cs-CZ" dirty="0" smtClean="0"/>
              <a:t>tak </a:t>
            </a:r>
            <a:r>
              <a:rPr lang="cs-CZ" dirty="0"/>
              <a:t>operativně potřebné finanční prostředky půjčí a klient smí „jít do mínusu</a:t>
            </a:r>
            <a:r>
              <a:rPr lang="cs-CZ" dirty="0" smtClean="0"/>
              <a:t>“ </a:t>
            </a:r>
          </a:p>
          <a:p>
            <a:r>
              <a:rPr lang="cs-CZ" dirty="0" smtClean="0"/>
              <a:t>Běžný </a:t>
            </a:r>
            <a:r>
              <a:rPr lang="cs-CZ" dirty="0"/>
              <a:t>účet se sjednaným kontokorentem se označuje jako </a:t>
            </a:r>
            <a:r>
              <a:rPr lang="cs-CZ" b="1" dirty="0"/>
              <a:t>kontokorentní </a:t>
            </a:r>
            <a:r>
              <a:rPr lang="cs-CZ" b="1" dirty="0" smtClean="0"/>
              <a:t>účet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8226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znaky kontokorentu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</a:rPr>
              <a:t>úvěrový limit</a:t>
            </a:r>
            <a:r>
              <a:rPr lang="cs-CZ" sz="2400" i="1" dirty="0" smtClean="0">
                <a:solidFill>
                  <a:prstClr val="black"/>
                </a:solidFill>
              </a:rPr>
              <a:t/>
            </a:r>
            <a:br>
              <a:rPr lang="cs-CZ" sz="2400" i="1" dirty="0" smtClean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maximální </a:t>
            </a:r>
            <a:r>
              <a:rPr lang="cs-CZ" sz="2400" dirty="0">
                <a:solidFill>
                  <a:prstClr val="black"/>
                </a:solidFill>
              </a:rPr>
              <a:t>částka, kterou banka klientovi tímto způsobem </a:t>
            </a:r>
            <a:r>
              <a:rPr lang="cs-CZ" sz="2400" dirty="0" smtClean="0">
                <a:solidFill>
                  <a:prstClr val="black"/>
                </a:solidFill>
              </a:rPr>
              <a:t>půjčí</a:t>
            </a:r>
          </a:p>
          <a:p>
            <a:r>
              <a:rPr lang="cs-CZ" sz="2400" i="1" dirty="0">
                <a:solidFill>
                  <a:schemeClr val="accent1">
                    <a:lumMod val="75000"/>
                  </a:schemeClr>
                </a:solidFill>
              </a:rPr>
              <a:t>úroková sazba</a:t>
            </a:r>
            <a:r>
              <a:rPr lang="cs-CZ" sz="2400" i="1" dirty="0" smtClean="0">
                <a:solidFill>
                  <a:prstClr val="black"/>
                </a:solidFill>
              </a:rPr>
              <a:t/>
            </a:r>
            <a:br>
              <a:rPr lang="cs-CZ" sz="2400" i="1" dirty="0" smtClean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cena </a:t>
            </a:r>
            <a:r>
              <a:rPr lang="cs-CZ" sz="2400" dirty="0">
                <a:solidFill>
                  <a:prstClr val="black"/>
                </a:solidFill>
              </a:rPr>
              <a:t>takto vypůjčených peněz, </a:t>
            </a:r>
          </a:p>
          <a:p>
            <a:r>
              <a:rPr lang="cs-CZ" sz="2400" i="1" dirty="0">
                <a:solidFill>
                  <a:schemeClr val="accent1">
                    <a:lumMod val="75000"/>
                  </a:schemeClr>
                </a:solidFill>
              </a:rPr>
              <a:t>poplatky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za sjednání a vedení kontokorentu. </a:t>
            </a:r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není </a:t>
            </a:r>
            <a:r>
              <a:rPr lang="cs-CZ" sz="2400" dirty="0">
                <a:solidFill>
                  <a:prstClr val="black"/>
                </a:solidFill>
              </a:rPr>
              <a:t>obvykle stanovena pevná splátka</a:t>
            </a:r>
            <a:r>
              <a:rPr lang="cs-CZ" sz="2400" dirty="0" smtClean="0">
                <a:solidFill>
                  <a:prstClr val="black"/>
                </a:solidFill>
              </a:rPr>
              <a:t>,</a:t>
            </a:r>
            <a:br>
              <a:rPr lang="cs-CZ" sz="2400" dirty="0" smtClean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klient </a:t>
            </a:r>
            <a:r>
              <a:rPr lang="cs-CZ" sz="2400" dirty="0">
                <a:solidFill>
                  <a:prstClr val="black"/>
                </a:solidFill>
              </a:rPr>
              <a:t>je </a:t>
            </a:r>
            <a:r>
              <a:rPr lang="cs-CZ" sz="2400" dirty="0" smtClean="0">
                <a:solidFill>
                  <a:prstClr val="black"/>
                </a:solidFill>
              </a:rPr>
              <a:t>ale </a:t>
            </a:r>
            <a:r>
              <a:rPr lang="cs-CZ" sz="2400" dirty="0">
                <a:solidFill>
                  <a:prstClr val="black"/>
                </a:solidFill>
              </a:rPr>
              <a:t>povinen v určité době (zpravidla jeden rok</a:t>
            </a:r>
            <a:r>
              <a:rPr lang="cs-CZ" sz="2400" dirty="0" smtClean="0">
                <a:solidFill>
                  <a:prstClr val="black"/>
                </a:solidFill>
              </a:rPr>
              <a:t>)</a:t>
            </a:r>
            <a:br>
              <a:rPr lang="cs-CZ" sz="2400" dirty="0" smtClean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úvěr </a:t>
            </a:r>
            <a:r>
              <a:rPr lang="cs-CZ" sz="2400" dirty="0">
                <a:solidFill>
                  <a:prstClr val="black"/>
                </a:solidFill>
              </a:rPr>
              <a:t>splatit, tedy se s účtem dostat „do plusu</a:t>
            </a:r>
            <a:r>
              <a:rPr lang="cs-CZ" sz="2400" dirty="0" smtClean="0">
                <a:solidFill>
                  <a:prstClr val="black"/>
                </a:solidFill>
              </a:rPr>
              <a:t>“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poté smí </a:t>
            </a:r>
            <a:r>
              <a:rPr lang="cs-CZ" sz="2400" dirty="0">
                <a:solidFill>
                  <a:prstClr val="black"/>
                </a:solidFill>
              </a:rPr>
              <a:t>opět kontokorentní úvěr čerpat dále</a:t>
            </a:r>
            <a:r>
              <a:rPr lang="cs-CZ" sz="2400" dirty="0" smtClean="0">
                <a:solidFill>
                  <a:prstClr val="black"/>
                </a:solidFill>
              </a:rPr>
              <a:t>,</a:t>
            </a:r>
            <a:br>
              <a:rPr lang="cs-CZ" sz="2400" dirty="0" smtClean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není-li </a:t>
            </a:r>
            <a:r>
              <a:rPr lang="cs-CZ" sz="2400" dirty="0">
                <a:solidFill>
                  <a:prstClr val="black"/>
                </a:solidFill>
              </a:rPr>
              <a:t>smlouva o sjednání kontokorentu časově </a:t>
            </a:r>
            <a:r>
              <a:rPr lang="cs-CZ" sz="2400" dirty="0" smtClean="0">
                <a:solidFill>
                  <a:prstClr val="black"/>
                </a:solidFill>
              </a:rPr>
              <a:t>omezená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4776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kontokorentu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Kontokorentní </a:t>
            </a:r>
            <a:r>
              <a:rPr lang="cs-CZ" sz="2800" b="1" dirty="0" smtClean="0">
                <a:solidFill>
                  <a:prstClr val="black"/>
                </a:solidFill>
              </a:rPr>
              <a:t>úvěr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je </a:t>
            </a:r>
            <a:r>
              <a:rPr lang="cs-CZ" sz="2800" dirty="0">
                <a:solidFill>
                  <a:prstClr val="black"/>
                </a:solidFill>
              </a:rPr>
              <a:t>jedním z nejdůležitějších a </a:t>
            </a:r>
            <a:r>
              <a:rPr lang="cs-CZ" sz="2800" dirty="0" smtClean="0">
                <a:solidFill>
                  <a:prstClr val="black"/>
                </a:solidFill>
              </a:rPr>
              <a:t>nejběžnějších krátkodobých úvěrů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výše limitu </a:t>
            </a:r>
            <a:r>
              <a:rPr lang="cs-CZ" sz="2800" dirty="0">
                <a:solidFill>
                  <a:prstClr val="black"/>
                </a:solidFill>
              </a:rPr>
              <a:t>patří mezi významná </a:t>
            </a:r>
            <a:r>
              <a:rPr lang="cs-CZ" sz="2800" dirty="0" smtClean="0">
                <a:solidFill>
                  <a:prstClr val="black"/>
                </a:solidFill>
              </a:rPr>
              <a:t>reklamní témata </a:t>
            </a:r>
            <a:r>
              <a:rPr lang="cs-CZ" sz="2800" dirty="0">
                <a:solidFill>
                  <a:prstClr val="black"/>
                </a:solidFill>
              </a:rPr>
              <a:t>jednotlivých </a:t>
            </a:r>
            <a:r>
              <a:rPr lang="cs-CZ" sz="2800" dirty="0" smtClean="0">
                <a:solidFill>
                  <a:prstClr val="black"/>
                </a:solidFill>
              </a:rPr>
              <a:t>bank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patří </a:t>
            </a:r>
            <a:r>
              <a:rPr lang="cs-CZ" sz="2800" dirty="0">
                <a:solidFill>
                  <a:prstClr val="black"/>
                </a:solidFill>
              </a:rPr>
              <a:t>mezi neúčelové </a:t>
            </a:r>
            <a:r>
              <a:rPr lang="cs-CZ" sz="2800" dirty="0" smtClean="0">
                <a:solidFill>
                  <a:prstClr val="black"/>
                </a:solidFill>
              </a:rPr>
              <a:t>a nezajištěné úvěry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je s ním spojena </a:t>
            </a:r>
            <a:r>
              <a:rPr lang="cs-CZ" sz="2800" dirty="0">
                <a:solidFill>
                  <a:prstClr val="black"/>
                </a:solidFill>
              </a:rPr>
              <a:t>vyšší </a:t>
            </a:r>
            <a:r>
              <a:rPr lang="cs-CZ" sz="2800" dirty="0" smtClean="0">
                <a:solidFill>
                  <a:prstClr val="black"/>
                </a:solidFill>
              </a:rPr>
              <a:t>úroková sazba </a:t>
            </a:r>
            <a:r>
              <a:rPr lang="cs-CZ" sz="2800" dirty="0">
                <a:solidFill>
                  <a:prstClr val="black"/>
                </a:solidFill>
              </a:rPr>
              <a:t>a někdy se </a:t>
            </a:r>
            <a:r>
              <a:rPr lang="cs-CZ" sz="2800" dirty="0" smtClean="0">
                <a:solidFill>
                  <a:prstClr val="black"/>
                </a:solidFill>
              </a:rPr>
              <a:t>platí</a:t>
            </a:r>
            <a:br>
              <a:rPr lang="cs-CZ" sz="2800" dirty="0" smtClean="0">
                <a:solidFill>
                  <a:prstClr val="black"/>
                </a:solidFill>
              </a:rPr>
            </a:br>
            <a:r>
              <a:rPr lang="cs-CZ" sz="2800" dirty="0" smtClean="0">
                <a:solidFill>
                  <a:prstClr val="black"/>
                </a:solidFill>
              </a:rPr>
              <a:t>i </a:t>
            </a:r>
            <a:r>
              <a:rPr lang="cs-CZ" sz="2800" dirty="0">
                <a:solidFill>
                  <a:prstClr val="black"/>
                </a:solidFill>
              </a:rPr>
              <a:t>určitý poplatek z </a:t>
            </a:r>
            <a:r>
              <a:rPr lang="cs-CZ" sz="2800" dirty="0" smtClean="0">
                <a:solidFill>
                  <a:prstClr val="black"/>
                </a:solidFill>
              </a:rPr>
              <a:t>nevyužité částky </a:t>
            </a:r>
            <a:r>
              <a:rPr lang="cs-CZ" sz="2800" dirty="0">
                <a:solidFill>
                  <a:prstClr val="black"/>
                </a:solidFill>
              </a:rPr>
              <a:t>přečerpání </a:t>
            </a:r>
            <a:r>
              <a:rPr lang="cs-CZ" sz="2800" dirty="0" smtClean="0">
                <a:solidFill>
                  <a:prstClr val="black"/>
                </a:solidFill>
              </a:rPr>
              <a:t>účtu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používají jej jak klienti </a:t>
            </a:r>
            <a:r>
              <a:rPr lang="cs-CZ" sz="2800" dirty="0" smtClean="0">
                <a:solidFill>
                  <a:prstClr val="black"/>
                </a:solidFill>
              </a:rPr>
              <a:t>– fyzické </a:t>
            </a:r>
            <a:r>
              <a:rPr lang="cs-CZ" sz="2800" dirty="0">
                <a:solidFill>
                  <a:prstClr val="black"/>
                </a:solidFill>
              </a:rPr>
              <a:t>osoby, tak i podnikatelé na svých </a:t>
            </a:r>
            <a:r>
              <a:rPr lang="cs-CZ" sz="2800" dirty="0" smtClean="0">
                <a:solidFill>
                  <a:prstClr val="black"/>
                </a:solidFill>
              </a:rPr>
              <a:t>firemních běžných účtech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0965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Rada praktického ekonoma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Pokud se do „mínusu“ nedostáváte,</a:t>
            </a:r>
            <a:br>
              <a:rPr lang="cs-CZ" dirty="0" smtClean="0"/>
            </a:br>
            <a:r>
              <a:rPr lang="cs-CZ" dirty="0" smtClean="0"/>
              <a:t>vždy se vyplatí možnost kontokorentu odhlásit.</a:t>
            </a:r>
            <a:br>
              <a:rPr lang="cs-CZ" dirty="0" smtClean="0"/>
            </a:br>
            <a:r>
              <a:rPr lang="cs-CZ" dirty="0" smtClean="0"/>
              <a:t>Platíte totiž většinou už za jeho pouhé sjednání!</a:t>
            </a:r>
            <a:endParaRPr lang="cs-CZ" dirty="0"/>
          </a:p>
        </p:txBody>
      </p:sp>
      <p:pic>
        <p:nvPicPr>
          <p:cNvPr id="1026" name="Picture 2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9852" y="3212975"/>
            <a:ext cx="2664296" cy="274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48292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Údaje použity z internetového portálu České spořitelny a.s., 2013 a internetové encyklopedie: </a:t>
            </a:r>
            <a:r>
              <a:rPr lang="cs-CZ" dirty="0" err="1" smtClean="0"/>
              <a:t>Wikipedia</a:t>
            </a:r>
            <a:r>
              <a:rPr lang="cs-CZ" dirty="0" smtClean="0"/>
              <a:t>,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cs.wikipedia.org/wiki/Kontokorent</a:t>
            </a:r>
            <a:endParaRPr lang="cs-CZ" dirty="0" smtClean="0"/>
          </a:p>
          <a:p>
            <a:r>
              <a:rPr lang="cs-CZ" smtClean="0"/>
              <a:t>kliparty </a:t>
            </a:r>
            <a:r>
              <a:rPr lang="cs-CZ" dirty="0" smtClean="0"/>
              <a:t>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07268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131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Default Design</vt:lpstr>
      <vt:lpstr>Snímek 1</vt:lpstr>
      <vt:lpstr>Anotace:</vt:lpstr>
      <vt:lpstr>Kontokorentní úvěr</vt:lpstr>
      <vt:lpstr>Co je kontokorentní úvěr?</vt:lpstr>
      <vt:lpstr>Hlavní znaky kontokorentu</vt:lpstr>
      <vt:lpstr>Charakteristika kontokorentu </vt:lpstr>
      <vt:lpstr>Rada praktického ekonoma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Kontokorentní úvěr</dc:title>
  <dc:creator>vlada</dc:creator>
  <cp:lastModifiedBy>Dum</cp:lastModifiedBy>
  <cp:revision>13</cp:revision>
  <dcterms:created xsi:type="dcterms:W3CDTF">2013-03-13T06:03:58Z</dcterms:created>
  <dcterms:modified xsi:type="dcterms:W3CDTF">2014-03-23T17:58:39Z</dcterms:modified>
</cp:coreProperties>
</file>