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7" r:id="rId3"/>
    <p:sldId id="256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84" y="-52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04395-4F07-4D11-8444-9ADF3C0C423D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BB129-A0EC-468B-8030-04B045720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02591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04395-4F07-4D11-8444-9ADF3C0C423D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BB129-A0EC-468B-8030-04B045720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28928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04395-4F07-4D11-8444-9ADF3C0C423D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BB129-A0EC-468B-8030-04B045720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08723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04395-4F07-4D11-8444-9ADF3C0C423D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BB129-A0EC-468B-8030-04B045720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38269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04395-4F07-4D11-8444-9ADF3C0C423D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BB129-A0EC-468B-8030-04B045720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06247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04395-4F07-4D11-8444-9ADF3C0C423D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BB129-A0EC-468B-8030-04B045720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33058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04395-4F07-4D11-8444-9ADF3C0C423D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BB129-A0EC-468B-8030-04B045720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18459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04395-4F07-4D11-8444-9ADF3C0C423D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BB129-A0EC-468B-8030-04B045720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73544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04395-4F07-4D11-8444-9ADF3C0C423D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BB129-A0EC-468B-8030-04B045720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91425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04395-4F07-4D11-8444-9ADF3C0C423D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BB129-A0EC-468B-8030-04B045720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41018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04395-4F07-4D11-8444-9ADF3C0C423D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BB129-A0EC-468B-8030-04B045720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08963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C88EACA0-110A-44AF-BB1E-B1CCF76C44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26940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7AB110CD-1972-49B1-9BA3-35F404EFA8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89538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175C063C-A56D-475D-9BB1-BF27F4F243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951777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594F1CF9-2C6F-43CE-A837-F21B07878A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97700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BD2B813D-714E-4B49-9B79-CEFE3E410C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098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6596FDE8-D1FC-4E63-A8A4-67A61A11D2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894213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4DEC04A7-2E26-46EE-BB8C-F539997FFB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957735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BAFE7FD6-0634-41EB-A9FF-D3A86C9923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049588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2F285BC3-E4DA-411A-9468-BB111324AB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288947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4DA50598-16D9-4B67-8E77-85B15CB8C7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85225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A93B55CA-0569-4250-A199-FB640F4EA9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36481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A04395-4F07-4D11-8444-9ADF3C0C423D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9BB129-A0EC-468B-8030-04B045720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81793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E1EFCDF-91BA-4D42-86DA-2D5AEBA292C6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67513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684213" y="2060575"/>
            <a:ext cx="7772400" cy="4114800"/>
          </a:xfrm>
        </p:spPr>
        <p:txBody>
          <a:bodyPr/>
          <a:lstStyle/>
          <a:p>
            <a:pPr marL="0" indent="0" eaLnBrk="1" hangingPunct="1">
              <a:buFontTx/>
              <a:buNone/>
            </a:pPr>
            <a:r>
              <a:rPr lang="cs-CZ" dirty="0" smtClean="0"/>
              <a:t>   </a:t>
            </a:r>
            <a:r>
              <a:rPr lang="cs-CZ" sz="2000" dirty="0" smtClean="0"/>
              <a:t>Číslo projektu:		CZ.1.07/1.5.00/34.0673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Název školy:		SOU a ZŠ Planá, Kostelní 129, Planá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Vzdělávací oblast: 	Ekonomie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Předmět:		Finanční gramotnost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Tematický okruh: 	Finanční gramotnost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Název materiálu: 	Spotřebitelský úvěr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Číslo materiálu:	VY_62_INOVACE_1B_FG_04/20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Autor:  		Ing. Vladimír Kasík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Datum tvorby:   	01. 01. 2013</a:t>
            </a:r>
          </a:p>
          <a:p>
            <a:pPr marL="0" indent="0" eaLnBrk="1" hangingPunct="1">
              <a:buFontTx/>
              <a:buNone/>
            </a:pPr>
            <a:endParaRPr lang="cs-CZ" sz="2000" dirty="0" smtClean="0"/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		Necitované zdroje pocházejí z archivu autora. </a:t>
            </a:r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4801"/>
            <a:ext cx="9144000" cy="2182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291571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Spotřebitelský úvěr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….aneb co byste měli </a:t>
            </a:r>
            <a:r>
              <a:rPr lang="cs-CZ" dirty="0" smtClean="0"/>
              <a:t>vědět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24361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Uvážit, zda a jaký spotřebitelský úvěr zvolit,</a:t>
            </a:r>
          </a:p>
          <a:p>
            <a:pPr marL="0" indent="0">
              <a:buNone/>
            </a:pPr>
            <a:r>
              <a:rPr lang="cs-CZ" dirty="0"/>
              <a:t>b</a:t>
            </a:r>
            <a:r>
              <a:rPr lang="cs-CZ" dirty="0" smtClean="0"/>
              <a:t>ývá nejčastějším dilematem mladého spotřebitele. Orientace v této tématice je základní znalostí osobního finančnictví. Určeno studentům všech středních škol.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1661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to spotřebitelský úvěr?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cs-CZ" b="1" dirty="0"/>
              <a:t>Spotřebitelský úvěr</a:t>
            </a:r>
            <a:r>
              <a:rPr lang="cs-CZ" dirty="0"/>
              <a:t> </a:t>
            </a:r>
            <a:r>
              <a:rPr lang="cs-CZ" dirty="0" smtClean="0"/>
              <a:t>je </a:t>
            </a:r>
            <a:r>
              <a:rPr lang="cs-CZ" dirty="0"/>
              <a:t>jeden z úvěrů určený pro jednotlivce na nepodnikatelské účely, typicky nákup (spotřebního zboží, automobilu, vybavení domácnosti a podobně — pro nemovitosti nebo kapitál na podnikání se většinou používají jiné, pro to určené úvěry nebo hypotéky</a:t>
            </a:r>
            <a:r>
              <a:rPr lang="cs-CZ" dirty="0" smtClean="0"/>
              <a:t>).</a:t>
            </a:r>
            <a:endParaRPr lang="cs-CZ" dirty="0"/>
          </a:p>
        </p:txBody>
      </p:sp>
      <p:grpSp>
        <p:nvGrpSpPr>
          <p:cNvPr id="4" name="Group 5"/>
          <p:cNvGrpSpPr>
            <a:grpSpLocks noChangeAspect="1"/>
          </p:cNvGrpSpPr>
          <p:nvPr/>
        </p:nvGrpSpPr>
        <p:grpSpPr bwMode="auto">
          <a:xfrm rot="20919024">
            <a:off x="3397707" y="5025864"/>
            <a:ext cx="2348587" cy="1723963"/>
            <a:chOff x="2381" y="3203"/>
            <a:chExt cx="1128" cy="828"/>
          </a:xfrm>
        </p:grpSpPr>
        <p:sp>
          <p:nvSpPr>
            <p:cNvPr id="5" name="AutoShape 4"/>
            <p:cNvSpPr>
              <a:spLocks noChangeAspect="1" noChangeArrowheads="1" noTextEdit="1"/>
            </p:cNvSpPr>
            <p:nvPr/>
          </p:nvSpPr>
          <p:spPr bwMode="auto">
            <a:xfrm>
              <a:off x="2381" y="3203"/>
              <a:ext cx="1128" cy="82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Freeform 6"/>
            <p:cNvSpPr>
              <a:spLocks/>
            </p:cNvSpPr>
            <p:nvPr/>
          </p:nvSpPr>
          <p:spPr bwMode="auto">
            <a:xfrm>
              <a:off x="2381" y="3203"/>
              <a:ext cx="1127" cy="808"/>
            </a:xfrm>
            <a:custGeom>
              <a:avLst/>
              <a:gdLst>
                <a:gd name="T0" fmla="*/ 1963 w 2255"/>
                <a:gd name="T1" fmla="*/ 1238 h 1616"/>
                <a:gd name="T2" fmla="*/ 1224 w 2255"/>
                <a:gd name="T3" fmla="*/ 575 h 1616"/>
                <a:gd name="T4" fmla="*/ 939 w 2255"/>
                <a:gd name="T5" fmla="*/ 282 h 1616"/>
                <a:gd name="T6" fmla="*/ 954 w 2255"/>
                <a:gd name="T7" fmla="*/ 234 h 1616"/>
                <a:gd name="T8" fmla="*/ 712 w 2255"/>
                <a:gd name="T9" fmla="*/ 24 h 1616"/>
                <a:gd name="T10" fmla="*/ 705 w 2255"/>
                <a:gd name="T11" fmla="*/ 23 h 1616"/>
                <a:gd name="T12" fmla="*/ 701 w 2255"/>
                <a:gd name="T13" fmla="*/ 20 h 1616"/>
                <a:gd name="T14" fmla="*/ 590 w 2255"/>
                <a:gd name="T15" fmla="*/ 0 h 1616"/>
                <a:gd name="T16" fmla="*/ 580 w 2255"/>
                <a:gd name="T17" fmla="*/ 2 h 1616"/>
                <a:gd name="T18" fmla="*/ 561 w 2255"/>
                <a:gd name="T19" fmla="*/ 12 h 1616"/>
                <a:gd name="T20" fmla="*/ 504 w 2255"/>
                <a:gd name="T21" fmla="*/ 29 h 1616"/>
                <a:gd name="T22" fmla="*/ 349 w 2255"/>
                <a:gd name="T23" fmla="*/ 312 h 1616"/>
                <a:gd name="T24" fmla="*/ 340 w 2255"/>
                <a:gd name="T25" fmla="*/ 342 h 1616"/>
                <a:gd name="T26" fmla="*/ 312 w 2255"/>
                <a:gd name="T27" fmla="*/ 394 h 1616"/>
                <a:gd name="T28" fmla="*/ 252 w 2255"/>
                <a:gd name="T29" fmla="*/ 456 h 1616"/>
                <a:gd name="T30" fmla="*/ 152 w 2255"/>
                <a:gd name="T31" fmla="*/ 512 h 1616"/>
                <a:gd name="T32" fmla="*/ 0 w 2255"/>
                <a:gd name="T33" fmla="*/ 546 h 1616"/>
                <a:gd name="T34" fmla="*/ 5 w 2255"/>
                <a:gd name="T35" fmla="*/ 561 h 1616"/>
                <a:gd name="T36" fmla="*/ 8 w 2255"/>
                <a:gd name="T37" fmla="*/ 572 h 1616"/>
                <a:gd name="T38" fmla="*/ 22 w 2255"/>
                <a:gd name="T39" fmla="*/ 607 h 1616"/>
                <a:gd name="T40" fmla="*/ 48 w 2255"/>
                <a:gd name="T41" fmla="*/ 666 h 1616"/>
                <a:gd name="T42" fmla="*/ 88 w 2255"/>
                <a:gd name="T43" fmla="*/ 740 h 1616"/>
                <a:gd name="T44" fmla="*/ 143 w 2255"/>
                <a:gd name="T45" fmla="*/ 821 h 1616"/>
                <a:gd name="T46" fmla="*/ 213 w 2255"/>
                <a:gd name="T47" fmla="*/ 900 h 1616"/>
                <a:gd name="T48" fmla="*/ 302 w 2255"/>
                <a:gd name="T49" fmla="*/ 970 h 1616"/>
                <a:gd name="T50" fmla="*/ 408 w 2255"/>
                <a:gd name="T51" fmla="*/ 1023 h 1616"/>
                <a:gd name="T52" fmla="*/ 532 w 2255"/>
                <a:gd name="T53" fmla="*/ 1051 h 1616"/>
                <a:gd name="T54" fmla="*/ 678 w 2255"/>
                <a:gd name="T55" fmla="*/ 1045 h 1616"/>
                <a:gd name="T56" fmla="*/ 845 w 2255"/>
                <a:gd name="T57" fmla="*/ 998 h 1616"/>
                <a:gd name="T58" fmla="*/ 802 w 2255"/>
                <a:gd name="T59" fmla="*/ 938 h 1616"/>
                <a:gd name="T60" fmla="*/ 761 w 2255"/>
                <a:gd name="T61" fmla="*/ 780 h 1616"/>
                <a:gd name="T62" fmla="*/ 849 w 2255"/>
                <a:gd name="T63" fmla="*/ 625 h 1616"/>
                <a:gd name="T64" fmla="*/ 880 w 2255"/>
                <a:gd name="T65" fmla="*/ 629 h 1616"/>
                <a:gd name="T66" fmla="*/ 929 w 2255"/>
                <a:gd name="T67" fmla="*/ 666 h 1616"/>
                <a:gd name="T68" fmla="*/ 985 w 2255"/>
                <a:gd name="T69" fmla="*/ 706 h 1616"/>
                <a:gd name="T70" fmla="*/ 1034 w 2255"/>
                <a:gd name="T71" fmla="*/ 743 h 1616"/>
                <a:gd name="T72" fmla="*/ 1068 w 2255"/>
                <a:gd name="T73" fmla="*/ 766 h 1616"/>
                <a:gd name="T74" fmla="*/ 1147 w 2255"/>
                <a:gd name="T75" fmla="*/ 795 h 1616"/>
                <a:gd name="T76" fmla="*/ 1939 w 2255"/>
                <a:gd name="T77" fmla="*/ 1484 h 1616"/>
                <a:gd name="T78" fmla="*/ 2154 w 2255"/>
                <a:gd name="T79" fmla="*/ 1602 h 1616"/>
                <a:gd name="T80" fmla="*/ 2198 w 2255"/>
                <a:gd name="T81" fmla="*/ 1572 h 1616"/>
                <a:gd name="T82" fmla="*/ 2228 w 2255"/>
                <a:gd name="T83" fmla="*/ 1536 h 1616"/>
                <a:gd name="T84" fmla="*/ 2249 w 2255"/>
                <a:gd name="T85" fmla="*/ 1487 h 1616"/>
                <a:gd name="T86" fmla="*/ 2255 w 2255"/>
                <a:gd name="T87" fmla="*/ 1450 h 16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2255" h="1616">
                  <a:moveTo>
                    <a:pt x="2255" y="1442"/>
                  </a:moveTo>
                  <a:lnTo>
                    <a:pt x="2038" y="1255"/>
                  </a:lnTo>
                  <a:lnTo>
                    <a:pt x="1963" y="1238"/>
                  </a:lnTo>
                  <a:lnTo>
                    <a:pt x="1805" y="1110"/>
                  </a:lnTo>
                  <a:lnTo>
                    <a:pt x="1300" y="704"/>
                  </a:lnTo>
                  <a:lnTo>
                    <a:pt x="1224" y="575"/>
                  </a:lnTo>
                  <a:lnTo>
                    <a:pt x="970" y="386"/>
                  </a:lnTo>
                  <a:lnTo>
                    <a:pt x="977" y="375"/>
                  </a:lnTo>
                  <a:lnTo>
                    <a:pt x="939" y="282"/>
                  </a:lnTo>
                  <a:lnTo>
                    <a:pt x="955" y="255"/>
                  </a:lnTo>
                  <a:lnTo>
                    <a:pt x="955" y="249"/>
                  </a:lnTo>
                  <a:lnTo>
                    <a:pt x="954" y="234"/>
                  </a:lnTo>
                  <a:lnTo>
                    <a:pt x="945" y="217"/>
                  </a:lnTo>
                  <a:lnTo>
                    <a:pt x="928" y="199"/>
                  </a:lnTo>
                  <a:lnTo>
                    <a:pt x="712" y="24"/>
                  </a:lnTo>
                  <a:lnTo>
                    <a:pt x="711" y="24"/>
                  </a:lnTo>
                  <a:lnTo>
                    <a:pt x="708" y="23"/>
                  </a:lnTo>
                  <a:lnTo>
                    <a:pt x="705" y="23"/>
                  </a:lnTo>
                  <a:lnTo>
                    <a:pt x="700" y="22"/>
                  </a:lnTo>
                  <a:lnTo>
                    <a:pt x="701" y="21"/>
                  </a:lnTo>
                  <a:lnTo>
                    <a:pt x="701" y="20"/>
                  </a:lnTo>
                  <a:lnTo>
                    <a:pt x="701" y="20"/>
                  </a:lnTo>
                  <a:lnTo>
                    <a:pt x="701" y="20"/>
                  </a:lnTo>
                  <a:lnTo>
                    <a:pt x="590" y="0"/>
                  </a:lnTo>
                  <a:lnTo>
                    <a:pt x="588" y="0"/>
                  </a:lnTo>
                  <a:lnTo>
                    <a:pt x="585" y="1"/>
                  </a:lnTo>
                  <a:lnTo>
                    <a:pt x="580" y="2"/>
                  </a:lnTo>
                  <a:lnTo>
                    <a:pt x="574" y="5"/>
                  </a:lnTo>
                  <a:lnTo>
                    <a:pt x="567" y="7"/>
                  </a:lnTo>
                  <a:lnTo>
                    <a:pt x="561" y="12"/>
                  </a:lnTo>
                  <a:lnTo>
                    <a:pt x="554" y="16"/>
                  </a:lnTo>
                  <a:lnTo>
                    <a:pt x="549" y="22"/>
                  </a:lnTo>
                  <a:lnTo>
                    <a:pt x="504" y="29"/>
                  </a:lnTo>
                  <a:lnTo>
                    <a:pt x="339" y="252"/>
                  </a:lnTo>
                  <a:lnTo>
                    <a:pt x="349" y="310"/>
                  </a:lnTo>
                  <a:lnTo>
                    <a:pt x="349" y="312"/>
                  </a:lnTo>
                  <a:lnTo>
                    <a:pt x="348" y="319"/>
                  </a:lnTo>
                  <a:lnTo>
                    <a:pt x="344" y="328"/>
                  </a:lnTo>
                  <a:lnTo>
                    <a:pt x="340" y="342"/>
                  </a:lnTo>
                  <a:lnTo>
                    <a:pt x="333" y="357"/>
                  </a:lnTo>
                  <a:lnTo>
                    <a:pt x="324" y="376"/>
                  </a:lnTo>
                  <a:lnTo>
                    <a:pt x="312" y="394"/>
                  </a:lnTo>
                  <a:lnTo>
                    <a:pt x="296" y="415"/>
                  </a:lnTo>
                  <a:lnTo>
                    <a:pt x="276" y="436"/>
                  </a:lnTo>
                  <a:lnTo>
                    <a:pt x="252" y="456"/>
                  </a:lnTo>
                  <a:lnTo>
                    <a:pt x="225" y="476"/>
                  </a:lnTo>
                  <a:lnTo>
                    <a:pt x="191" y="494"/>
                  </a:lnTo>
                  <a:lnTo>
                    <a:pt x="152" y="512"/>
                  </a:lnTo>
                  <a:lnTo>
                    <a:pt x="108" y="525"/>
                  </a:lnTo>
                  <a:lnTo>
                    <a:pt x="58" y="538"/>
                  </a:lnTo>
                  <a:lnTo>
                    <a:pt x="0" y="546"/>
                  </a:lnTo>
                  <a:lnTo>
                    <a:pt x="1" y="549"/>
                  </a:lnTo>
                  <a:lnTo>
                    <a:pt x="3" y="554"/>
                  </a:lnTo>
                  <a:lnTo>
                    <a:pt x="5" y="561"/>
                  </a:lnTo>
                  <a:lnTo>
                    <a:pt x="6" y="564"/>
                  </a:lnTo>
                  <a:lnTo>
                    <a:pt x="7" y="566"/>
                  </a:lnTo>
                  <a:lnTo>
                    <a:pt x="8" y="572"/>
                  </a:lnTo>
                  <a:lnTo>
                    <a:pt x="12" y="581"/>
                  </a:lnTo>
                  <a:lnTo>
                    <a:pt x="16" y="592"/>
                  </a:lnTo>
                  <a:lnTo>
                    <a:pt x="22" y="607"/>
                  </a:lnTo>
                  <a:lnTo>
                    <a:pt x="29" y="625"/>
                  </a:lnTo>
                  <a:lnTo>
                    <a:pt x="38" y="645"/>
                  </a:lnTo>
                  <a:lnTo>
                    <a:pt x="48" y="666"/>
                  </a:lnTo>
                  <a:lnTo>
                    <a:pt x="60" y="690"/>
                  </a:lnTo>
                  <a:lnTo>
                    <a:pt x="73" y="714"/>
                  </a:lnTo>
                  <a:lnTo>
                    <a:pt x="88" y="740"/>
                  </a:lnTo>
                  <a:lnTo>
                    <a:pt x="105" y="767"/>
                  </a:lnTo>
                  <a:lnTo>
                    <a:pt x="122" y="794"/>
                  </a:lnTo>
                  <a:lnTo>
                    <a:pt x="143" y="821"/>
                  </a:lnTo>
                  <a:lnTo>
                    <a:pt x="165" y="848"/>
                  </a:lnTo>
                  <a:lnTo>
                    <a:pt x="188" y="875"/>
                  </a:lnTo>
                  <a:lnTo>
                    <a:pt x="213" y="900"/>
                  </a:lnTo>
                  <a:lnTo>
                    <a:pt x="241" y="925"/>
                  </a:lnTo>
                  <a:lnTo>
                    <a:pt x="271" y="948"/>
                  </a:lnTo>
                  <a:lnTo>
                    <a:pt x="302" y="970"/>
                  </a:lnTo>
                  <a:lnTo>
                    <a:pt x="335" y="990"/>
                  </a:lnTo>
                  <a:lnTo>
                    <a:pt x="370" y="1008"/>
                  </a:lnTo>
                  <a:lnTo>
                    <a:pt x="408" y="1023"/>
                  </a:lnTo>
                  <a:lnTo>
                    <a:pt x="447" y="1036"/>
                  </a:lnTo>
                  <a:lnTo>
                    <a:pt x="488" y="1045"/>
                  </a:lnTo>
                  <a:lnTo>
                    <a:pt x="532" y="1051"/>
                  </a:lnTo>
                  <a:lnTo>
                    <a:pt x="579" y="1053"/>
                  </a:lnTo>
                  <a:lnTo>
                    <a:pt x="628" y="1051"/>
                  </a:lnTo>
                  <a:lnTo>
                    <a:pt x="678" y="1045"/>
                  </a:lnTo>
                  <a:lnTo>
                    <a:pt x="731" y="1035"/>
                  </a:lnTo>
                  <a:lnTo>
                    <a:pt x="788" y="1019"/>
                  </a:lnTo>
                  <a:lnTo>
                    <a:pt x="845" y="998"/>
                  </a:lnTo>
                  <a:lnTo>
                    <a:pt x="838" y="991"/>
                  </a:lnTo>
                  <a:lnTo>
                    <a:pt x="822" y="970"/>
                  </a:lnTo>
                  <a:lnTo>
                    <a:pt x="802" y="938"/>
                  </a:lnTo>
                  <a:lnTo>
                    <a:pt x="781" y="894"/>
                  </a:lnTo>
                  <a:lnTo>
                    <a:pt x="765" y="841"/>
                  </a:lnTo>
                  <a:lnTo>
                    <a:pt x="761" y="780"/>
                  </a:lnTo>
                  <a:lnTo>
                    <a:pt x="773" y="711"/>
                  </a:lnTo>
                  <a:lnTo>
                    <a:pt x="805" y="635"/>
                  </a:lnTo>
                  <a:lnTo>
                    <a:pt x="849" y="625"/>
                  </a:lnTo>
                  <a:lnTo>
                    <a:pt x="856" y="611"/>
                  </a:lnTo>
                  <a:lnTo>
                    <a:pt x="867" y="619"/>
                  </a:lnTo>
                  <a:lnTo>
                    <a:pt x="880" y="629"/>
                  </a:lnTo>
                  <a:lnTo>
                    <a:pt x="895" y="641"/>
                  </a:lnTo>
                  <a:lnTo>
                    <a:pt x="912" y="653"/>
                  </a:lnTo>
                  <a:lnTo>
                    <a:pt x="929" y="666"/>
                  </a:lnTo>
                  <a:lnTo>
                    <a:pt x="948" y="680"/>
                  </a:lnTo>
                  <a:lnTo>
                    <a:pt x="966" y="693"/>
                  </a:lnTo>
                  <a:lnTo>
                    <a:pt x="985" y="706"/>
                  </a:lnTo>
                  <a:lnTo>
                    <a:pt x="1002" y="719"/>
                  </a:lnTo>
                  <a:lnTo>
                    <a:pt x="1019" y="732"/>
                  </a:lnTo>
                  <a:lnTo>
                    <a:pt x="1034" y="743"/>
                  </a:lnTo>
                  <a:lnTo>
                    <a:pt x="1048" y="753"/>
                  </a:lnTo>
                  <a:lnTo>
                    <a:pt x="1058" y="761"/>
                  </a:lnTo>
                  <a:lnTo>
                    <a:pt x="1068" y="766"/>
                  </a:lnTo>
                  <a:lnTo>
                    <a:pt x="1072" y="771"/>
                  </a:lnTo>
                  <a:lnTo>
                    <a:pt x="1074" y="772"/>
                  </a:lnTo>
                  <a:lnTo>
                    <a:pt x="1147" y="795"/>
                  </a:lnTo>
                  <a:lnTo>
                    <a:pt x="1725" y="1271"/>
                  </a:lnTo>
                  <a:lnTo>
                    <a:pt x="1849" y="1374"/>
                  </a:lnTo>
                  <a:lnTo>
                    <a:pt x="1939" y="1484"/>
                  </a:lnTo>
                  <a:lnTo>
                    <a:pt x="2112" y="1616"/>
                  </a:lnTo>
                  <a:lnTo>
                    <a:pt x="2134" y="1610"/>
                  </a:lnTo>
                  <a:lnTo>
                    <a:pt x="2154" y="1602"/>
                  </a:lnTo>
                  <a:lnTo>
                    <a:pt x="2171" y="1594"/>
                  </a:lnTo>
                  <a:lnTo>
                    <a:pt x="2186" y="1583"/>
                  </a:lnTo>
                  <a:lnTo>
                    <a:pt x="2198" y="1572"/>
                  </a:lnTo>
                  <a:lnTo>
                    <a:pt x="2210" y="1560"/>
                  </a:lnTo>
                  <a:lnTo>
                    <a:pt x="2220" y="1549"/>
                  </a:lnTo>
                  <a:lnTo>
                    <a:pt x="2228" y="1536"/>
                  </a:lnTo>
                  <a:lnTo>
                    <a:pt x="2238" y="1519"/>
                  </a:lnTo>
                  <a:lnTo>
                    <a:pt x="2244" y="1502"/>
                  </a:lnTo>
                  <a:lnTo>
                    <a:pt x="2249" y="1487"/>
                  </a:lnTo>
                  <a:lnTo>
                    <a:pt x="2253" y="1472"/>
                  </a:lnTo>
                  <a:lnTo>
                    <a:pt x="2255" y="1460"/>
                  </a:lnTo>
                  <a:lnTo>
                    <a:pt x="2255" y="1450"/>
                  </a:lnTo>
                  <a:lnTo>
                    <a:pt x="2255" y="1444"/>
                  </a:lnTo>
                  <a:lnTo>
                    <a:pt x="2255" y="144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Freeform 7"/>
            <p:cNvSpPr>
              <a:spLocks/>
            </p:cNvSpPr>
            <p:nvPr/>
          </p:nvSpPr>
          <p:spPr bwMode="auto">
            <a:xfrm>
              <a:off x="2409" y="3227"/>
              <a:ext cx="306" cy="269"/>
            </a:xfrm>
            <a:custGeom>
              <a:avLst/>
              <a:gdLst>
                <a:gd name="T0" fmla="*/ 613 w 613"/>
                <a:gd name="T1" fmla="*/ 27 h 540"/>
                <a:gd name="T2" fmla="*/ 613 w 613"/>
                <a:gd name="T3" fmla="*/ 24 h 540"/>
                <a:gd name="T4" fmla="*/ 612 w 613"/>
                <a:gd name="T5" fmla="*/ 19 h 540"/>
                <a:gd name="T6" fmla="*/ 606 w 613"/>
                <a:gd name="T7" fmla="*/ 12 h 540"/>
                <a:gd name="T8" fmla="*/ 593 w 613"/>
                <a:gd name="T9" fmla="*/ 7 h 540"/>
                <a:gd name="T10" fmla="*/ 584 w 613"/>
                <a:gd name="T11" fmla="*/ 5 h 540"/>
                <a:gd name="T12" fmla="*/ 575 w 613"/>
                <a:gd name="T13" fmla="*/ 4 h 540"/>
                <a:gd name="T14" fmla="*/ 566 w 613"/>
                <a:gd name="T15" fmla="*/ 3 h 540"/>
                <a:gd name="T16" fmla="*/ 557 w 613"/>
                <a:gd name="T17" fmla="*/ 1 h 540"/>
                <a:gd name="T18" fmla="*/ 548 w 613"/>
                <a:gd name="T19" fmla="*/ 1 h 540"/>
                <a:gd name="T20" fmla="*/ 543 w 613"/>
                <a:gd name="T21" fmla="*/ 0 h 540"/>
                <a:gd name="T22" fmla="*/ 538 w 613"/>
                <a:gd name="T23" fmla="*/ 0 h 540"/>
                <a:gd name="T24" fmla="*/ 537 w 613"/>
                <a:gd name="T25" fmla="*/ 0 h 540"/>
                <a:gd name="T26" fmla="*/ 516 w 613"/>
                <a:gd name="T27" fmla="*/ 15 h 540"/>
                <a:gd name="T28" fmla="*/ 483 w 613"/>
                <a:gd name="T29" fmla="*/ 18 h 540"/>
                <a:gd name="T30" fmla="*/ 328 w 613"/>
                <a:gd name="T31" fmla="*/ 226 h 540"/>
                <a:gd name="T32" fmla="*/ 345 w 613"/>
                <a:gd name="T33" fmla="*/ 254 h 540"/>
                <a:gd name="T34" fmla="*/ 345 w 613"/>
                <a:gd name="T35" fmla="*/ 256 h 540"/>
                <a:gd name="T36" fmla="*/ 345 w 613"/>
                <a:gd name="T37" fmla="*/ 264 h 540"/>
                <a:gd name="T38" fmla="*/ 343 w 613"/>
                <a:gd name="T39" fmla="*/ 276 h 540"/>
                <a:gd name="T40" fmla="*/ 341 w 613"/>
                <a:gd name="T41" fmla="*/ 291 h 540"/>
                <a:gd name="T42" fmla="*/ 337 w 613"/>
                <a:gd name="T43" fmla="*/ 308 h 540"/>
                <a:gd name="T44" fmla="*/ 330 w 613"/>
                <a:gd name="T45" fmla="*/ 329 h 540"/>
                <a:gd name="T46" fmla="*/ 320 w 613"/>
                <a:gd name="T47" fmla="*/ 351 h 540"/>
                <a:gd name="T48" fmla="*/ 307 w 613"/>
                <a:gd name="T49" fmla="*/ 375 h 540"/>
                <a:gd name="T50" fmla="*/ 289 w 613"/>
                <a:gd name="T51" fmla="*/ 399 h 540"/>
                <a:gd name="T52" fmla="*/ 266 w 613"/>
                <a:gd name="T53" fmla="*/ 423 h 540"/>
                <a:gd name="T54" fmla="*/ 239 w 613"/>
                <a:gd name="T55" fmla="*/ 447 h 540"/>
                <a:gd name="T56" fmla="*/ 205 w 613"/>
                <a:gd name="T57" fmla="*/ 470 h 540"/>
                <a:gd name="T58" fmla="*/ 165 w 613"/>
                <a:gd name="T59" fmla="*/ 491 h 540"/>
                <a:gd name="T60" fmla="*/ 118 w 613"/>
                <a:gd name="T61" fmla="*/ 511 h 540"/>
                <a:gd name="T62" fmla="*/ 64 w 613"/>
                <a:gd name="T63" fmla="*/ 527 h 540"/>
                <a:gd name="T64" fmla="*/ 0 w 613"/>
                <a:gd name="T65" fmla="*/ 540 h 540"/>
                <a:gd name="T66" fmla="*/ 4 w 613"/>
                <a:gd name="T67" fmla="*/ 540 h 540"/>
                <a:gd name="T68" fmla="*/ 15 w 613"/>
                <a:gd name="T69" fmla="*/ 540 h 540"/>
                <a:gd name="T70" fmla="*/ 31 w 613"/>
                <a:gd name="T71" fmla="*/ 538 h 540"/>
                <a:gd name="T72" fmla="*/ 53 w 613"/>
                <a:gd name="T73" fmla="*/ 536 h 540"/>
                <a:gd name="T74" fmla="*/ 80 w 613"/>
                <a:gd name="T75" fmla="*/ 534 h 540"/>
                <a:gd name="T76" fmla="*/ 109 w 613"/>
                <a:gd name="T77" fmla="*/ 528 h 540"/>
                <a:gd name="T78" fmla="*/ 141 w 613"/>
                <a:gd name="T79" fmla="*/ 521 h 540"/>
                <a:gd name="T80" fmla="*/ 174 w 613"/>
                <a:gd name="T81" fmla="*/ 511 h 540"/>
                <a:gd name="T82" fmla="*/ 209 w 613"/>
                <a:gd name="T83" fmla="*/ 498 h 540"/>
                <a:gd name="T84" fmla="*/ 243 w 613"/>
                <a:gd name="T85" fmla="*/ 482 h 540"/>
                <a:gd name="T86" fmla="*/ 277 w 613"/>
                <a:gd name="T87" fmla="*/ 462 h 540"/>
                <a:gd name="T88" fmla="*/ 308 w 613"/>
                <a:gd name="T89" fmla="*/ 438 h 540"/>
                <a:gd name="T90" fmla="*/ 337 w 613"/>
                <a:gd name="T91" fmla="*/ 411 h 540"/>
                <a:gd name="T92" fmla="*/ 361 w 613"/>
                <a:gd name="T93" fmla="*/ 377 h 540"/>
                <a:gd name="T94" fmla="*/ 381 w 613"/>
                <a:gd name="T95" fmla="*/ 338 h 540"/>
                <a:gd name="T96" fmla="*/ 396 w 613"/>
                <a:gd name="T97" fmla="*/ 294 h 540"/>
                <a:gd name="T98" fmla="*/ 424 w 613"/>
                <a:gd name="T99" fmla="*/ 285 h 540"/>
                <a:gd name="T100" fmla="*/ 568 w 613"/>
                <a:gd name="T101" fmla="*/ 72 h 540"/>
                <a:gd name="T102" fmla="*/ 570 w 613"/>
                <a:gd name="T103" fmla="*/ 69 h 540"/>
                <a:gd name="T104" fmla="*/ 575 w 613"/>
                <a:gd name="T105" fmla="*/ 66 h 540"/>
                <a:gd name="T106" fmla="*/ 582 w 613"/>
                <a:gd name="T107" fmla="*/ 62 h 540"/>
                <a:gd name="T108" fmla="*/ 591 w 613"/>
                <a:gd name="T109" fmla="*/ 65 h 540"/>
                <a:gd name="T110" fmla="*/ 597 w 613"/>
                <a:gd name="T111" fmla="*/ 60 h 540"/>
                <a:gd name="T112" fmla="*/ 604 w 613"/>
                <a:gd name="T113" fmla="*/ 46 h 540"/>
                <a:gd name="T114" fmla="*/ 611 w 613"/>
                <a:gd name="T115" fmla="*/ 33 h 540"/>
                <a:gd name="T116" fmla="*/ 613 w 613"/>
                <a:gd name="T117" fmla="*/ 27 h 5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613" h="540">
                  <a:moveTo>
                    <a:pt x="613" y="27"/>
                  </a:moveTo>
                  <a:lnTo>
                    <a:pt x="613" y="24"/>
                  </a:lnTo>
                  <a:lnTo>
                    <a:pt x="612" y="19"/>
                  </a:lnTo>
                  <a:lnTo>
                    <a:pt x="606" y="12"/>
                  </a:lnTo>
                  <a:lnTo>
                    <a:pt x="593" y="7"/>
                  </a:lnTo>
                  <a:lnTo>
                    <a:pt x="584" y="5"/>
                  </a:lnTo>
                  <a:lnTo>
                    <a:pt x="575" y="4"/>
                  </a:lnTo>
                  <a:lnTo>
                    <a:pt x="566" y="3"/>
                  </a:lnTo>
                  <a:lnTo>
                    <a:pt x="557" y="1"/>
                  </a:lnTo>
                  <a:lnTo>
                    <a:pt x="548" y="1"/>
                  </a:lnTo>
                  <a:lnTo>
                    <a:pt x="543" y="0"/>
                  </a:lnTo>
                  <a:lnTo>
                    <a:pt x="538" y="0"/>
                  </a:lnTo>
                  <a:lnTo>
                    <a:pt x="537" y="0"/>
                  </a:lnTo>
                  <a:lnTo>
                    <a:pt x="516" y="15"/>
                  </a:lnTo>
                  <a:lnTo>
                    <a:pt x="483" y="18"/>
                  </a:lnTo>
                  <a:lnTo>
                    <a:pt x="328" y="226"/>
                  </a:lnTo>
                  <a:lnTo>
                    <a:pt x="345" y="254"/>
                  </a:lnTo>
                  <a:lnTo>
                    <a:pt x="345" y="256"/>
                  </a:lnTo>
                  <a:lnTo>
                    <a:pt x="345" y="264"/>
                  </a:lnTo>
                  <a:lnTo>
                    <a:pt x="343" y="276"/>
                  </a:lnTo>
                  <a:lnTo>
                    <a:pt x="341" y="291"/>
                  </a:lnTo>
                  <a:lnTo>
                    <a:pt x="337" y="308"/>
                  </a:lnTo>
                  <a:lnTo>
                    <a:pt x="330" y="329"/>
                  </a:lnTo>
                  <a:lnTo>
                    <a:pt x="320" y="351"/>
                  </a:lnTo>
                  <a:lnTo>
                    <a:pt x="307" y="375"/>
                  </a:lnTo>
                  <a:lnTo>
                    <a:pt x="289" y="399"/>
                  </a:lnTo>
                  <a:lnTo>
                    <a:pt x="266" y="423"/>
                  </a:lnTo>
                  <a:lnTo>
                    <a:pt x="239" y="447"/>
                  </a:lnTo>
                  <a:lnTo>
                    <a:pt x="205" y="470"/>
                  </a:lnTo>
                  <a:lnTo>
                    <a:pt x="165" y="491"/>
                  </a:lnTo>
                  <a:lnTo>
                    <a:pt x="118" y="511"/>
                  </a:lnTo>
                  <a:lnTo>
                    <a:pt x="64" y="527"/>
                  </a:lnTo>
                  <a:lnTo>
                    <a:pt x="0" y="540"/>
                  </a:lnTo>
                  <a:lnTo>
                    <a:pt x="4" y="540"/>
                  </a:lnTo>
                  <a:lnTo>
                    <a:pt x="15" y="540"/>
                  </a:lnTo>
                  <a:lnTo>
                    <a:pt x="31" y="538"/>
                  </a:lnTo>
                  <a:lnTo>
                    <a:pt x="53" y="536"/>
                  </a:lnTo>
                  <a:lnTo>
                    <a:pt x="80" y="534"/>
                  </a:lnTo>
                  <a:lnTo>
                    <a:pt x="109" y="528"/>
                  </a:lnTo>
                  <a:lnTo>
                    <a:pt x="141" y="521"/>
                  </a:lnTo>
                  <a:lnTo>
                    <a:pt x="174" y="511"/>
                  </a:lnTo>
                  <a:lnTo>
                    <a:pt x="209" y="498"/>
                  </a:lnTo>
                  <a:lnTo>
                    <a:pt x="243" y="482"/>
                  </a:lnTo>
                  <a:lnTo>
                    <a:pt x="277" y="462"/>
                  </a:lnTo>
                  <a:lnTo>
                    <a:pt x="308" y="438"/>
                  </a:lnTo>
                  <a:lnTo>
                    <a:pt x="337" y="411"/>
                  </a:lnTo>
                  <a:lnTo>
                    <a:pt x="361" y="377"/>
                  </a:lnTo>
                  <a:lnTo>
                    <a:pt x="381" y="338"/>
                  </a:lnTo>
                  <a:lnTo>
                    <a:pt x="396" y="294"/>
                  </a:lnTo>
                  <a:lnTo>
                    <a:pt x="424" y="285"/>
                  </a:lnTo>
                  <a:lnTo>
                    <a:pt x="568" y="72"/>
                  </a:lnTo>
                  <a:lnTo>
                    <a:pt x="570" y="69"/>
                  </a:lnTo>
                  <a:lnTo>
                    <a:pt x="575" y="66"/>
                  </a:lnTo>
                  <a:lnTo>
                    <a:pt x="582" y="62"/>
                  </a:lnTo>
                  <a:lnTo>
                    <a:pt x="591" y="65"/>
                  </a:lnTo>
                  <a:lnTo>
                    <a:pt x="597" y="60"/>
                  </a:lnTo>
                  <a:lnTo>
                    <a:pt x="604" y="46"/>
                  </a:lnTo>
                  <a:lnTo>
                    <a:pt x="611" y="33"/>
                  </a:lnTo>
                  <a:lnTo>
                    <a:pt x="613" y="27"/>
                  </a:lnTo>
                  <a:close/>
                </a:path>
              </a:pathLst>
            </a:custGeom>
            <a:solidFill>
              <a:srgbClr val="B2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Freeform 8"/>
            <p:cNvSpPr>
              <a:spLocks/>
            </p:cNvSpPr>
            <p:nvPr/>
          </p:nvSpPr>
          <p:spPr bwMode="auto">
            <a:xfrm>
              <a:off x="2601" y="3261"/>
              <a:ext cx="64" cy="80"/>
            </a:xfrm>
            <a:custGeom>
              <a:avLst/>
              <a:gdLst>
                <a:gd name="T0" fmla="*/ 129 w 129"/>
                <a:gd name="T1" fmla="*/ 7 h 161"/>
                <a:gd name="T2" fmla="*/ 22 w 129"/>
                <a:gd name="T3" fmla="*/ 161 h 161"/>
                <a:gd name="T4" fmla="*/ 0 w 129"/>
                <a:gd name="T5" fmla="*/ 147 h 161"/>
                <a:gd name="T6" fmla="*/ 101 w 129"/>
                <a:gd name="T7" fmla="*/ 0 h 161"/>
                <a:gd name="T8" fmla="*/ 129 w 129"/>
                <a:gd name="T9" fmla="*/ 7 h 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9" h="161">
                  <a:moveTo>
                    <a:pt x="129" y="7"/>
                  </a:moveTo>
                  <a:lnTo>
                    <a:pt x="22" y="161"/>
                  </a:lnTo>
                  <a:lnTo>
                    <a:pt x="0" y="147"/>
                  </a:lnTo>
                  <a:lnTo>
                    <a:pt x="101" y="0"/>
                  </a:lnTo>
                  <a:lnTo>
                    <a:pt x="129" y="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Freeform 9"/>
            <p:cNvSpPr>
              <a:spLocks/>
            </p:cNvSpPr>
            <p:nvPr/>
          </p:nvSpPr>
          <p:spPr bwMode="auto">
            <a:xfrm>
              <a:off x="2645" y="3280"/>
              <a:ext cx="201" cy="202"/>
            </a:xfrm>
            <a:custGeom>
              <a:avLst/>
              <a:gdLst>
                <a:gd name="T0" fmla="*/ 402 w 402"/>
                <a:gd name="T1" fmla="*/ 207 h 406"/>
                <a:gd name="T2" fmla="*/ 136 w 402"/>
                <a:gd name="T3" fmla="*/ 0 h 406"/>
                <a:gd name="T4" fmla="*/ 0 w 402"/>
                <a:gd name="T5" fmla="*/ 197 h 406"/>
                <a:gd name="T6" fmla="*/ 296 w 402"/>
                <a:gd name="T7" fmla="*/ 406 h 406"/>
                <a:gd name="T8" fmla="*/ 402 w 402"/>
                <a:gd name="T9" fmla="*/ 207 h 4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2" h="406">
                  <a:moveTo>
                    <a:pt x="402" y="207"/>
                  </a:moveTo>
                  <a:lnTo>
                    <a:pt x="136" y="0"/>
                  </a:lnTo>
                  <a:lnTo>
                    <a:pt x="0" y="197"/>
                  </a:lnTo>
                  <a:lnTo>
                    <a:pt x="296" y="406"/>
                  </a:lnTo>
                  <a:lnTo>
                    <a:pt x="402" y="207"/>
                  </a:lnTo>
                  <a:close/>
                </a:path>
              </a:pathLst>
            </a:custGeom>
            <a:solidFill>
              <a:srgbClr val="B2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Freeform 10"/>
            <p:cNvSpPr>
              <a:spLocks/>
            </p:cNvSpPr>
            <p:nvPr/>
          </p:nvSpPr>
          <p:spPr bwMode="auto">
            <a:xfrm>
              <a:off x="2728" y="3246"/>
              <a:ext cx="114" cy="93"/>
            </a:xfrm>
            <a:custGeom>
              <a:avLst/>
              <a:gdLst>
                <a:gd name="T0" fmla="*/ 16 w 229"/>
                <a:gd name="T1" fmla="*/ 0 h 187"/>
                <a:gd name="T2" fmla="*/ 0 w 229"/>
                <a:gd name="T3" fmla="*/ 28 h 187"/>
                <a:gd name="T4" fmla="*/ 212 w 229"/>
                <a:gd name="T5" fmla="*/ 187 h 187"/>
                <a:gd name="T6" fmla="*/ 229 w 229"/>
                <a:gd name="T7" fmla="*/ 159 h 187"/>
                <a:gd name="T8" fmla="*/ 16 w 229"/>
                <a:gd name="T9" fmla="*/ 0 h 1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9" h="187">
                  <a:moveTo>
                    <a:pt x="16" y="0"/>
                  </a:moveTo>
                  <a:lnTo>
                    <a:pt x="0" y="28"/>
                  </a:lnTo>
                  <a:lnTo>
                    <a:pt x="212" y="187"/>
                  </a:lnTo>
                  <a:lnTo>
                    <a:pt x="229" y="159"/>
                  </a:lnTo>
                  <a:lnTo>
                    <a:pt x="16" y="0"/>
                  </a:lnTo>
                  <a:close/>
                </a:path>
              </a:pathLst>
            </a:custGeom>
            <a:solidFill>
              <a:srgbClr val="B2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Freeform 11"/>
            <p:cNvSpPr>
              <a:spLocks/>
            </p:cNvSpPr>
            <p:nvPr/>
          </p:nvSpPr>
          <p:spPr bwMode="auto">
            <a:xfrm>
              <a:off x="2422" y="3516"/>
              <a:ext cx="346" cy="187"/>
            </a:xfrm>
            <a:custGeom>
              <a:avLst/>
              <a:gdLst>
                <a:gd name="T0" fmla="*/ 692 w 692"/>
                <a:gd name="T1" fmla="*/ 347 h 373"/>
                <a:gd name="T2" fmla="*/ 685 w 692"/>
                <a:gd name="T3" fmla="*/ 338 h 373"/>
                <a:gd name="T4" fmla="*/ 678 w 692"/>
                <a:gd name="T5" fmla="*/ 328 h 373"/>
                <a:gd name="T6" fmla="*/ 672 w 692"/>
                <a:gd name="T7" fmla="*/ 319 h 373"/>
                <a:gd name="T8" fmla="*/ 667 w 692"/>
                <a:gd name="T9" fmla="*/ 310 h 373"/>
                <a:gd name="T10" fmla="*/ 646 w 692"/>
                <a:gd name="T11" fmla="*/ 315 h 373"/>
                <a:gd name="T12" fmla="*/ 619 w 692"/>
                <a:gd name="T13" fmla="*/ 318 h 373"/>
                <a:gd name="T14" fmla="*/ 588 w 692"/>
                <a:gd name="T15" fmla="*/ 321 h 373"/>
                <a:gd name="T16" fmla="*/ 554 w 692"/>
                <a:gd name="T17" fmla="*/ 324 h 373"/>
                <a:gd name="T18" fmla="*/ 515 w 692"/>
                <a:gd name="T19" fmla="*/ 324 h 373"/>
                <a:gd name="T20" fmla="*/ 473 w 692"/>
                <a:gd name="T21" fmla="*/ 321 h 373"/>
                <a:gd name="T22" fmla="*/ 430 w 692"/>
                <a:gd name="T23" fmla="*/ 316 h 373"/>
                <a:gd name="T24" fmla="*/ 386 w 692"/>
                <a:gd name="T25" fmla="*/ 305 h 373"/>
                <a:gd name="T26" fmla="*/ 339 w 692"/>
                <a:gd name="T27" fmla="*/ 290 h 373"/>
                <a:gd name="T28" fmla="*/ 293 w 692"/>
                <a:gd name="T29" fmla="*/ 271 h 373"/>
                <a:gd name="T30" fmla="*/ 247 w 692"/>
                <a:gd name="T31" fmla="*/ 244 h 373"/>
                <a:gd name="T32" fmla="*/ 204 w 692"/>
                <a:gd name="T33" fmla="*/ 212 h 373"/>
                <a:gd name="T34" fmla="*/ 161 w 692"/>
                <a:gd name="T35" fmla="*/ 172 h 373"/>
                <a:gd name="T36" fmla="*/ 121 w 692"/>
                <a:gd name="T37" fmla="*/ 123 h 373"/>
                <a:gd name="T38" fmla="*/ 84 w 692"/>
                <a:gd name="T39" fmla="*/ 67 h 373"/>
                <a:gd name="T40" fmla="*/ 52 w 692"/>
                <a:gd name="T41" fmla="*/ 0 h 373"/>
                <a:gd name="T42" fmla="*/ 40 w 692"/>
                <a:gd name="T43" fmla="*/ 1 h 373"/>
                <a:gd name="T44" fmla="*/ 31 w 692"/>
                <a:gd name="T45" fmla="*/ 2 h 373"/>
                <a:gd name="T46" fmla="*/ 22 w 692"/>
                <a:gd name="T47" fmla="*/ 2 h 373"/>
                <a:gd name="T48" fmla="*/ 14 w 692"/>
                <a:gd name="T49" fmla="*/ 2 h 373"/>
                <a:gd name="T50" fmla="*/ 8 w 692"/>
                <a:gd name="T51" fmla="*/ 2 h 373"/>
                <a:gd name="T52" fmla="*/ 3 w 692"/>
                <a:gd name="T53" fmla="*/ 2 h 373"/>
                <a:gd name="T54" fmla="*/ 1 w 692"/>
                <a:gd name="T55" fmla="*/ 2 h 373"/>
                <a:gd name="T56" fmla="*/ 0 w 692"/>
                <a:gd name="T57" fmla="*/ 2 h 373"/>
                <a:gd name="T58" fmla="*/ 46 w 692"/>
                <a:gd name="T59" fmla="*/ 91 h 373"/>
                <a:gd name="T60" fmla="*/ 96 w 692"/>
                <a:gd name="T61" fmla="*/ 165 h 373"/>
                <a:gd name="T62" fmla="*/ 149 w 692"/>
                <a:gd name="T63" fmla="*/ 226 h 373"/>
                <a:gd name="T64" fmla="*/ 206 w 692"/>
                <a:gd name="T65" fmla="*/ 273 h 373"/>
                <a:gd name="T66" fmla="*/ 263 w 692"/>
                <a:gd name="T67" fmla="*/ 310 h 373"/>
                <a:gd name="T68" fmla="*/ 321 w 692"/>
                <a:gd name="T69" fmla="*/ 338 h 373"/>
                <a:gd name="T70" fmla="*/ 377 w 692"/>
                <a:gd name="T71" fmla="*/ 356 h 373"/>
                <a:gd name="T72" fmla="*/ 433 w 692"/>
                <a:gd name="T73" fmla="*/ 368 h 373"/>
                <a:gd name="T74" fmla="*/ 486 w 692"/>
                <a:gd name="T75" fmla="*/ 373 h 373"/>
                <a:gd name="T76" fmla="*/ 534 w 692"/>
                <a:gd name="T77" fmla="*/ 373 h 373"/>
                <a:gd name="T78" fmla="*/ 578 w 692"/>
                <a:gd name="T79" fmla="*/ 371 h 373"/>
                <a:gd name="T80" fmla="*/ 617 w 692"/>
                <a:gd name="T81" fmla="*/ 365 h 373"/>
                <a:gd name="T82" fmla="*/ 648 w 692"/>
                <a:gd name="T83" fmla="*/ 359 h 373"/>
                <a:gd name="T84" fmla="*/ 671 w 692"/>
                <a:gd name="T85" fmla="*/ 353 h 373"/>
                <a:gd name="T86" fmla="*/ 686 w 692"/>
                <a:gd name="T87" fmla="*/ 349 h 373"/>
                <a:gd name="T88" fmla="*/ 692 w 692"/>
                <a:gd name="T89" fmla="*/ 347 h 3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692" h="373">
                  <a:moveTo>
                    <a:pt x="692" y="347"/>
                  </a:moveTo>
                  <a:lnTo>
                    <a:pt x="685" y="338"/>
                  </a:lnTo>
                  <a:lnTo>
                    <a:pt x="678" y="328"/>
                  </a:lnTo>
                  <a:lnTo>
                    <a:pt x="672" y="319"/>
                  </a:lnTo>
                  <a:lnTo>
                    <a:pt x="667" y="310"/>
                  </a:lnTo>
                  <a:lnTo>
                    <a:pt x="646" y="315"/>
                  </a:lnTo>
                  <a:lnTo>
                    <a:pt x="619" y="318"/>
                  </a:lnTo>
                  <a:lnTo>
                    <a:pt x="588" y="321"/>
                  </a:lnTo>
                  <a:lnTo>
                    <a:pt x="554" y="324"/>
                  </a:lnTo>
                  <a:lnTo>
                    <a:pt x="515" y="324"/>
                  </a:lnTo>
                  <a:lnTo>
                    <a:pt x="473" y="321"/>
                  </a:lnTo>
                  <a:lnTo>
                    <a:pt x="430" y="316"/>
                  </a:lnTo>
                  <a:lnTo>
                    <a:pt x="386" y="305"/>
                  </a:lnTo>
                  <a:lnTo>
                    <a:pt x="339" y="290"/>
                  </a:lnTo>
                  <a:lnTo>
                    <a:pt x="293" y="271"/>
                  </a:lnTo>
                  <a:lnTo>
                    <a:pt x="247" y="244"/>
                  </a:lnTo>
                  <a:lnTo>
                    <a:pt x="204" y="212"/>
                  </a:lnTo>
                  <a:lnTo>
                    <a:pt x="161" y="172"/>
                  </a:lnTo>
                  <a:lnTo>
                    <a:pt x="121" y="123"/>
                  </a:lnTo>
                  <a:lnTo>
                    <a:pt x="84" y="67"/>
                  </a:lnTo>
                  <a:lnTo>
                    <a:pt x="52" y="0"/>
                  </a:lnTo>
                  <a:lnTo>
                    <a:pt x="40" y="1"/>
                  </a:lnTo>
                  <a:lnTo>
                    <a:pt x="31" y="2"/>
                  </a:lnTo>
                  <a:lnTo>
                    <a:pt x="22" y="2"/>
                  </a:lnTo>
                  <a:lnTo>
                    <a:pt x="14" y="2"/>
                  </a:lnTo>
                  <a:lnTo>
                    <a:pt x="8" y="2"/>
                  </a:lnTo>
                  <a:lnTo>
                    <a:pt x="3" y="2"/>
                  </a:lnTo>
                  <a:lnTo>
                    <a:pt x="1" y="2"/>
                  </a:lnTo>
                  <a:lnTo>
                    <a:pt x="0" y="2"/>
                  </a:lnTo>
                  <a:lnTo>
                    <a:pt x="46" y="91"/>
                  </a:lnTo>
                  <a:lnTo>
                    <a:pt x="96" y="165"/>
                  </a:lnTo>
                  <a:lnTo>
                    <a:pt x="149" y="226"/>
                  </a:lnTo>
                  <a:lnTo>
                    <a:pt x="206" y="273"/>
                  </a:lnTo>
                  <a:lnTo>
                    <a:pt x="263" y="310"/>
                  </a:lnTo>
                  <a:lnTo>
                    <a:pt x="321" y="338"/>
                  </a:lnTo>
                  <a:lnTo>
                    <a:pt x="377" y="356"/>
                  </a:lnTo>
                  <a:lnTo>
                    <a:pt x="433" y="368"/>
                  </a:lnTo>
                  <a:lnTo>
                    <a:pt x="486" y="373"/>
                  </a:lnTo>
                  <a:lnTo>
                    <a:pt x="534" y="373"/>
                  </a:lnTo>
                  <a:lnTo>
                    <a:pt x="578" y="371"/>
                  </a:lnTo>
                  <a:lnTo>
                    <a:pt x="617" y="365"/>
                  </a:lnTo>
                  <a:lnTo>
                    <a:pt x="648" y="359"/>
                  </a:lnTo>
                  <a:lnTo>
                    <a:pt x="671" y="353"/>
                  </a:lnTo>
                  <a:lnTo>
                    <a:pt x="686" y="349"/>
                  </a:lnTo>
                  <a:lnTo>
                    <a:pt x="692" y="347"/>
                  </a:lnTo>
                  <a:close/>
                </a:path>
              </a:pathLst>
            </a:custGeom>
            <a:solidFill>
              <a:srgbClr val="B2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12"/>
            <p:cNvSpPr>
              <a:spLocks/>
            </p:cNvSpPr>
            <p:nvPr/>
          </p:nvSpPr>
          <p:spPr bwMode="auto">
            <a:xfrm>
              <a:off x="2472" y="3398"/>
              <a:ext cx="294" cy="258"/>
            </a:xfrm>
            <a:custGeom>
              <a:avLst/>
              <a:gdLst>
                <a:gd name="T0" fmla="*/ 547 w 587"/>
                <a:gd name="T1" fmla="*/ 501 h 515"/>
                <a:gd name="T2" fmla="*/ 532 w 587"/>
                <a:gd name="T3" fmla="*/ 444 h 515"/>
                <a:gd name="T4" fmla="*/ 530 w 587"/>
                <a:gd name="T5" fmla="*/ 389 h 515"/>
                <a:gd name="T6" fmla="*/ 535 w 587"/>
                <a:gd name="T7" fmla="*/ 338 h 515"/>
                <a:gd name="T8" fmla="*/ 546 w 587"/>
                <a:gd name="T9" fmla="*/ 292 h 515"/>
                <a:gd name="T10" fmla="*/ 560 w 587"/>
                <a:gd name="T11" fmla="*/ 254 h 515"/>
                <a:gd name="T12" fmla="*/ 573 w 587"/>
                <a:gd name="T13" fmla="*/ 224 h 515"/>
                <a:gd name="T14" fmla="*/ 583 w 587"/>
                <a:gd name="T15" fmla="*/ 206 h 515"/>
                <a:gd name="T16" fmla="*/ 587 w 587"/>
                <a:gd name="T17" fmla="*/ 199 h 515"/>
                <a:gd name="T18" fmla="*/ 303 w 587"/>
                <a:gd name="T19" fmla="*/ 0 h 515"/>
                <a:gd name="T20" fmla="*/ 290 w 587"/>
                <a:gd name="T21" fmla="*/ 28 h 515"/>
                <a:gd name="T22" fmla="*/ 276 w 587"/>
                <a:gd name="T23" fmla="*/ 55 h 515"/>
                <a:gd name="T24" fmla="*/ 260 w 587"/>
                <a:gd name="T25" fmla="*/ 78 h 515"/>
                <a:gd name="T26" fmla="*/ 244 w 587"/>
                <a:gd name="T27" fmla="*/ 100 h 515"/>
                <a:gd name="T28" fmla="*/ 226 w 587"/>
                <a:gd name="T29" fmla="*/ 120 h 515"/>
                <a:gd name="T30" fmla="*/ 206 w 587"/>
                <a:gd name="T31" fmla="*/ 138 h 515"/>
                <a:gd name="T32" fmla="*/ 187 w 587"/>
                <a:gd name="T33" fmla="*/ 153 h 515"/>
                <a:gd name="T34" fmla="*/ 166 w 587"/>
                <a:gd name="T35" fmla="*/ 168 h 515"/>
                <a:gd name="T36" fmla="*/ 145 w 587"/>
                <a:gd name="T37" fmla="*/ 181 h 515"/>
                <a:gd name="T38" fmla="*/ 123 w 587"/>
                <a:gd name="T39" fmla="*/ 191 h 515"/>
                <a:gd name="T40" fmla="*/ 101 w 587"/>
                <a:gd name="T41" fmla="*/ 200 h 515"/>
                <a:gd name="T42" fmla="*/ 81 w 587"/>
                <a:gd name="T43" fmla="*/ 208 h 515"/>
                <a:gd name="T44" fmla="*/ 60 w 587"/>
                <a:gd name="T45" fmla="*/ 215 h 515"/>
                <a:gd name="T46" fmla="*/ 39 w 587"/>
                <a:gd name="T47" fmla="*/ 221 h 515"/>
                <a:gd name="T48" fmla="*/ 20 w 587"/>
                <a:gd name="T49" fmla="*/ 227 h 515"/>
                <a:gd name="T50" fmla="*/ 0 w 587"/>
                <a:gd name="T51" fmla="*/ 230 h 515"/>
                <a:gd name="T52" fmla="*/ 29 w 587"/>
                <a:gd name="T53" fmla="*/ 290 h 515"/>
                <a:gd name="T54" fmla="*/ 61 w 587"/>
                <a:gd name="T55" fmla="*/ 341 h 515"/>
                <a:gd name="T56" fmla="*/ 98 w 587"/>
                <a:gd name="T57" fmla="*/ 383 h 515"/>
                <a:gd name="T58" fmla="*/ 136 w 587"/>
                <a:gd name="T59" fmla="*/ 419 h 515"/>
                <a:gd name="T60" fmla="*/ 176 w 587"/>
                <a:gd name="T61" fmla="*/ 448 h 515"/>
                <a:gd name="T62" fmla="*/ 216 w 587"/>
                <a:gd name="T63" fmla="*/ 471 h 515"/>
                <a:gd name="T64" fmla="*/ 259 w 587"/>
                <a:gd name="T65" fmla="*/ 487 h 515"/>
                <a:gd name="T66" fmla="*/ 301 w 587"/>
                <a:gd name="T67" fmla="*/ 500 h 515"/>
                <a:gd name="T68" fmla="*/ 341 w 587"/>
                <a:gd name="T69" fmla="*/ 508 h 515"/>
                <a:gd name="T70" fmla="*/ 380 w 587"/>
                <a:gd name="T71" fmla="*/ 512 h 515"/>
                <a:gd name="T72" fmla="*/ 417 w 587"/>
                <a:gd name="T73" fmla="*/ 515 h 515"/>
                <a:gd name="T74" fmla="*/ 451 w 587"/>
                <a:gd name="T75" fmla="*/ 514 h 515"/>
                <a:gd name="T76" fmla="*/ 482 w 587"/>
                <a:gd name="T77" fmla="*/ 511 h 515"/>
                <a:gd name="T78" fmla="*/ 509 w 587"/>
                <a:gd name="T79" fmla="*/ 508 h 515"/>
                <a:gd name="T80" fmla="*/ 531 w 587"/>
                <a:gd name="T81" fmla="*/ 504 h 515"/>
                <a:gd name="T82" fmla="*/ 547 w 587"/>
                <a:gd name="T83" fmla="*/ 501 h 5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587" h="515">
                  <a:moveTo>
                    <a:pt x="547" y="501"/>
                  </a:moveTo>
                  <a:lnTo>
                    <a:pt x="532" y="444"/>
                  </a:lnTo>
                  <a:lnTo>
                    <a:pt x="530" y="389"/>
                  </a:lnTo>
                  <a:lnTo>
                    <a:pt x="535" y="338"/>
                  </a:lnTo>
                  <a:lnTo>
                    <a:pt x="546" y="292"/>
                  </a:lnTo>
                  <a:lnTo>
                    <a:pt x="560" y="254"/>
                  </a:lnTo>
                  <a:lnTo>
                    <a:pt x="573" y="224"/>
                  </a:lnTo>
                  <a:lnTo>
                    <a:pt x="583" y="206"/>
                  </a:lnTo>
                  <a:lnTo>
                    <a:pt x="587" y="199"/>
                  </a:lnTo>
                  <a:lnTo>
                    <a:pt x="303" y="0"/>
                  </a:lnTo>
                  <a:lnTo>
                    <a:pt x="290" y="28"/>
                  </a:lnTo>
                  <a:lnTo>
                    <a:pt x="276" y="55"/>
                  </a:lnTo>
                  <a:lnTo>
                    <a:pt x="260" y="78"/>
                  </a:lnTo>
                  <a:lnTo>
                    <a:pt x="244" y="100"/>
                  </a:lnTo>
                  <a:lnTo>
                    <a:pt x="226" y="120"/>
                  </a:lnTo>
                  <a:lnTo>
                    <a:pt x="206" y="138"/>
                  </a:lnTo>
                  <a:lnTo>
                    <a:pt x="187" y="153"/>
                  </a:lnTo>
                  <a:lnTo>
                    <a:pt x="166" y="168"/>
                  </a:lnTo>
                  <a:lnTo>
                    <a:pt x="145" y="181"/>
                  </a:lnTo>
                  <a:lnTo>
                    <a:pt x="123" y="191"/>
                  </a:lnTo>
                  <a:lnTo>
                    <a:pt x="101" y="200"/>
                  </a:lnTo>
                  <a:lnTo>
                    <a:pt x="81" y="208"/>
                  </a:lnTo>
                  <a:lnTo>
                    <a:pt x="60" y="215"/>
                  </a:lnTo>
                  <a:lnTo>
                    <a:pt x="39" y="221"/>
                  </a:lnTo>
                  <a:lnTo>
                    <a:pt x="20" y="227"/>
                  </a:lnTo>
                  <a:lnTo>
                    <a:pt x="0" y="230"/>
                  </a:lnTo>
                  <a:lnTo>
                    <a:pt x="29" y="290"/>
                  </a:lnTo>
                  <a:lnTo>
                    <a:pt x="61" y="341"/>
                  </a:lnTo>
                  <a:lnTo>
                    <a:pt x="98" y="383"/>
                  </a:lnTo>
                  <a:lnTo>
                    <a:pt x="136" y="419"/>
                  </a:lnTo>
                  <a:lnTo>
                    <a:pt x="176" y="448"/>
                  </a:lnTo>
                  <a:lnTo>
                    <a:pt x="216" y="471"/>
                  </a:lnTo>
                  <a:lnTo>
                    <a:pt x="259" y="487"/>
                  </a:lnTo>
                  <a:lnTo>
                    <a:pt x="301" y="500"/>
                  </a:lnTo>
                  <a:lnTo>
                    <a:pt x="341" y="508"/>
                  </a:lnTo>
                  <a:lnTo>
                    <a:pt x="380" y="512"/>
                  </a:lnTo>
                  <a:lnTo>
                    <a:pt x="417" y="515"/>
                  </a:lnTo>
                  <a:lnTo>
                    <a:pt x="451" y="514"/>
                  </a:lnTo>
                  <a:lnTo>
                    <a:pt x="482" y="511"/>
                  </a:lnTo>
                  <a:lnTo>
                    <a:pt x="509" y="508"/>
                  </a:lnTo>
                  <a:lnTo>
                    <a:pt x="531" y="504"/>
                  </a:lnTo>
                  <a:lnTo>
                    <a:pt x="547" y="501"/>
                  </a:lnTo>
                  <a:close/>
                </a:path>
              </a:pathLst>
            </a:custGeom>
            <a:solidFill>
              <a:srgbClr val="B2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Freeform 13"/>
            <p:cNvSpPr>
              <a:spLocks/>
            </p:cNvSpPr>
            <p:nvPr/>
          </p:nvSpPr>
          <p:spPr bwMode="auto">
            <a:xfrm>
              <a:off x="2879" y="3444"/>
              <a:ext cx="594" cy="533"/>
            </a:xfrm>
            <a:custGeom>
              <a:avLst/>
              <a:gdLst>
                <a:gd name="T0" fmla="*/ 1189 w 1189"/>
                <a:gd name="T1" fmla="*/ 976 h 1066"/>
                <a:gd name="T2" fmla="*/ 1019 w 1189"/>
                <a:gd name="T3" fmla="*/ 828 h 1066"/>
                <a:gd name="T4" fmla="*/ 926 w 1189"/>
                <a:gd name="T5" fmla="*/ 797 h 1066"/>
                <a:gd name="T6" fmla="*/ 786 w 1189"/>
                <a:gd name="T7" fmla="*/ 684 h 1066"/>
                <a:gd name="T8" fmla="*/ 253 w 1189"/>
                <a:gd name="T9" fmla="*/ 259 h 1066"/>
                <a:gd name="T10" fmla="*/ 184 w 1189"/>
                <a:gd name="T11" fmla="*/ 149 h 1066"/>
                <a:gd name="T12" fmla="*/ 0 w 1189"/>
                <a:gd name="T13" fmla="*/ 0 h 1066"/>
                <a:gd name="T14" fmla="*/ 28 w 1189"/>
                <a:gd name="T15" fmla="*/ 131 h 1066"/>
                <a:gd name="T16" fmla="*/ 167 w 1189"/>
                <a:gd name="T17" fmla="*/ 245 h 1066"/>
                <a:gd name="T18" fmla="*/ 761 w 1189"/>
                <a:gd name="T19" fmla="*/ 733 h 1066"/>
                <a:gd name="T20" fmla="*/ 901 w 1189"/>
                <a:gd name="T21" fmla="*/ 847 h 1066"/>
                <a:gd name="T22" fmla="*/ 992 w 1189"/>
                <a:gd name="T23" fmla="*/ 873 h 1066"/>
                <a:gd name="T24" fmla="*/ 1129 w 1189"/>
                <a:gd name="T25" fmla="*/ 1066 h 1066"/>
                <a:gd name="T26" fmla="*/ 1140 w 1189"/>
                <a:gd name="T27" fmla="*/ 1060 h 1066"/>
                <a:gd name="T28" fmla="*/ 1151 w 1189"/>
                <a:gd name="T29" fmla="*/ 1053 h 1066"/>
                <a:gd name="T30" fmla="*/ 1159 w 1189"/>
                <a:gd name="T31" fmla="*/ 1046 h 1066"/>
                <a:gd name="T32" fmla="*/ 1167 w 1189"/>
                <a:gd name="T33" fmla="*/ 1039 h 1066"/>
                <a:gd name="T34" fmla="*/ 1172 w 1189"/>
                <a:gd name="T35" fmla="*/ 1032 h 1066"/>
                <a:gd name="T36" fmla="*/ 1177 w 1189"/>
                <a:gd name="T37" fmla="*/ 1024 h 1066"/>
                <a:gd name="T38" fmla="*/ 1181 w 1189"/>
                <a:gd name="T39" fmla="*/ 1016 h 1066"/>
                <a:gd name="T40" fmla="*/ 1184 w 1189"/>
                <a:gd name="T41" fmla="*/ 1009 h 1066"/>
                <a:gd name="T42" fmla="*/ 1187 w 1189"/>
                <a:gd name="T43" fmla="*/ 997 h 1066"/>
                <a:gd name="T44" fmla="*/ 1189 w 1189"/>
                <a:gd name="T45" fmla="*/ 985 h 1066"/>
                <a:gd name="T46" fmla="*/ 1189 w 1189"/>
                <a:gd name="T47" fmla="*/ 978 h 1066"/>
                <a:gd name="T48" fmla="*/ 1189 w 1189"/>
                <a:gd name="T49" fmla="*/ 976 h 10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189" h="1066">
                  <a:moveTo>
                    <a:pt x="1189" y="976"/>
                  </a:moveTo>
                  <a:lnTo>
                    <a:pt x="1019" y="828"/>
                  </a:lnTo>
                  <a:lnTo>
                    <a:pt x="926" y="797"/>
                  </a:lnTo>
                  <a:lnTo>
                    <a:pt x="786" y="684"/>
                  </a:lnTo>
                  <a:lnTo>
                    <a:pt x="253" y="259"/>
                  </a:lnTo>
                  <a:lnTo>
                    <a:pt x="184" y="149"/>
                  </a:lnTo>
                  <a:lnTo>
                    <a:pt x="0" y="0"/>
                  </a:lnTo>
                  <a:lnTo>
                    <a:pt x="28" y="131"/>
                  </a:lnTo>
                  <a:lnTo>
                    <a:pt x="167" y="245"/>
                  </a:lnTo>
                  <a:lnTo>
                    <a:pt x="761" y="733"/>
                  </a:lnTo>
                  <a:lnTo>
                    <a:pt x="901" y="847"/>
                  </a:lnTo>
                  <a:lnTo>
                    <a:pt x="992" y="873"/>
                  </a:lnTo>
                  <a:lnTo>
                    <a:pt x="1129" y="1066"/>
                  </a:lnTo>
                  <a:lnTo>
                    <a:pt x="1140" y="1060"/>
                  </a:lnTo>
                  <a:lnTo>
                    <a:pt x="1151" y="1053"/>
                  </a:lnTo>
                  <a:lnTo>
                    <a:pt x="1159" y="1046"/>
                  </a:lnTo>
                  <a:lnTo>
                    <a:pt x="1167" y="1039"/>
                  </a:lnTo>
                  <a:lnTo>
                    <a:pt x="1172" y="1032"/>
                  </a:lnTo>
                  <a:lnTo>
                    <a:pt x="1177" y="1024"/>
                  </a:lnTo>
                  <a:lnTo>
                    <a:pt x="1181" y="1016"/>
                  </a:lnTo>
                  <a:lnTo>
                    <a:pt x="1184" y="1009"/>
                  </a:lnTo>
                  <a:lnTo>
                    <a:pt x="1187" y="997"/>
                  </a:lnTo>
                  <a:lnTo>
                    <a:pt x="1189" y="985"/>
                  </a:lnTo>
                  <a:lnTo>
                    <a:pt x="1189" y="978"/>
                  </a:lnTo>
                  <a:lnTo>
                    <a:pt x="1189" y="976"/>
                  </a:lnTo>
                  <a:close/>
                </a:path>
              </a:pathLst>
            </a:custGeom>
            <a:solidFill>
              <a:srgbClr val="B2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879237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Ručení u spotřebitelského úvěru: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Spotřebitelský úvěr může nebo nemusí být zajištěný ručením. </a:t>
            </a:r>
            <a:endParaRPr lang="cs-CZ" dirty="0" smtClean="0">
              <a:solidFill>
                <a:prstClr val="black"/>
              </a:solidFill>
            </a:endParaRP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To je obvykle nutné, </a:t>
            </a:r>
            <a:r>
              <a:rPr lang="cs-CZ" dirty="0">
                <a:solidFill>
                  <a:prstClr val="black"/>
                </a:solidFill>
              </a:rPr>
              <a:t>pokud je výše půjčované částky vyšší než určitý limit, který se v současnosti pohybuje přibližně kolem půl milionu korun (půjčky nad milion korun není obvyklé řešit tímto typem úvěru</a:t>
            </a:r>
            <a:r>
              <a:rPr lang="cs-CZ" dirty="0" smtClean="0">
                <a:solidFill>
                  <a:prstClr val="black"/>
                </a:solidFill>
              </a:rPr>
              <a:t>). </a:t>
            </a: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Je-li </a:t>
            </a:r>
            <a:r>
              <a:rPr lang="cs-CZ" dirty="0">
                <a:solidFill>
                  <a:prstClr val="black"/>
                </a:solidFill>
              </a:rPr>
              <a:t>ručení vyžadováno, musí ten, </a:t>
            </a:r>
            <a:r>
              <a:rPr lang="cs-CZ" dirty="0" smtClean="0">
                <a:solidFill>
                  <a:prstClr val="black"/>
                </a:solidFill>
              </a:rPr>
              <a:t>kdo </a:t>
            </a:r>
            <a:r>
              <a:rPr lang="cs-CZ" dirty="0">
                <a:solidFill>
                  <a:prstClr val="black"/>
                </a:solidFill>
              </a:rPr>
              <a:t>si chce spotřebitelský úvěr vzít, ručit nějakou movitou věcí nebo nemovitostí, nebo sehnat ke svému úvěru ručitele.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65214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Kdo nabízí spotřebitelský úvěr?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cs-CZ" b="1" dirty="0">
                <a:solidFill>
                  <a:prstClr val="black"/>
                </a:solidFill>
              </a:rPr>
              <a:t>Spotřebitelský úvěr </a:t>
            </a:r>
            <a:r>
              <a:rPr lang="cs-CZ" dirty="0">
                <a:solidFill>
                  <a:prstClr val="black"/>
                </a:solidFill>
              </a:rPr>
              <a:t>běžně zajišťují banky a další finanční instituce, existují ale i úvěrové společnosti, které se na ně </a:t>
            </a:r>
            <a:r>
              <a:rPr lang="cs-CZ" dirty="0" smtClean="0">
                <a:solidFill>
                  <a:prstClr val="black"/>
                </a:solidFill>
              </a:rPr>
              <a:t>specializují.</a:t>
            </a: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Strana</a:t>
            </a:r>
            <a:r>
              <a:rPr lang="cs-CZ" dirty="0">
                <a:solidFill>
                  <a:prstClr val="black"/>
                </a:solidFill>
              </a:rPr>
              <a:t>, která finanční hotovost poskytuje, z úvěru získává úrok. Jeho výše může být různá, ale většinou se pohybuje mezi 8,5 a 15,9 % </a:t>
            </a:r>
            <a:r>
              <a:rPr lang="cs-CZ" dirty="0" smtClean="0">
                <a:solidFill>
                  <a:prstClr val="black"/>
                </a:solidFill>
              </a:rPr>
              <a:t>ročně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  <a:endParaRPr lang="cs-CZ" dirty="0"/>
          </a:p>
        </p:txBody>
      </p:sp>
      <p:pic>
        <p:nvPicPr>
          <p:cNvPr id="2050" name="Picture 2" descr="C:\Users\user\AppData\Local\Microsoft\Windows\Temporary Internet Files\Content.IE5\G0J17M49\MC9003522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7844" y="4365104"/>
            <a:ext cx="2808312" cy="2313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81780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splácet?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lvl="0"/>
            <a:r>
              <a:rPr lang="cs-CZ" sz="3600" dirty="0">
                <a:solidFill>
                  <a:prstClr val="black"/>
                </a:solidFill>
              </a:rPr>
              <a:t>Spotřebitelský úvěr je typicky </a:t>
            </a:r>
            <a:r>
              <a:rPr lang="cs-CZ" sz="3600" dirty="0" smtClean="0">
                <a:solidFill>
                  <a:prstClr val="black"/>
                </a:solidFill>
              </a:rPr>
              <a:t>splácen</a:t>
            </a:r>
            <a:br>
              <a:rPr lang="cs-CZ" sz="3600" dirty="0" smtClean="0">
                <a:solidFill>
                  <a:prstClr val="black"/>
                </a:solidFill>
              </a:rPr>
            </a:br>
            <a:r>
              <a:rPr lang="cs-CZ" sz="3600" dirty="0" smtClean="0">
                <a:solidFill>
                  <a:prstClr val="black"/>
                </a:solidFill>
              </a:rPr>
              <a:t>v </a:t>
            </a:r>
            <a:r>
              <a:rPr lang="cs-CZ" sz="3600" dirty="0">
                <a:solidFill>
                  <a:prstClr val="black"/>
                </a:solidFill>
              </a:rPr>
              <a:t>měsíčních </a:t>
            </a:r>
            <a:r>
              <a:rPr lang="cs-CZ" sz="3600" dirty="0"/>
              <a:t>splátkách</a:t>
            </a:r>
            <a:r>
              <a:rPr lang="cs-CZ" sz="3600" dirty="0">
                <a:solidFill>
                  <a:prstClr val="black"/>
                </a:solidFill>
              </a:rPr>
              <a:t> v dohodnutém </a:t>
            </a:r>
            <a:r>
              <a:rPr lang="cs-CZ" sz="3600" dirty="0" smtClean="0">
                <a:solidFill>
                  <a:prstClr val="black"/>
                </a:solidFill>
              </a:rPr>
              <a:t>datu</a:t>
            </a:r>
            <a:br>
              <a:rPr lang="cs-CZ" sz="3600" dirty="0" smtClean="0">
                <a:solidFill>
                  <a:prstClr val="black"/>
                </a:solidFill>
              </a:rPr>
            </a:br>
            <a:r>
              <a:rPr lang="cs-CZ" sz="3600" dirty="0" smtClean="0">
                <a:solidFill>
                  <a:prstClr val="black"/>
                </a:solidFill>
              </a:rPr>
              <a:t>v </a:t>
            </a:r>
            <a:r>
              <a:rPr lang="cs-CZ" sz="3600" dirty="0">
                <a:solidFill>
                  <a:prstClr val="black"/>
                </a:solidFill>
              </a:rPr>
              <a:t>měsíci (na rozdíl od některých komerčních úvěrů, které mohou být poukazovány na denní bázi). </a:t>
            </a:r>
            <a:endParaRPr lang="cs-CZ" sz="3600" dirty="0" smtClean="0">
              <a:solidFill>
                <a:prstClr val="black"/>
              </a:solidFill>
            </a:endParaRPr>
          </a:p>
          <a:p>
            <a:pPr lvl="0"/>
            <a:r>
              <a:rPr lang="cs-CZ" sz="3600" dirty="0" smtClean="0">
                <a:solidFill>
                  <a:prstClr val="black"/>
                </a:solidFill>
              </a:rPr>
              <a:t>Počet </a:t>
            </a:r>
            <a:r>
              <a:rPr lang="cs-CZ" sz="3600" dirty="0">
                <a:solidFill>
                  <a:prstClr val="black"/>
                </a:solidFill>
              </a:rPr>
              <a:t>splátek je volitelný a odvíjí se od toho, co nabízí úvěrová společnost, od finančních možností jednotlivce a výše úvěru.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65018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Informační internetový portál České spořitelny a.s., 2013. </a:t>
            </a:r>
            <a:endParaRPr lang="cs-CZ" dirty="0" smtClean="0"/>
          </a:p>
          <a:p>
            <a:r>
              <a:rPr lang="cs-CZ" dirty="0" smtClean="0"/>
              <a:t>kliparty MS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920275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252</Words>
  <Application>Microsoft Office PowerPoint</Application>
  <PresentationFormat>Předvádění na obrazovce (4:3)</PresentationFormat>
  <Paragraphs>31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Default Design</vt:lpstr>
      <vt:lpstr>Prezentace aplikace PowerPoint</vt:lpstr>
      <vt:lpstr>Spotřebitelský úvěr</vt:lpstr>
      <vt:lpstr>Anotace:</vt:lpstr>
      <vt:lpstr>Co je to spotřebitelský úvěr?</vt:lpstr>
      <vt:lpstr>Ručení u spotřebitelského úvěru:</vt:lpstr>
      <vt:lpstr>Kdo nabízí spotřebitelský úvěr?</vt:lpstr>
      <vt:lpstr>Jak splácet?</vt:lpstr>
      <vt:lpstr>Zdroje: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Hypoteční úvěr</dc:title>
  <dc:creator>vlada</dc:creator>
  <cp:lastModifiedBy>user</cp:lastModifiedBy>
  <cp:revision>10</cp:revision>
  <dcterms:created xsi:type="dcterms:W3CDTF">2013-03-13T06:05:53Z</dcterms:created>
  <dcterms:modified xsi:type="dcterms:W3CDTF">2014-03-23T12:57:05Z</dcterms:modified>
</cp:coreProperties>
</file>