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57" r:id="rId3"/>
    <p:sldId id="258" r:id="rId4"/>
    <p:sldId id="256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7BF52-A25D-42FC-BB65-D1C656CCB4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095E5B-2949-4A6D-8C1B-1108B86B37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371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095E5B-2949-4A6D-8C1B-1108B86B377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207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259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89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87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826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24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05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845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354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142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0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96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79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-uver.e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Spotřební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</a:t>
            </a:r>
            <a:r>
              <a:rPr lang="cs-CZ" sz="2000" smtClean="0"/>
              <a:t>	VY_62_INOVACE_1B_FG_05/20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zdroje pocházejí z archivu autora.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/>
          <a:lstStyle/>
          <a:p>
            <a:r>
              <a:rPr lang="cs-CZ" dirty="0" smtClean="0"/>
              <a:t>Vyznat se v problematice spotřebních úvěrů patří k základním finančním dovednostem mladého dospělého člověka. Určeno studentům všech ročníků středních škol.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196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Spotřební úvěry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…co o nich víte?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36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rozumíme spotřebním úvěrem?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cs-CZ" dirty="0">
                <a:solidFill>
                  <a:srgbClr val="000000"/>
                </a:solidFill>
              </a:rPr>
              <a:t>Pojem </a:t>
            </a:r>
            <a:r>
              <a:rPr lang="cs-CZ" b="1" dirty="0">
                <a:solidFill>
                  <a:srgbClr val="000000"/>
                </a:solidFill>
              </a:rPr>
              <a:t>spotřební úvěr</a:t>
            </a:r>
            <a:r>
              <a:rPr lang="cs-CZ" dirty="0">
                <a:solidFill>
                  <a:srgbClr val="000000"/>
                </a:solidFill>
              </a:rPr>
              <a:t> zahrnuje veškeré úvěry poskytované soukromým osobám a domácnostem, které slouží k financování nákupu spotřebních předmětů, pořízení nebo stavbě bytů a rodinných </a:t>
            </a:r>
            <a:r>
              <a:rPr lang="cs-CZ" dirty="0" smtClean="0">
                <a:solidFill>
                  <a:srgbClr val="000000"/>
                </a:solidFill>
              </a:rPr>
              <a:t>domů.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EBHSGQYW\MC900295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79" y="3822662"/>
            <a:ext cx="3230961" cy="269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250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Komerční </a:t>
            </a:r>
            <a:r>
              <a:rPr lang="cs-CZ" dirty="0" smtClean="0"/>
              <a:t>× </a:t>
            </a:r>
            <a:r>
              <a:rPr lang="cs-CZ" dirty="0" smtClean="0"/>
              <a:t>spotřební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>
              <a:spcBef>
                <a:spcPts val="1200"/>
              </a:spcBef>
            </a:pPr>
            <a:r>
              <a:rPr lang="cs-CZ" dirty="0">
                <a:solidFill>
                  <a:srgbClr val="000000"/>
                </a:solidFill>
              </a:rPr>
              <a:t>Od komerčních úvěrů se zásadním způsobem liší z hlediska svého užití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</a:p>
          <a:p>
            <a:pPr lvl="0">
              <a:spcBef>
                <a:spcPts val="1200"/>
              </a:spcBef>
            </a:pPr>
            <a:r>
              <a:rPr lang="cs-CZ" dirty="0" smtClean="0">
                <a:solidFill>
                  <a:srgbClr val="000000"/>
                </a:solidFill>
              </a:rPr>
              <a:t>U </a:t>
            </a:r>
            <a:r>
              <a:rPr lang="cs-CZ" dirty="0">
                <a:solidFill>
                  <a:srgbClr val="000000"/>
                </a:solidFill>
              </a:rPr>
              <a:t>komerčních úvěrů plyne z úvěrovaného objektu cash </a:t>
            </a:r>
            <a:r>
              <a:rPr lang="cs-CZ" dirty="0" err="1">
                <a:solidFill>
                  <a:srgbClr val="000000"/>
                </a:solidFill>
              </a:rPr>
              <a:t>flow</a:t>
            </a:r>
            <a:r>
              <a:rPr lang="cs-CZ" dirty="0">
                <a:solidFill>
                  <a:srgbClr val="000000"/>
                </a:solidFill>
              </a:rPr>
              <a:t>, ze kterého se úvěr splácí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</a:p>
          <a:p>
            <a:pPr lvl="0">
              <a:spcBef>
                <a:spcPts val="1200"/>
              </a:spcBef>
            </a:pP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>
                <a:solidFill>
                  <a:srgbClr val="000000"/>
                </a:solidFill>
              </a:rPr>
              <a:t>Naproti tomu </a:t>
            </a:r>
            <a:r>
              <a:rPr lang="cs-CZ" b="1" dirty="0">
                <a:solidFill>
                  <a:srgbClr val="000000"/>
                </a:solidFill>
              </a:rPr>
              <a:t>spotřební úvěr</a:t>
            </a:r>
            <a:r>
              <a:rPr lang="cs-CZ" dirty="0">
                <a:solidFill>
                  <a:srgbClr val="000000"/>
                </a:solidFill>
              </a:rPr>
              <a:t> slouží ke krytí spotřebních výdajů a tudíž úvěrovaný objekt přímo neprodukuje zdroje ke splácení úvěru.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632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Spotřební úvěr slouží ke krytí spotřebních výdajů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Autofit/>
          </a:bodyPr>
          <a:lstStyle/>
          <a:p>
            <a:r>
              <a:rPr lang="cs-CZ" sz="2300" b="1" dirty="0" smtClean="0">
                <a:solidFill>
                  <a:srgbClr val="000000"/>
                </a:solidFill>
              </a:rPr>
              <a:t>Spotřební </a:t>
            </a:r>
            <a:r>
              <a:rPr lang="cs-CZ" sz="2300" b="1" dirty="0">
                <a:solidFill>
                  <a:srgbClr val="000000"/>
                </a:solidFill>
              </a:rPr>
              <a:t>úvěr</a:t>
            </a:r>
            <a:r>
              <a:rPr lang="cs-CZ" sz="2300" dirty="0">
                <a:solidFill>
                  <a:srgbClr val="000000"/>
                </a:solidFill>
              </a:rPr>
              <a:t> se od komerčních </a:t>
            </a:r>
            <a:r>
              <a:rPr lang="cs-CZ" sz="2300" dirty="0" smtClean="0">
                <a:solidFill>
                  <a:srgbClr val="000000"/>
                </a:solidFill>
              </a:rPr>
              <a:t>liší. </a:t>
            </a:r>
          </a:p>
          <a:p>
            <a:r>
              <a:rPr lang="cs-CZ" sz="2300" dirty="0" smtClean="0">
                <a:solidFill>
                  <a:srgbClr val="000000"/>
                </a:solidFill>
              </a:rPr>
              <a:t>Např. podkladové </a:t>
            </a:r>
            <a:r>
              <a:rPr lang="cs-CZ" sz="2300" dirty="0">
                <a:solidFill>
                  <a:srgbClr val="000000"/>
                </a:solidFill>
              </a:rPr>
              <a:t>informace, které předkládá klient bance </a:t>
            </a:r>
            <a:r>
              <a:rPr lang="cs-CZ" sz="2300" dirty="0" smtClean="0">
                <a:solidFill>
                  <a:srgbClr val="000000"/>
                </a:solidFill>
              </a:rPr>
              <a:t>v žádosti</a:t>
            </a:r>
            <a:br>
              <a:rPr lang="cs-CZ" sz="2300" dirty="0" smtClean="0">
                <a:solidFill>
                  <a:srgbClr val="000000"/>
                </a:solidFill>
              </a:rPr>
            </a:br>
            <a:r>
              <a:rPr lang="cs-CZ" sz="2300" dirty="0" smtClean="0">
                <a:solidFill>
                  <a:srgbClr val="000000"/>
                </a:solidFill>
              </a:rPr>
              <a:t>o </a:t>
            </a:r>
            <a:r>
              <a:rPr lang="cs-CZ" sz="2300" dirty="0">
                <a:solidFill>
                  <a:srgbClr val="000000"/>
                </a:solidFill>
              </a:rPr>
              <a:t>úvěr jsou méně kvalitní než je tomu u firem. </a:t>
            </a:r>
            <a:endParaRPr lang="cs-CZ" sz="2300" dirty="0" smtClean="0">
              <a:solidFill>
                <a:srgbClr val="000000"/>
              </a:solidFill>
            </a:endParaRPr>
          </a:p>
          <a:p>
            <a:r>
              <a:rPr lang="cs-CZ" sz="2300" dirty="0" smtClean="0">
                <a:solidFill>
                  <a:srgbClr val="000000"/>
                </a:solidFill>
              </a:rPr>
              <a:t>Zdrojem </a:t>
            </a:r>
            <a:r>
              <a:rPr lang="cs-CZ" sz="2300" dirty="0">
                <a:solidFill>
                  <a:srgbClr val="000000"/>
                </a:solidFill>
              </a:rPr>
              <a:t>ke splácení spotřebního úvěru je běžný příjem </a:t>
            </a:r>
            <a:r>
              <a:rPr lang="cs-CZ" sz="2300" dirty="0" smtClean="0">
                <a:solidFill>
                  <a:srgbClr val="000000"/>
                </a:solidFill>
              </a:rPr>
              <a:t>klienta</a:t>
            </a:r>
            <a:br>
              <a:rPr lang="cs-CZ" sz="2300" dirty="0" smtClean="0">
                <a:solidFill>
                  <a:srgbClr val="000000"/>
                </a:solidFill>
              </a:rPr>
            </a:br>
            <a:r>
              <a:rPr lang="cs-CZ" sz="2300" dirty="0" smtClean="0">
                <a:solidFill>
                  <a:srgbClr val="000000"/>
                </a:solidFill>
              </a:rPr>
              <a:t>a </a:t>
            </a:r>
            <a:r>
              <a:rPr lang="cs-CZ" sz="2300" dirty="0">
                <a:solidFill>
                  <a:srgbClr val="000000"/>
                </a:solidFill>
              </a:rPr>
              <a:t>poskytované částky u spotřebních úvěrů jsou mnohem </a:t>
            </a:r>
            <a:r>
              <a:rPr lang="cs-CZ" sz="2300" dirty="0" smtClean="0">
                <a:solidFill>
                  <a:srgbClr val="000000"/>
                </a:solidFill>
              </a:rPr>
              <a:t>nižší</a:t>
            </a:r>
            <a:br>
              <a:rPr lang="cs-CZ" sz="2300" dirty="0" smtClean="0">
                <a:solidFill>
                  <a:srgbClr val="000000"/>
                </a:solidFill>
              </a:rPr>
            </a:br>
            <a:r>
              <a:rPr lang="cs-CZ" sz="2300" dirty="0" smtClean="0">
                <a:solidFill>
                  <a:srgbClr val="000000"/>
                </a:solidFill>
              </a:rPr>
              <a:t>než </a:t>
            </a:r>
            <a:r>
              <a:rPr lang="cs-CZ" sz="2300" dirty="0">
                <a:solidFill>
                  <a:srgbClr val="000000"/>
                </a:solidFill>
              </a:rPr>
              <a:t>u komerčních. </a:t>
            </a:r>
            <a:endParaRPr lang="cs-CZ" sz="2300" dirty="0" smtClean="0">
              <a:solidFill>
                <a:srgbClr val="000000"/>
              </a:solidFill>
            </a:endParaRPr>
          </a:p>
          <a:p>
            <a:r>
              <a:rPr lang="cs-CZ" sz="2300" b="1" dirty="0" smtClean="0">
                <a:solidFill>
                  <a:srgbClr val="000000"/>
                </a:solidFill>
              </a:rPr>
              <a:t>Spotřební úvěry</a:t>
            </a:r>
            <a:r>
              <a:rPr lang="cs-CZ" sz="2300" dirty="0" smtClean="0">
                <a:solidFill>
                  <a:srgbClr val="000000"/>
                </a:solidFill>
              </a:rPr>
              <a:t> </a:t>
            </a:r>
            <a:r>
              <a:rPr lang="cs-CZ" sz="2300" dirty="0">
                <a:solidFill>
                  <a:srgbClr val="000000"/>
                </a:solidFill>
              </a:rPr>
              <a:t>mohou být revolvingové, splátkové, </a:t>
            </a:r>
            <a:r>
              <a:rPr lang="cs-CZ" sz="2300" dirty="0" smtClean="0">
                <a:solidFill>
                  <a:srgbClr val="000000"/>
                </a:solidFill>
              </a:rPr>
              <a:t>hypoteční</a:t>
            </a:r>
            <a:br>
              <a:rPr lang="cs-CZ" sz="2300" dirty="0" smtClean="0">
                <a:solidFill>
                  <a:srgbClr val="000000"/>
                </a:solidFill>
              </a:rPr>
            </a:br>
            <a:r>
              <a:rPr lang="cs-CZ" sz="2300" dirty="0" smtClean="0">
                <a:solidFill>
                  <a:srgbClr val="000000"/>
                </a:solidFill>
              </a:rPr>
              <a:t>a </a:t>
            </a:r>
            <a:r>
              <a:rPr lang="cs-CZ" sz="2300" dirty="0">
                <a:solidFill>
                  <a:srgbClr val="000000"/>
                </a:solidFill>
              </a:rPr>
              <a:t>jiné druhy spotřebních úvěrů. Do revolvingových úvěrů patří veškeré </a:t>
            </a:r>
            <a:r>
              <a:rPr lang="cs-CZ" sz="2300" b="1" dirty="0">
                <a:solidFill>
                  <a:srgbClr val="000000"/>
                </a:solidFill>
              </a:rPr>
              <a:t>spotřební úvěr</a:t>
            </a:r>
            <a:r>
              <a:rPr lang="cs-CZ" sz="2300" dirty="0">
                <a:solidFill>
                  <a:srgbClr val="000000"/>
                </a:solidFill>
              </a:rPr>
              <a:t> , které jsou poskytovány formou úvěrového rámce na běžném účtu klienta. </a:t>
            </a:r>
            <a:endParaRPr lang="cs-CZ" sz="2300" dirty="0" smtClean="0">
              <a:solidFill>
                <a:srgbClr val="000000"/>
              </a:solidFill>
            </a:endParaRPr>
          </a:p>
          <a:p>
            <a:r>
              <a:rPr lang="cs-CZ" sz="2300" dirty="0" smtClean="0">
                <a:solidFill>
                  <a:srgbClr val="000000"/>
                </a:solidFill>
              </a:rPr>
              <a:t>Úvěr </a:t>
            </a:r>
            <a:r>
              <a:rPr lang="cs-CZ" sz="2300" dirty="0">
                <a:solidFill>
                  <a:srgbClr val="000000"/>
                </a:solidFill>
              </a:rPr>
              <a:t>je čerpán automaticky a úrok je placen pouze za skutečně čerpaný úvěr. Pro splátkové úvěry je typické pravidelné splácení úvěru včetně úroku. Slouží obvykle k nákupu zboží dlouhodobé spotřeby</a:t>
            </a:r>
            <a:r>
              <a:rPr lang="cs-CZ" sz="2300" dirty="0" smtClean="0">
                <a:solidFill>
                  <a:srgbClr val="000000"/>
                </a:solidFill>
              </a:rPr>
              <a:t>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509654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spotřební úvěry známe?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lnSpc>
                <a:spcPct val="120000"/>
              </a:lnSpc>
              <a:spcBef>
                <a:spcPts val="600"/>
              </a:spcBef>
            </a:pPr>
            <a:r>
              <a:rPr lang="cs-CZ" sz="3000" b="1" dirty="0" smtClean="0">
                <a:solidFill>
                  <a:srgbClr val="000000"/>
                </a:solidFill>
              </a:rPr>
              <a:t>Spotřební </a:t>
            </a:r>
            <a:r>
              <a:rPr lang="cs-CZ" sz="3000" b="1" dirty="0">
                <a:solidFill>
                  <a:srgbClr val="000000"/>
                </a:solidFill>
              </a:rPr>
              <a:t>úvěry</a:t>
            </a:r>
            <a:r>
              <a:rPr lang="cs-CZ" sz="3000" dirty="0">
                <a:solidFill>
                  <a:srgbClr val="000000"/>
                </a:solidFill>
              </a:rPr>
              <a:t> mohou být revolvingové, splátkové, hypoteční a jiné druhy spotřebních úvěrů. </a:t>
            </a:r>
            <a:endParaRPr lang="cs-CZ" sz="3000" dirty="0" smtClean="0">
              <a:solidFill>
                <a:srgbClr val="000000"/>
              </a:solidFill>
            </a:endParaRPr>
          </a:p>
          <a:p>
            <a:pPr lvl="0">
              <a:lnSpc>
                <a:spcPct val="120000"/>
              </a:lnSpc>
              <a:spcBef>
                <a:spcPts val="600"/>
              </a:spcBef>
            </a:pPr>
            <a:r>
              <a:rPr lang="cs-CZ" sz="3000" dirty="0" smtClean="0">
                <a:solidFill>
                  <a:srgbClr val="000000"/>
                </a:solidFill>
              </a:rPr>
              <a:t>Do </a:t>
            </a:r>
            <a:r>
              <a:rPr lang="cs-CZ" sz="3000" dirty="0">
                <a:solidFill>
                  <a:srgbClr val="000000"/>
                </a:solidFill>
              </a:rPr>
              <a:t>revolvingových úvěrů patří veškeré </a:t>
            </a:r>
            <a:r>
              <a:rPr lang="cs-CZ" sz="3000" b="1" dirty="0">
                <a:solidFill>
                  <a:srgbClr val="000000"/>
                </a:solidFill>
              </a:rPr>
              <a:t>spotřební úvěr</a:t>
            </a:r>
            <a:r>
              <a:rPr lang="cs-CZ" sz="3000" dirty="0">
                <a:solidFill>
                  <a:srgbClr val="000000"/>
                </a:solidFill>
              </a:rPr>
              <a:t> , které jsou poskytovány formou úvěrového rámce na běžném účtu klienta. Úvěr je čerpán automaticky a úrok je placen pouze za skutečně čerpaný úvěr. </a:t>
            </a:r>
            <a:endParaRPr lang="cs-CZ" sz="3000" dirty="0" smtClean="0">
              <a:solidFill>
                <a:srgbClr val="000000"/>
              </a:solidFill>
            </a:endParaRPr>
          </a:p>
          <a:p>
            <a:pPr lvl="0">
              <a:lnSpc>
                <a:spcPct val="120000"/>
              </a:lnSpc>
              <a:spcBef>
                <a:spcPts val="600"/>
              </a:spcBef>
            </a:pPr>
            <a:r>
              <a:rPr lang="cs-CZ" sz="3000" dirty="0" smtClean="0">
                <a:solidFill>
                  <a:srgbClr val="000000"/>
                </a:solidFill>
              </a:rPr>
              <a:t>Pro </a:t>
            </a:r>
            <a:r>
              <a:rPr lang="cs-CZ" sz="3000" dirty="0">
                <a:solidFill>
                  <a:srgbClr val="000000"/>
                </a:solidFill>
              </a:rPr>
              <a:t>splátkové úvěry je typické pravidelné splácení úvěru včetně úroku. Slouží obvykle k nákupu zboží dlouhodobé spotřeby.</a:t>
            </a:r>
            <a:br>
              <a:rPr lang="cs-CZ" sz="3000" dirty="0">
                <a:solidFill>
                  <a:srgbClr val="000000"/>
                </a:solidFill>
              </a:rPr>
            </a:br>
            <a:r>
              <a:rPr lang="cs-CZ" sz="3000" dirty="0">
                <a:solidFill>
                  <a:srgbClr val="000000"/>
                </a:solidFill>
              </a:rPr>
              <a:t/>
            </a:r>
            <a:br>
              <a:rPr lang="cs-CZ" sz="3000" dirty="0">
                <a:solidFill>
                  <a:srgbClr val="000000"/>
                </a:solidFill>
              </a:rPr>
            </a:br>
            <a:endParaRPr lang="cs-CZ" sz="3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642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jiné druhy spotřebních úvěrů?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40000"/>
              </a:lnSpc>
              <a:spcBef>
                <a:spcPts val="1200"/>
              </a:spcBef>
            </a:pPr>
            <a:r>
              <a:rPr lang="cs-CZ" sz="4000" dirty="0">
                <a:solidFill>
                  <a:srgbClr val="000000"/>
                </a:solidFill>
              </a:rPr>
              <a:t>Mezi jiné druhy spotřebních úvěrů patří zejména úvěry označované jako nesplátkové. </a:t>
            </a:r>
            <a:endParaRPr lang="cs-CZ" sz="4000" dirty="0" smtClean="0">
              <a:solidFill>
                <a:srgbClr val="000000"/>
              </a:solidFill>
            </a:endParaRPr>
          </a:p>
          <a:p>
            <a:pPr>
              <a:lnSpc>
                <a:spcPct val="140000"/>
              </a:lnSpc>
              <a:spcBef>
                <a:spcPts val="1200"/>
              </a:spcBef>
            </a:pPr>
            <a:r>
              <a:rPr lang="cs-CZ" sz="4000" dirty="0" smtClean="0">
                <a:solidFill>
                  <a:srgbClr val="000000"/>
                </a:solidFill>
              </a:rPr>
              <a:t>Jejich </a:t>
            </a:r>
            <a:r>
              <a:rPr lang="cs-CZ" sz="4000" dirty="0">
                <a:solidFill>
                  <a:srgbClr val="000000"/>
                </a:solidFill>
              </a:rPr>
              <a:t>společným rysem je to, že jsou splaceny najednou v celé částce. </a:t>
            </a:r>
            <a:endParaRPr lang="cs-CZ" sz="4000" dirty="0" smtClean="0">
              <a:solidFill>
                <a:srgbClr val="000000"/>
              </a:solidFill>
            </a:endParaRPr>
          </a:p>
          <a:p>
            <a:pPr>
              <a:lnSpc>
                <a:spcPct val="140000"/>
              </a:lnSpc>
              <a:spcBef>
                <a:spcPts val="1200"/>
              </a:spcBef>
            </a:pPr>
            <a:r>
              <a:rPr lang="cs-CZ" sz="4000" dirty="0" smtClean="0">
                <a:solidFill>
                  <a:srgbClr val="000000"/>
                </a:solidFill>
              </a:rPr>
              <a:t>Jsou </a:t>
            </a:r>
            <a:r>
              <a:rPr lang="cs-CZ" sz="4000" dirty="0">
                <a:solidFill>
                  <a:srgbClr val="000000"/>
                </a:solidFill>
              </a:rPr>
              <a:t>využívány jako překlenovací úvěry například mezi koupí nového a prodejem existujícího domu.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0000"/>
                </a:solidFill>
              </a:rPr>
              <a:t/>
            </a:r>
            <a:br>
              <a:rPr lang="cs-CZ" sz="4000" dirty="0">
                <a:solidFill>
                  <a:srgbClr val="000000"/>
                </a:solidFill>
              </a:rPr>
            </a:br>
            <a:r>
              <a:rPr lang="cs-CZ" sz="4000" dirty="0">
                <a:solidFill>
                  <a:srgbClr val="000000"/>
                </a:solidFill>
              </a:rPr>
              <a:t/>
            </a:r>
            <a:br>
              <a:rPr lang="cs-CZ" sz="4000" dirty="0">
                <a:solidFill>
                  <a:srgbClr val="000000"/>
                </a:solidFill>
              </a:rPr>
            </a:br>
            <a:endParaRPr lang="cs-CZ" sz="4000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23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Informace získány a použity z internetového informačního portálu: 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www.i-uver.eu</a:t>
            </a:r>
            <a:r>
              <a:rPr lang="cs-CZ" dirty="0" smtClean="0"/>
              <a:t>,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2318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285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Default Design</vt:lpstr>
      <vt:lpstr>Prezentace aplikace PowerPoint</vt:lpstr>
      <vt:lpstr>Anotace:</vt:lpstr>
      <vt:lpstr>Spotřební úvěry</vt:lpstr>
      <vt:lpstr>Co rozumíme spotřebním úvěrem?</vt:lpstr>
      <vt:lpstr>Komerční × spotřební úvěr</vt:lpstr>
      <vt:lpstr>Spotřební úvěr slouží ke krytí spotřebních výdajů</vt:lpstr>
      <vt:lpstr>Jaké spotřební úvěry známe?</vt:lpstr>
      <vt:lpstr>Co jsou jiné druhy spotřebních úvěrů?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Hypoteční úvěr</dc:title>
  <dc:creator>vlada</dc:creator>
  <cp:lastModifiedBy>user</cp:lastModifiedBy>
  <cp:revision>11</cp:revision>
  <dcterms:created xsi:type="dcterms:W3CDTF">2013-03-13T06:05:53Z</dcterms:created>
  <dcterms:modified xsi:type="dcterms:W3CDTF">2014-03-23T13:03:26Z</dcterms:modified>
</cp:coreProperties>
</file>