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9" r:id="rId3"/>
    <p:sldId id="256" r:id="rId4"/>
    <p:sldId id="265" r:id="rId5"/>
    <p:sldId id="257" r:id="rId6"/>
    <p:sldId id="262" r:id="rId7"/>
    <p:sldId id="260" r:id="rId8"/>
    <p:sldId id="263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780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61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980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4782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2204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1415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648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550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2461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2505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4020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8EACA0-110A-44AF-BB1E-B1CCF76C4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2694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B110CD-1972-49B1-9BA3-35F404EFA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953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5C063C-A56D-475D-9BB1-BF27F4F24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517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4F1CF9-2C6F-43CE-A837-F21B07878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770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D2B813D-714E-4B49-9B79-CEFE3E410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9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596FDE8-D1FC-4E63-A8A4-67A61A11D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942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EC04A7-2E26-46EE-BB8C-F539997FF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9577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AFE7FD6-0634-41EB-A9FF-D3A86C992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4958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285BC3-E4DA-411A-9468-BB111324A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2889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A50598-16D9-4B67-8E77-85B15CB8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852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93B55CA-0569-4250-A199-FB640F4EA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648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EC2E7B-0263-4328-BE7A-848375B12E7F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D5EDE-07A1-473F-A6A6-4DE6BE104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537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1EFCDF-91BA-4D42-86DA-2D5AEBA292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75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Eskontní úvěr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VY_62_INOVACE_1B_FG_06/20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Necitované zdroje pocházejí z archivu </a:t>
            </a:r>
            <a:r>
              <a:rPr lang="cs-CZ" sz="2000" dirty="0" smtClean="0"/>
              <a:t>autora</a:t>
            </a:r>
            <a:r>
              <a:rPr lang="cs-CZ" sz="2000" dirty="0" smtClean="0"/>
              <a:t>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9157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Eskontní úvěr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tímto výrazem rozumíme?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9789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Rozšiřujícím tématem finanční gramotnosti jsou informace o eskontním úvěru. Jsou určeny především studentům středních ekonomických škol.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1591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eskontní úvěr?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1200"/>
              </a:spcBef>
            </a:pPr>
            <a:r>
              <a:rPr lang="cs-CZ" b="1" dirty="0"/>
              <a:t>Eskontní úvěr</a:t>
            </a:r>
            <a:r>
              <a:rPr lang="cs-CZ" dirty="0"/>
              <a:t> se využívá pro krátkodobé financování potřeb </a:t>
            </a:r>
            <a:r>
              <a:rPr lang="cs-CZ" dirty="0" smtClean="0"/>
              <a:t>podniků.</a:t>
            </a:r>
          </a:p>
          <a:p>
            <a:pPr>
              <a:lnSpc>
                <a:spcPct val="110000"/>
              </a:lnSpc>
              <a:spcBef>
                <a:spcPts val="1200"/>
              </a:spcBef>
            </a:pPr>
            <a:r>
              <a:rPr lang="cs-CZ" dirty="0" smtClean="0"/>
              <a:t>V </a:t>
            </a:r>
            <a:r>
              <a:rPr lang="cs-CZ" dirty="0"/>
              <a:t>České republice není tak často využíván, neboť existují další úvěrové produkty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zejména </a:t>
            </a:r>
            <a:r>
              <a:rPr lang="cs-CZ" dirty="0"/>
              <a:t>kontokorentní úvěry, u kterých je získání jednodušší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EBHSGQYW\MC900015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653136"/>
            <a:ext cx="2498702" cy="154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784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Podstata eskontního úvěru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sz="2700" dirty="0">
                <a:solidFill>
                  <a:prstClr val="black"/>
                </a:solidFill>
              </a:rPr>
              <a:t>Podstatou eskontního úvěru je odkup směnky obchodní bankou před lhůtou její splatnosti. Předmětem odkupu se tedy stává směnka za zboží, služby či jiné statky, která představuje nástroj platby mezi odběratelem a dodavatelem</a:t>
            </a:r>
            <a:r>
              <a:rPr lang="cs-CZ" sz="2700" dirty="0" smtClean="0">
                <a:solidFill>
                  <a:prstClr val="black"/>
                </a:solidFill>
              </a:rPr>
              <a:t>.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cs-CZ" sz="2700" dirty="0" smtClean="0">
                <a:solidFill>
                  <a:prstClr val="black"/>
                </a:solidFill>
              </a:rPr>
              <a:t>Odběratel </a:t>
            </a:r>
            <a:r>
              <a:rPr lang="cs-CZ" sz="2700" dirty="0">
                <a:solidFill>
                  <a:prstClr val="black"/>
                </a:solidFill>
              </a:rPr>
              <a:t>je nazýván emitentem směnky, dodavatel je nazýván remitentem</a:t>
            </a:r>
            <a:r>
              <a:rPr lang="cs-CZ" sz="2700" dirty="0" smtClean="0">
                <a:solidFill>
                  <a:prstClr val="black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76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emitenta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10000"/>
              </a:lnSpc>
              <a:spcBef>
                <a:spcPts val="1200"/>
              </a:spcBef>
            </a:pPr>
            <a:r>
              <a:rPr lang="cs-CZ" sz="2800" dirty="0">
                <a:solidFill>
                  <a:prstClr val="black"/>
                </a:solidFill>
              </a:rPr>
              <a:t>Emitentovi ze směnky vyplývá povinnost uhradit remitentovi sumu, uvedenou na směnce, do data splatnosti. </a:t>
            </a:r>
            <a:endParaRPr lang="cs-CZ" sz="2800" dirty="0" smtClean="0">
              <a:solidFill>
                <a:prstClr val="black"/>
              </a:solidFill>
            </a:endParaRPr>
          </a:p>
          <a:p>
            <a:pPr>
              <a:lnSpc>
                <a:spcPct val="110000"/>
              </a:lnSpc>
              <a:spcBef>
                <a:spcPts val="12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Pokud </a:t>
            </a:r>
            <a:r>
              <a:rPr lang="cs-CZ" sz="2800" dirty="0">
                <a:solidFill>
                  <a:prstClr val="black"/>
                </a:solidFill>
              </a:rPr>
              <a:t>nabyvatel směnky potřebuje rychle získat peněžní prostředky, předá směnku obchodní bance. </a:t>
            </a:r>
            <a:endParaRPr lang="cs-CZ" sz="2800" dirty="0" smtClean="0">
              <a:solidFill>
                <a:prstClr val="black"/>
              </a:solidFill>
            </a:endParaRPr>
          </a:p>
          <a:p>
            <a:pPr>
              <a:lnSpc>
                <a:spcPct val="110000"/>
              </a:lnSpc>
              <a:spcBef>
                <a:spcPts val="12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Proces </a:t>
            </a:r>
            <a:r>
              <a:rPr lang="cs-CZ" sz="2800" dirty="0">
                <a:solidFill>
                  <a:prstClr val="black"/>
                </a:solidFill>
              </a:rPr>
              <a:t>schvalování eskontního úvěru je u každé obchodní banky jiný a řídí se vnitřními předpisy dané banky. Ke každé transakci se přistupuje individuálně.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56705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Poskytovatelé eskontních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Mezi nejvýznamnější poskytovatele eskontních úvěrů v České republice patří Komerční banka a Česká spořitelna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V </a:t>
            </a:r>
            <a:r>
              <a:rPr lang="cs-CZ" sz="2800" dirty="0">
                <a:solidFill>
                  <a:prstClr val="black"/>
                </a:solidFill>
              </a:rPr>
              <a:t>případě, kdy je směnka bankou odkoupena, se emitent směnky stává dlužníkem vůči bance a jeho vztah k remitentovi zaniká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K </a:t>
            </a:r>
            <a:r>
              <a:rPr lang="cs-CZ" sz="2800" dirty="0">
                <a:solidFill>
                  <a:prstClr val="black"/>
                </a:solidFill>
              </a:rPr>
              <a:t>okamžiku splatnosti směnky se banka obrací na emitenta s výzvou k úhradě závazku. Pokud jím není závazek splněn, obrací se banka na původního držitele směnky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9385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Výhody a nevýhody eskontního úvěru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K hlavním výhodám eskontního úvěru patří zejména rychlé získání peněžních prostředků před splatností směnky a nízká úroková sazba.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K hlavním nevýhodám eskontního úvěru patří diskont, tj. částka, kterou si banka odečte od nominální hodnoty směnky (tj. od částky uvedené na směnce), a další poplatky </a:t>
            </a:r>
            <a:r>
              <a:rPr lang="cs-CZ" sz="2400" dirty="0" smtClean="0">
                <a:solidFill>
                  <a:prstClr val="black"/>
                </a:solidFill>
              </a:rPr>
              <a:t>spojené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s </a:t>
            </a:r>
            <a:r>
              <a:rPr lang="cs-CZ" sz="2400" dirty="0">
                <a:solidFill>
                  <a:prstClr val="black"/>
                </a:solidFill>
              </a:rPr>
              <a:t>realizací úvěru.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Výši diskontu ovlivňují datum splatnosti směnky, diskontní sazba České národní banky, od které je odvozena úroková sazba, a bankovní poplatky spojené s realizací eskontního úvěru.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3527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Byly použity informace z informačních internetových portálů České spořitelny a.s. a Komerční banky a.s., stav 2013.</a:t>
            </a:r>
          </a:p>
          <a:p>
            <a:pPr marL="0" indent="0">
              <a:buNone/>
            </a:pPr>
            <a:r>
              <a:rPr lang="cs-CZ" dirty="0" smtClean="0"/>
              <a:t>kliparty </a:t>
            </a:r>
            <a:r>
              <a:rPr lang="cs-CZ" smtClean="0"/>
              <a:t>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315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319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Default Design</vt:lpstr>
      <vt:lpstr>Snímek 1</vt:lpstr>
      <vt:lpstr>Eskontní úvěr</vt:lpstr>
      <vt:lpstr>Anotace </vt:lpstr>
      <vt:lpstr>Co je to eskontní úvěr?</vt:lpstr>
      <vt:lpstr>Podstata eskontního úvěru </vt:lpstr>
      <vt:lpstr>Povinnosti emitenta</vt:lpstr>
      <vt:lpstr>Poskytovatelé eskontních úvěrů</vt:lpstr>
      <vt:lpstr>Výhody a nevýhody eskontního úvěru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Eskontní úvěr</dc:title>
  <dc:creator>vlada</dc:creator>
  <cp:lastModifiedBy>Dum</cp:lastModifiedBy>
  <cp:revision>9</cp:revision>
  <dcterms:created xsi:type="dcterms:W3CDTF">2013-03-13T08:14:57Z</dcterms:created>
  <dcterms:modified xsi:type="dcterms:W3CDTF">2014-03-23T18:00:18Z</dcterms:modified>
</cp:coreProperties>
</file>