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56" r:id="rId5"/>
    <p:sldId id="257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6475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8197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3044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3015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0088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7447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0492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5629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3873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3284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51231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88EACA0-110A-44AF-BB1E-B1CCF76C44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26940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AB110CD-1972-49B1-9BA3-35F404EFA8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8953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75C063C-A56D-475D-9BB1-BF27F4F243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95177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94F1CF9-2C6F-43CE-A837-F21B07878A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9770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D2B813D-714E-4B49-9B79-CEFE3E410C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09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596FDE8-D1FC-4E63-A8A4-67A61A11D2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89421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DEC04A7-2E26-46EE-BB8C-F539997FFB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95773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AFE7FD6-0634-41EB-A9FF-D3A86C9923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804958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F285BC3-E4DA-411A-9468-BB111324AB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28894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DA50598-16D9-4B67-8E77-85B15CB8C7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85225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93B55CA-0569-4250-A199-FB640F4EA9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3648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1A447-1089-466B-B6DD-28F7BD15FACB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4FC54-D156-48D3-B5D9-5D451BB962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2234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1EFCDF-91BA-4D42-86DA-2D5AEBA292C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6751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Avalov%C3%BD_%C3%BAv%C4%9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dirty="0" smtClean="0"/>
              <a:t>   </a:t>
            </a:r>
            <a:r>
              <a:rPr lang="cs-CZ" sz="2000" dirty="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Předmět:	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Tematický okruh: 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materiálu: 	Avalový úvěr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Číslo materiálu:</a:t>
            </a:r>
            <a:r>
              <a:rPr lang="cs-CZ" sz="2000" smtClean="0"/>
              <a:t>	VY_62_INOVACE_1B_FG_08/20</a:t>
            </a: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		Necitované informace pocházejí z archivu autora. 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801"/>
            <a:ext cx="9144000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29157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Rozšiřující informace jsou doplňkem předmětu finanční gramotnosti v podnikatelských a ekonomických oborech středních škol.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6191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Avalový úvěr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Co to znamená?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95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„avalový úvěr“?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Avalový úvěr</a:t>
            </a:r>
            <a:r>
              <a:rPr lang="cs-CZ" dirty="0" smtClean="0"/>
              <a:t> je ručitelský úvěr.</a:t>
            </a:r>
          </a:p>
          <a:p>
            <a:r>
              <a:rPr lang="cs-CZ" dirty="0" smtClean="0"/>
              <a:t>Představuje poskytnutí záruky klientovi jeho bankou, že závazek bude ve stanovenou dobu uhrazen i v případě, že na účtu klienta nebude dostatek finančních prostředků.</a:t>
            </a:r>
          </a:p>
          <a:p>
            <a:r>
              <a:rPr lang="cs-CZ" dirty="0" smtClean="0"/>
              <a:t>Banka vyžaduje tzv. </a:t>
            </a:r>
            <a:r>
              <a:rPr lang="cs-CZ" b="1" i="1" dirty="0" smtClean="0"/>
              <a:t>avalovou provizi</a:t>
            </a:r>
            <a:r>
              <a:rPr lang="cs-CZ" dirty="0" smtClean="0"/>
              <a:t>, její výše je závislá na velikosti a riskantnosti úvěru.</a:t>
            </a:r>
          </a:p>
          <a:p>
            <a:r>
              <a:rPr lang="cs-CZ" dirty="0" smtClean="0"/>
              <a:t>Tyto úvěry se poskytují pouze velmi dobrým klientům.</a:t>
            </a:r>
          </a:p>
        </p:txBody>
      </p:sp>
    </p:spTree>
    <p:extLst>
      <p:ext uri="{BB962C8B-B14F-4D97-AF65-F5344CB8AC3E}">
        <p14:creationId xmlns:p14="http://schemas.microsoft.com/office/powerpoint/2010/main" xmlns="" val="3586523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 avalového úvěru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Charakter úvěru je obdobný akceptačnímu úvěru, tj. banka prodává pouze své dobré jméno, nezapůjčuje finanční prostředky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Jde </a:t>
            </a:r>
            <a:r>
              <a:rPr lang="cs-CZ" dirty="0">
                <a:solidFill>
                  <a:prstClr val="black"/>
                </a:solidFill>
              </a:rPr>
              <a:t>tedy o typ </a:t>
            </a:r>
            <a:r>
              <a:rPr lang="cs-CZ" i="1" dirty="0">
                <a:solidFill>
                  <a:prstClr val="black"/>
                </a:solidFill>
              </a:rPr>
              <a:t>závazkového úvěru</a:t>
            </a:r>
            <a:r>
              <a:rPr lang="cs-CZ" dirty="0">
                <a:solidFill>
                  <a:prstClr val="black"/>
                </a:solidFill>
              </a:rPr>
              <a:t>. Aval směnky bývá vyznačen doložkou „per aval“, „jako rukojmí“ na líci </a:t>
            </a:r>
            <a:r>
              <a:rPr lang="cs-CZ" dirty="0" smtClean="0">
                <a:solidFill>
                  <a:prstClr val="black"/>
                </a:solidFill>
              </a:rPr>
              <a:t>směnky</a:t>
            </a:r>
            <a:br>
              <a:rPr lang="cs-CZ" dirty="0" smtClean="0">
                <a:solidFill>
                  <a:prstClr val="black"/>
                </a:solidFill>
              </a:rPr>
            </a:br>
            <a:r>
              <a:rPr lang="cs-CZ" dirty="0" smtClean="0">
                <a:solidFill>
                  <a:prstClr val="black"/>
                </a:solidFill>
              </a:rPr>
              <a:t>s </a:t>
            </a:r>
            <a:r>
              <a:rPr lang="cs-CZ" dirty="0">
                <a:solidFill>
                  <a:prstClr val="black"/>
                </a:solidFill>
              </a:rPr>
              <a:t>udáním osoby, za kterou </a:t>
            </a:r>
            <a:r>
              <a:rPr lang="cs-CZ" dirty="0" smtClean="0">
                <a:solidFill>
                  <a:prstClr val="black"/>
                </a:solidFill>
              </a:rPr>
              <a:t>banka</a:t>
            </a:r>
            <a:br>
              <a:rPr lang="cs-CZ" dirty="0" smtClean="0">
                <a:solidFill>
                  <a:prstClr val="black"/>
                </a:solidFill>
              </a:rPr>
            </a:br>
            <a:r>
              <a:rPr lang="cs-CZ" dirty="0" smtClean="0">
                <a:solidFill>
                  <a:prstClr val="black"/>
                </a:solidFill>
              </a:rPr>
              <a:t>ručení </a:t>
            </a:r>
            <a:r>
              <a:rPr lang="cs-CZ" dirty="0">
                <a:solidFill>
                  <a:prstClr val="black"/>
                </a:solidFill>
              </a:rPr>
              <a:t>přejímá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user\AppData\Local\Microsoft\Windows\Temporary Internet Files\Content.IE5\AY97A27L\dglxasset[3].asp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357675"/>
            <a:ext cx="1072591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2992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to forma záruky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sz="3600" dirty="0">
                <a:solidFill>
                  <a:prstClr val="black"/>
                </a:solidFill>
              </a:rPr>
              <a:t>Jedná se poskytnutí kreditu banky, kdy banka přebírá ručení za závazky svého klienta ve formě záruky nebo garance </a:t>
            </a:r>
            <a:endParaRPr lang="cs-CZ" sz="3600" dirty="0" smtClean="0">
              <a:solidFill>
                <a:prstClr val="black"/>
              </a:solidFill>
            </a:endParaRPr>
          </a:p>
          <a:p>
            <a:pPr lvl="0"/>
            <a:r>
              <a:rPr lang="cs-CZ" sz="3600" dirty="0" smtClean="0">
                <a:solidFill>
                  <a:prstClr val="black"/>
                </a:solidFill>
              </a:rPr>
              <a:t>Zaručuje se</a:t>
            </a:r>
            <a:r>
              <a:rPr lang="cs-CZ" sz="3600" dirty="0">
                <a:solidFill>
                  <a:prstClr val="black"/>
                </a:solidFill>
              </a:rPr>
              <a:t>, že vystavená směnka bude bankou uhrazena, </a:t>
            </a:r>
            <a:r>
              <a:rPr lang="cs-CZ" sz="3600" dirty="0" smtClean="0">
                <a:solidFill>
                  <a:prstClr val="black"/>
                </a:solidFill>
              </a:rPr>
              <a:t>pokud</a:t>
            </a:r>
            <a:br>
              <a:rPr lang="cs-CZ" sz="3600" dirty="0" smtClean="0">
                <a:solidFill>
                  <a:prstClr val="black"/>
                </a:solidFill>
              </a:rPr>
            </a:br>
            <a:r>
              <a:rPr lang="cs-CZ" sz="3600" dirty="0" smtClean="0">
                <a:solidFill>
                  <a:prstClr val="black"/>
                </a:solidFill>
              </a:rPr>
              <a:t>dlužník </a:t>
            </a:r>
            <a:r>
              <a:rPr lang="cs-CZ" sz="3600" dirty="0">
                <a:solidFill>
                  <a:prstClr val="black"/>
                </a:solidFill>
              </a:rPr>
              <a:t>(příjemce úvěru</a:t>
            </a:r>
            <a:r>
              <a:rPr lang="cs-CZ" sz="3600" dirty="0" smtClean="0">
                <a:solidFill>
                  <a:prstClr val="black"/>
                </a:solidFill>
              </a:rPr>
              <a:t>)</a:t>
            </a:r>
            <a:br>
              <a:rPr lang="cs-CZ" sz="3600" dirty="0" smtClean="0">
                <a:solidFill>
                  <a:prstClr val="black"/>
                </a:solidFill>
              </a:rPr>
            </a:br>
            <a:r>
              <a:rPr lang="cs-CZ" sz="3600" dirty="0" smtClean="0">
                <a:solidFill>
                  <a:prstClr val="black"/>
                </a:solidFill>
              </a:rPr>
              <a:t>nezaplatí </a:t>
            </a:r>
            <a:r>
              <a:rPr lang="cs-CZ" sz="3600" dirty="0">
                <a:solidFill>
                  <a:prstClr val="black"/>
                </a:solidFill>
              </a:rPr>
              <a:t>ve </a:t>
            </a:r>
            <a:r>
              <a:rPr lang="cs-CZ" sz="3600" dirty="0" smtClean="0">
                <a:solidFill>
                  <a:prstClr val="black"/>
                </a:solidFill>
              </a:rPr>
              <a:t>stanoveném</a:t>
            </a:r>
            <a:br>
              <a:rPr lang="cs-CZ" sz="3600" dirty="0" smtClean="0">
                <a:solidFill>
                  <a:prstClr val="black"/>
                </a:solidFill>
              </a:rPr>
            </a:br>
            <a:r>
              <a:rPr lang="cs-CZ" sz="3600" dirty="0" smtClean="0">
                <a:solidFill>
                  <a:prstClr val="black"/>
                </a:solidFill>
              </a:rPr>
              <a:t>termínu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</a:p>
          <a:p>
            <a:endParaRPr lang="cs-CZ" dirty="0"/>
          </a:p>
        </p:txBody>
      </p:sp>
      <p:pic>
        <p:nvPicPr>
          <p:cNvPr id="2050" name="Picture 2" descr="C:\Users\user\AppData\Local\Microsoft\Windows\Temporary Internet Files\Content.IE5\1KD4P4G4\MC900333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77072"/>
            <a:ext cx="2146548" cy="234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4211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Stručně řečeno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6563072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4400" dirty="0" smtClean="0">
                <a:solidFill>
                  <a:prstClr val="black"/>
                </a:solidFill>
              </a:rPr>
              <a:t>Banka</a:t>
            </a:r>
          </a:p>
          <a:p>
            <a:r>
              <a:rPr lang="cs-CZ" sz="4000" dirty="0" smtClean="0">
                <a:solidFill>
                  <a:prstClr val="black"/>
                </a:solidFill>
              </a:rPr>
              <a:t>neposkytuje </a:t>
            </a:r>
            <a:r>
              <a:rPr lang="cs-CZ" sz="4000" dirty="0">
                <a:solidFill>
                  <a:prstClr val="black"/>
                </a:solidFill>
              </a:rPr>
              <a:t>úvěrem peněžní </a:t>
            </a:r>
            <a:r>
              <a:rPr lang="cs-CZ" sz="4000" dirty="0" smtClean="0">
                <a:solidFill>
                  <a:prstClr val="black"/>
                </a:solidFill>
              </a:rPr>
              <a:t>prostředky</a:t>
            </a:r>
          </a:p>
          <a:p>
            <a:r>
              <a:rPr lang="cs-CZ" sz="4000" dirty="0" smtClean="0">
                <a:solidFill>
                  <a:prstClr val="black"/>
                </a:solidFill>
              </a:rPr>
              <a:t>nepřebírá závazek</a:t>
            </a:r>
          </a:p>
          <a:p>
            <a:r>
              <a:rPr lang="cs-CZ" sz="4000" dirty="0" smtClean="0">
                <a:solidFill>
                  <a:prstClr val="black"/>
                </a:solidFill>
              </a:rPr>
              <a:t>ale </a:t>
            </a:r>
            <a:r>
              <a:rPr lang="cs-CZ" sz="4000" dirty="0">
                <a:solidFill>
                  <a:prstClr val="black"/>
                </a:solidFill>
              </a:rPr>
              <a:t>ručí za jeho </a:t>
            </a:r>
            <a:r>
              <a:rPr lang="cs-CZ" sz="4000" dirty="0" smtClean="0">
                <a:solidFill>
                  <a:prstClr val="black"/>
                </a:solidFill>
              </a:rPr>
              <a:t>zaplacení</a:t>
            </a:r>
            <a:endParaRPr lang="cs-CZ" sz="4000" dirty="0">
              <a:solidFill>
                <a:prstClr val="black"/>
              </a:solidFill>
            </a:endParaRPr>
          </a:p>
          <a:p>
            <a:endParaRPr lang="cs-CZ" sz="4400" dirty="0"/>
          </a:p>
        </p:txBody>
      </p:sp>
      <p:pic>
        <p:nvPicPr>
          <p:cNvPr id="3074" name="Picture 2" descr="C:\Users\user\AppData\Local\Microsoft\Windows\Temporary Internet Files\Content.IE5\G0J17M49\MC900324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7456" y="2852936"/>
            <a:ext cx="2079630" cy="346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8824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Internetový informační portál Komerční banky a.s., stav 2013.</a:t>
            </a:r>
          </a:p>
          <a:p>
            <a:pPr marL="0" indent="0">
              <a:buNone/>
            </a:pPr>
            <a:r>
              <a:rPr lang="cs-CZ" dirty="0" smtClean="0"/>
              <a:t>Internetový portál </a:t>
            </a:r>
            <a:r>
              <a:rPr lang="cs-CZ" dirty="0" err="1" smtClean="0"/>
              <a:t>Wikipedia</a:t>
            </a:r>
            <a:r>
              <a:rPr lang="cs-CZ" smtClean="0"/>
              <a:t>, </a:t>
            </a:r>
            <a:r>
              <a:rPr lang="cs-CZ" smtClean="0">
                <a:hlinkClick r:id="rId2"/>
              </a:rPr>
              <a:t>http://cs.wikipedia.org/wiki/Avalov%C3%BD</a:t>
            </a:r>
            <a:r>
              <a:rPr lang="cs-CZ" smtClean="0">
                <a:hlinkClick r:id="rId2"/>
              </a:rPr>
              <a:t>_%</a:t>
            </a:r>
            <a:r>
              <a:rPr lang="cs-CZ" smtClean="0">
                <a:hlinkClick r:id="rId2"/>
              </a:rPr>
              <a:t>C3%BAv%C4%9Br</a:t>
            </a:r>
            <a:endParaRPr lang="cs-CZ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kliparty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154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210</Words>
  <Application>Microsoft Office PowerPoint</Application>
  <PresentationFormat>Předvádění na obrazovce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Default Design</vt:lpstr>
      <vt:lpstr>Snímek 1</vt:lpstr>
      <vt:lpstr>Anotace: </vt:lpstr>
      <vt:lpstr>Avalový úvěr</vt:lpstr>
      <vt:lpstr>Co je to „avalový úvěr“?</vt:lpstr>
      <vt:lpstr>Charakter avalového úvěru </vt:lpstr>
      <vt:lpstr>Je to forma záruky</vt:lpstr>
      <vt:lpstr>Stručně řečeno 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Avalový úvěr</dc:title>
  <dc:creator>vlada</dc:creator>
  <cp:lastModifiedBy>Dum</cp:lastModifiedBy>
  <cp:revision>9</cp:revision>
  <dcterms:created xsi:type="dcterms:W3CDTF">2013-03-13T08:34:54Z</dcterms:created>
  <dcterms:modified xsi:type="dcterms:W3CDTF">2014-03-23T18:01:56Z</dcterms:modified>
</cp:coreProperties>
</file>