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63" r:id="rId4"/>
    <p:sldId id="257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70179-49E6-4D49-AEF8-32B37B594C4E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452F3-B2CE-4CB4-B37E-4FB7CC4863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183390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70179-49E6-4D49-AEF8-32B37B594C4E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452F3-B2CE-4CB4-B37E-4FB7CC4863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4489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70179-49E6-4D49-AEF8-32B37B594C4E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452F3-B2CE-4CB4-B37E-4FB7CC4863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474102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70179-49E6-4D49-AEF8-32B37B594C4E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452F3-B2CE-4CB4-B37E-4FB7CC4863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574830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70179-49E6-4D49-AEF8-32B37B594C4E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452F3-B2CE-4CB4-B37E-4FB7CC4863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21289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70179-49E6-4D49-AEF8-32B37B594C4E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452F3-B2CE-4CB4-B37E-4FB7CC4863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52700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70179-49E6-4D49-AEF8-32B37B594C4E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452F3-B2CE-4CB4-B37E-4FB7CC4863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17963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70179-49E6-4D49-AEF8-32B37B594C4E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452F3-B2CE-4CB4-B37E-4FB7CC4863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485459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70179-49E6-4D49-AEF8-32B37B594C4E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452F3-B2CE-4CB4-B37E-4FB7CC4863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0656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70179-49E6-4D49-AEF8-32B37B594C4E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452F3-B2CE-4CB4-B37E-4FB7CC4863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186287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70179-49E6-4D49-AEF8-32B37B594C4E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452F3-B2CE-4CB4-B37E-4FB7CC4863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378373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70179-49E6-4D49-AEF8-32B37B594C4E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5452F3-B2CE-4CB4-B37E-4FB7CC4863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654515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RPSN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684213" y="2060575"/>
            <a:ext cx="7772400" cy="4114800"/>
          </a:xfrm>
        </p:spPr>
        <p:txBody>
          <a:bodyPr>
            <a:normAutofit lnSpcReduction="10000"/>
          </a:bodyPr>
          <a:lstStyle/>
          <a:p>
            <a:pPr marL="0" indent="0" eaLnBrk="1" hangingPunct="1">
              <a:buFontTx/>
              <a:buNone/>
            </a:pPr>
            <a:r>
              <a:rPr lang="cs-CZ" dirty="0" smtClean="0"/>
              <a:t>   </a:t>
            </a:r>
            <a:r>
              <a:rPr lang="cs-CZ" sz="2000" dirty="0" smtClean="0"/>
              <a:t>Číslo projektu:		CZ.1.07/1.5.00/34.0673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Název školy:		SOU a ZŠ Planá, Kostelní 129, Planá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Vzdělávací oblast: 	Ekonomie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Předmět:		Finanční gramotnost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Tematický okruh: 	Finanční gramotnost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Název materiálu: 	RPSN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Číslo materiálu:	VY_62_INOVACE_1B_FG_09/20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Autor:  		Ing. Vladimír Kasík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Datum tvorby:   	01. 01. 2013</a:t>
            </a:r>
          </a:p>
          <a:p>
            <a:pPr marL="0" indent="0" eaLnBrk="1" hangingPunct="1">
              <a:buFontTx/>
              <a:buNone/>
            </a:pPr>
            <a:endParaRPr lang="cs-CZ" sz="2000" dirty="0" smtClean="0"/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		Necitované informace pocházejí z archivu autora. </a:t>
            </a:r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4801"/>
            <a:ext cx="9144000" cy="2182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2167390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RPSN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…co nám chce sdělit ?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3795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Údaj RPSN je častou informací, kterou zájemce o úvěr dostane. Stojí za to vědět, co to znamená. Určeno žákům všech SŠ ve věku 15. – 18. roku.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15565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znamená RPSN?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>
                <a:effectLst/>
              </a:rPr>
              <a:t>RPSN</a:t>
            </a:r>
            <a:r>
              <a:rPr lang="cs-CZ" dirty="0" smtClean="0">
                <a:effectLst/>
              </a:rPr>
              <a:t> (</a:t>
            </a:r>
            <a:r>
              <a:rPr lang="cs-CZ" b="1" dirty="0" smtClean="0">
                <a:effectLst/>
              </a:rPr>
              <a:t>roční procentní sazba nákladů</a:t>
            </a:r>
            <a:r>
              <a:rPr lang="cs-CZ" dirty="0" smtClean="0">
                <a:effectLst/>
              </a:rPr>
              <a:t>) je číslo, které má umožnit spotřebiteli lépe vyhodnotit výhodnost nebo nevýhodnost poskytovaného úvěru. </a:t>
            </a:r>
          </a:p>
          <a:p>
            <a:pPr marL="2152650"/>
            <a:r>
              <a:rPr lang="cs-CZ" dirty="0" smtClean="0">
                <a:effectLst/>
              </a:rPr>
              <a:t>RPSN udává procentuální podíl z dlužné částky, který musí spotřebitel zaplatit za období jednoho roku v souvislosti se splátkami, správou a dalšími výdaji spojenými s čerpáním úvěru.</a:t>
            </a:r>
          </a:p>
        </p:txBody>
      </p:sp>
      <p:pic>
        <p:nvPicPr>
          <p:cNvPr id="1026" name="Picture 2" descr="C:\Users\user\AppData\Local\Microsoft\Windows\Temporary Internet Files\Content.IE5\1KD4P4G4\MC9002995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3429000"/>
            <a:ext cx="2088232" cy="2696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91011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Povinnost poskytovat RPSN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spcBef>
                <a:spcPts val="1200"/>
              </a:spcBef>
              <a:buNone/>
            </a:pPr>
            <a:r>
              <a:rPr lang="cs-CZ" dirty="0" smtClean="0">
                <a:effectLst/>
              </a:rPr>
              <a:t>Poskytovatel spotřebitelského úvěru je v Česku od 1. ledna 2002 ze zákona povinen uvádět u své nabídky i RPSN.</a:t>
            </a:r>
          </a:p>
          <a:p>
            <a:pPr marL="0" indent="0">
              <a:lnSpc>
                <a:spcPct val="120000"/>
              </a:lnSpc>
              <a:spcBef>
                <a:spcPts val="1200"/>
              </a:spcBef>
              <a:buNone/>
            </a:pPr>
            <a:r>
              <a:rPr lang="cs-CZ" dirty="0" smtClean="0">
                <a:solidFill>
                  <a:schemeClr val="bg1">
                    <a:lumMod val="50000"/>
                  </a:schemeClr>
                </a:solidFill>
                <a:effectLst/>
              </a:rPr>
              <a:t>Tato povinnost je částečně omezena, RPSN se nemusí uvádět např. u úvěrů nižších než 5 000 Kč nebo vyšších než 1 880 000 Kč, u hypoték atd. </a:t>
            </a:r>
            <a:endParaRPr lang="cs-CZ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8213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user\AppData\Local\Microsoft\Windows\Temporary Internet Files\Content.IE5\1KD4P4G4\MC900440392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22108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EU dohlíží nad informacemi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20000"/>
              </a:lnSpc>
              <a:spcBef>
                <a:spcPts val="1200"/>
              </a:spcBef>
            </a:pPr>
            <a:r>
              <a:rPr lang="cs-CZ" dirty="0" smtClean="0">
                <a:effectLst/>
              </a:rPr>
              <a:t>Pokud poskytovatel povinnost zveřejnit RPSN nesplní, je jím poskytnutý úvěr automaticky úročen diskontní sazbou ČNB</a:t>
            </a:r>
            <a:br>
              <a:rPr lang="cs-CZ" dirty="0" smtClean="0">
                <a:effectLst/>
              </a:rPr>
            </a:br>
            <a:r>
              <a:rPr lang="cs-CZ" sz="2800" dirty="0" smtClean="0">
                <a:effectLst/>
              </a:rPr>
              <a:t>(což je zpravidla pro zákazníka výrazně výhodnější)</a:t>
            </a:r>
          </a:p>
          <a:p>
            <a:pPr>
              <a:lnSpc>
                <a:spcPct val="120000"/>
              </a:lnSpc>
              <a:spcBef>
                <a:spcPts val="1200"/>
              </a:spcBef>
            </a:pPr>
            <a:r>
              <a:rPr lang="cs-CZ" dirty="0" smtClean="0">
                <a:effectLst/>
              </a:rPr>
              <a:t>Obdobnou povinnost mají i poskytovatelé</a:t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>v ostatních zemích EU</a:t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>(směrnice 98/7/ES)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7151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vše může ještě stát úvěr?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effectLst/>
              </a:rPr>
              <a:t>poplatky za uzavření smlouvy</a:t>
            </a:r>
          </a:p>
          <a:p>
            <a:r>
              <a:rPr lang="cs-CZ" dirty="0" smtClean="0">
                <a:effectLst/>
              </a:rPr>
              <a:t>administrativní poplatky</a:t>
            </a:r>
          </a:p>
          <a:p>
            <a:r>
              <a:rPr lang="cs-CZ" dirty="0" smtClean="0">
                <a:effectLst/>
              </a:rPr>
              <a:t>poplatky za správu úvěru</a:t>
            </a:r>
          </a:p>
          <a:p>
            <a:r>
              <a:rPr lang="cs-CZ" dirty="0" smtClean="0">
                <a:effectLst/>
              </a:rPr>
              <a:t>poplatky za vedení účtu</a:t>
            </a:r>
          </a:p>
          <a:p>
            <a:r>
              <a:rPr lang="cs-CZ" dirty="0" smtClean="0">
                <a:effectLst/>
              </a:rPr>
              <a:t>poplatky za převody peněžních prostředků</a:t>
            </a:r>
          </a:p>
          <a:p>
            <a:r>
              <a:rPr lang="cs-CZ" dirty="0" smtClean="0">
                <a:effectLst/>
              </a:rPr>
              <a:t>první navýšená splátka (akontace)</a:t>
            </a:r>
          </a:p>
          <a:p>
            <a:r>
              <a:rPr lang="cs-CZ" dirty="0" smtClean="0">
                <a:effectLst/>
              </a:rPr>
              <a:t>u leasingu odkupní cena předmětu</a:t>
            </a:r>
          </a:p>
          <a:p>
            <a:r>
              <a:rPr lang="cs-CZ" dirty="0" smtClean="0">
                <a:effectLst/>
              </a:rPr>
              <a:t>pojištění schopnosti splácet</a:t>
            </a:r>
            <a:endParaRPr lang="cs-CZ" dirty="0"/>
          </a:p>
        </p:txBody>
      </p:sp>
      <p:pic>
        <p:nvPicPr>
          <p:cNvPr id="2052" name="Picture 4" descr="C:\Users\user\AppData\Local\Microsoft\Windows\Temporary Internet Files\Content.IE5\EBHSGQYW\MC9003979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556792"/>
            <a:ext cx="2159342" cy="2190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67952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Obvyklé hodnoty RPSN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3754760" cy="4525963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1200"/>
              </a:spcBef>
            </a:pPr>
            <a:r>
              <a:rPr lang="cs-CZ" dirty="0" smtClean="0"/>
              <a:t>běžný kolem 10 %</a:t>
            </a:r>
          </a:p>
          <a:p>
            <a:pPr>
              <a:lnSpc>
                <a:spcPct val="150000"/>
              </a:lnSpc>
              <a:spcBef>
                <a:spcPts val="1200"/>
              </a:spcBef>
            </a:pPr>
            <a:r>
              <a:rPr lang="cs-CZ" dirty="0" smtClean="0"/>
              <a:t>může být 8 %</a:t>
            </a:r>
          </a:p>
          <a:p>
            <a:pPr>
              <a:lnSpc>
                <a:spcPct val="150000"/>
              </a:lnSpc>
              <a:spcBef>
                <a:spcPts val="1200"/>
              </a:spcBef>
            </a:pPr>
            <a:r>
              <a:rPr lang="cs-CZ" dirty="0" smtClean="0"/>
              <a:t>ale i více než 13 %</a:t>
            </a:r>
            <a:endParaRPr lang="cs-CZ" dirty="0"/>
          </a:p>
        </p:txBody>
      </p:sp>
      <p:pic>
        <p:nvPicPr>
          <p:cNvPr id="4098" name="Picture 2" descr="C:\Users\user\AppData\Local\Microsoft\Windows\Temporary Internet Files\Content.IE5\AY97A27L\MC9003900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700808"/>
            <a:ext cx="4584522" cy="4189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12395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Doc. Jarmila Radová, </a:t>
            </a:r>
            <a:r>
              <a:rPr lang="cs-CZ" dirty="0" err="1" smtClean="0"/>
              <a:t>CSc</a:t>
            </a:r>
            <a:r>
              <a:rPr lang="cs-CZ" dirty="0" smtClean="0"/>
              <a:t>: Finanční gramotnost pro učitele SŠ, přednáška VŠE Praha, 2011</a:t>
            </a:r>
          </a:p>
          <a:p>
            <a:r>
              <a:rPr lang="cs-CZ" dirty="0" smtClean="0"/>
              <a:t>Internetový portál </a:t>
            </a:r>
            <a:r>
              <a:rPr lang="cs-CZ" dirty="0" err="1" smtClean="0"/>
              <a:t>Wikipedia</a:t>
            </a:r>
            <a:r>
              <a:rPr lang="cs-CZ" smtClean="0"/>
              <a:t>: </a:t>
            </a:r>
            <a:r>
              <a:rPr lang="cs-CZ" smtClean="0">
                <a:hlinkClick r:id="rId2"/>
              </a:rPr>
              <a:t>http</a:t>
            </a:r>
            <a:r>
              <a:rPr lang="cs-CZ" smtClean="0">
                <a:hlinkClick r:id="rId2"/>
              </a:rPr>
              <a:t>://</a:t>
            </a:r>
            <a:r>
              <a:rPr lang="cs-CZ" smtClean="0">
                <a:hlinkClick r:id="rId2"/>
              </a:rPr>
              <a:t>cs.wikipedia.org/wiki/RPSN</a:t>
            </a:r>
            <a:endParaRPr lang="cs-CZ" smtClean="0"/>
          </a:p>
          <a:p>
            <a:endParaRPr lang="cs-CZ" dirty="0" smtClean="0"/>
          </a:p>
          <a:p>
            <a:r>
              <a:rPr lang="cs-CZ" dirty="0" smtClean="0"/>
              <a:t>kliparty MS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04991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264</Words>
  <Application>Microsoft Office PowerPoint</Application>
  <PresentationFormat>Předvádění na obrazovce (4:3)</PresentationFormat>
  <Paragraphs>42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RPSN</vt:lpstr>
      <vt:lpstr>Anotace </vt:lpstr>
      <vt:lpstr>Co znamená RPSN? </vt:lpstr>
      <vt:lpstr>Povinnost poskytovat RPSN</vt:lpstr>
      <vt:lpstr>EU dohlíží nad informacemi</vt:lpstr>
      <vt:lpstr>Co vše může ještě stát úvěr?</vt:lpstr>
      <vt:lpstr>Obvyklé hodnoty RPSN</vt:lpstr>
      <vt:lpstr>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vlada</dc:creator>
  <cp:lastModifiedBy>Dum</cp:lastModifiedBy>
  <cp:revision>6</cp:revision>
  <dcterms:created xsi:type="dcterms:W3CDTF">2013-04-10T18:26:44Z</dcterms:created>
  <dcterms:modified xsi:type="dcterms:W3CDTF">2014-03-23T18:05:49Z</dcterms:modified>
</cp:coreProperties>
</file>