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2" r:id="rId4"/>
    <p:sldId id="258" r:id="rId5"/>
    <p:sldId id="259" r:id="rId6"/>
    <p:sldId id="257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053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494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469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902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526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607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336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678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703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234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0A5B6-625E-49B9-B8E1-FE935071C20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CFAC5-07BA-4C42-9CE6-B177F85908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4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Osobní bankrot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</a:t>
            </a:r>
            <a:r>
              <a:rPr lang="cs-CZ" sz="2000" smtClean="0"/>
              <a:t>	VY_62_INOVACE_1B_FG_10/20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Necitované informace pocházejí z archivu autora.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7322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bankrot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..jak to také může </a:t>
            </a:r>
            <a:r>
              <a:rPr lang="cs-CZ" dirty="0" smtClean="0"/>
              <a:t>dopadnout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960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Téma osobního bankrotu je aktuálním tématem české spotřebitelské scény. </a:t>
            </a:r>
          </a:p>
          <a:p>
            <a:r>
              <a:rPr lang="cs-CZ" dirty="0" smtClean="0"/>
              <a:t>Povědomí o něm patří k základnímu přehledu v tématu finanční gramotnosti.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547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osobní bankrot?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525963"/>
          </a:xfrm>
        </p:spPr>
        <p:txBody>
          <a:bodyPr/>
          <a:lstStyle/>
          <a:p>
            <a:pPr marL="446088" indent="-446088">
              <a:buNone/>
            </a:pPr>
            <a:r>
              <a:rPr lang="cs-CZ" dirty="0" smtClean="0">
                <a:effectLst/>
              </a:rPr>
              <a:t>Osobní </a:t>
            </a:r>
            <a:r>
              <a:rPr lang="cs-CZ" dirty="0" smtClean="0">
                <a:effectLst/>
              </a:rPr>
              <a:t>bankrot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neboli oddlužení 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Oddlužení </a:t>
            </a:r>
            <a:r>
              <a:rPr lang="cs-CZ" dirty="0" smtClean="0">
                <a:effectLst/>
              </a:rPr>
              <a:t>je možné chápat jako alternativu konkurzu pro řešení úpadku nepodnikatelů</a:t>
            </a:r>
            <a:r>
              <a:rPr lang="cs-CZ" dirty="0" smtClean="0">
                <a:effectLst/>
              </a:rPr>
              <a:t>.</a:t>
            </a:r>
          </a:p>
          <a:p>
            <a:r>
              <a:rPr lang="cs-CZ" dirty="0" smtClean="0">
                <a:effectLst/>
              </a:rPr>
              <a:t>Dlužníkem </a:t>
            </a:r>
            <a:r>
              <a:rPr lang="cs-CZ" dirty="0" smtClean="0">
                <a:effectLst/>
              </a:rPr>
              <a:t>je zpravidla spotřebitel. 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G0J17M49\MC9002999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30043"/>
            <a:ext cx="4104456" cy="410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79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ser\AppData\Local\Microsoft\Windows\Temporary Internet Files\Content.IE5\EBHSGQYW\MC9002999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44824"/>
            <a:ext cx="3315414" cy="409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dochází k osobnímu bankrotu?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915000" cy="4525963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K osobnímu bankrotu může </a:t>
            </a:r>
            <a:r>
              <a:rPr lang="cs-CZ" dirty="0" smtClean="0"/>
              <a:t>dojít.</a:t>
            </a:r>
            <a:br>
              <a:rPr lang="cs-CZ" dirty="0" smtClean="0"/>
            </a:br>
            <a:r>
              <a:rPr lang="cs-CZ" dirty="0" smtClean="0"/>
              <a:t>Je </a:t>
            </a:r>
            <a:r>
              <a:rPr lang="cs-CZ" dirty="0" smtClean="0"/>
              <a:t>to určité řešení, pokud jedinec nedokáže již plnit své finanční závazky, pocházející např. ze splácení hypotéky či spotřebních úvěrů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3795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Znaky osobního </a:t>
            </a:r>
            <a:r>
              <a:rPr lang="cs-CZ" dirty="0" smtClean="0"/>
              <a:t>bankrotu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2800" dirty="0" smtClean="0"/>
              <a:t>zahrnout </a:t>
            </a:r>
            <a:r>
              <a:rPr lang="cs-CZ" sz="2800" dirty="0" smtClean="0"/>
              <a:t>lze jen nezajištěné závazky</a:t>
            </a:r>
          </a:p>
          <a:p>
            <a:pPr lvl="0"/>
            <a:r>
              <a:rPr lang="cs-CZ" sz="2800" dirty="0" smtClean="0"/>
              <a:t>vztahuje </a:t>
            </a:r>
            <a:r>
              <a:rPr lang="cs-CZ" sz="2800" dirty="0" smtClean="0"/>
              <a:t>se jen na fyzické osoby (nepodnikatele) s více věřiteli</a:t>
            </a:r>
          </a:p>
          <a:p>
            <a:pPr lvl="0"/>
            <a:r>
              <a:rPr lang="cs-CZ" sz="2800" dirty="0" smtClean="0"/>
              <a:t>lze </a:t>
            </a:r>
            <a:r>
              <a:rPr lang="cs-CZ" sz="2800" dirty="0" smtClean="0"/>
              <a:t>u každého občana povolit pouze jednou za život</a:t>
            </a:r>
          </a:p>
          <a:p>
            <a:pPr lvl="0"/>
            <a:r>
              <a:rPr lang="cs-CZ" sz="2800" dirty="0" smtClean="0"/>
              <a:t>věřitelé </a:t>
            </a:r>
            <a:r>
              <a:rPr lang="cs-CZ" sz="2800" dirty="0" smtClean="0"/>
              <a:t>vybírají jeden ze dvou způsobů </a:t>
            </a:r>
            <a:r>
              <a:rPr lang="cs-CZ" sz="2800" dirty="0" smtClean="0"/>
              <a:t>oddlužení</a:t>
            </a:r>
          </a:p>
          <a:p>
            <a:pPr lvl="1"/>
            <a:r>
              <a:rPr lang="cs-CZ" sz="2400" dirty="0" smtClean="0"/>
              <a:t>prodej </a:t>
            </a:r>
            <a:r>
              <a:rPr lang="cs-CZ" sz="2400" dirty="0" smtClean="0"/>
              <a:t>veškerého </a:t>
            </a:r>
            <a:r>
              <a:rPr lang="cs-CZ" sz="2400" dirty="0" smtClean="0"/>
              <a:t>majetku</a:t>
            </a:r>
          </a:p>
          <a:p>
            <a:pPr lvl="1"/>
            <a:r>
              <a:rPr lang="cs-CZ" sz="2400" dirty="0" smtClean="0"/>
              <a:t>život </a:t>
            </a:r>
            <a:r>
              <a:rPr lang="cs-CZ" sz="2400" dirty="0" smtClean="0"/>
              <a:t>po dobu 5 let na životním </a:t>
            </a:r>
            <a:r>
              <a:rPr lang="cs-CZ" sz="2400" dirty="0" smtClean="0"/>
              <a:t>minimu</a:t>
            </a:r>
          </a:p>
          <a:p>
            <a:pPr lvl="0">
              <a:buNone/>
            </a:pPr>
            <a:endParaRPr lang="cs-CZ" sz="2800" dirty="0"/>
          </a:p>
          <a:p>
            <a:pPr marL="0" indent="0" algn="ctr">
              <a:buNone/>
            </a:pPr>
            <a:r>
              <a:rPr lang="cs-CZ" sz="2800" i="1" dirty="0"/>
              <a:t>Od ledna 2008, kdy lze osobní bankrot využít</a:t>
            </a:r>
            <a:r>
              <a:rPr lang="cs-CZ" sz="2800" i="1" dirty="0" smtClean="0"/>
              <a:t>,</a:t>
            </a:r>
            <a:br>
              <a:rPr lang="cs-CZ" sz="2800" i="1" dirty="0" smtClean="0"/>
            </a:br>
            <a:r>
              <a:rPr lang="cs-CZ" sz="2800" i="1" dirty="0" smtClean="0"/>
              <a:t> </a:t>
            </a:r>
            <a:r>
              <a:rPr lang="cs-CZ" sz="2800" i="1" dirty="0"/>
              <a:t>bylo podáno </a:t>
            </a:r>
            <a:r>
              <a:rPr lang="cs-CZ" sz="2800" i="1" dirty="0" smtClean="0"/>
              <a:t>81 </a:t>
            </a:r>
            <a:r>
              <a:rPr lang="cs-CZ" sz="2800" i="1" dirty="0"/>
              <a:t>755 </a:t>
            </a:r>
            <a:r>
              <a:rPr lang="cs-CZ" sz="2800" i="1" dirty="0" smtClean="0"/>
              <a:t>návrhů, 68 % bylo povoleno.</a:t>
            </a:r>
            <a:endParaRPr lang="cs-CZ" sz="2800" i="1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918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oddlužení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marL="812800"/>
            <a:r>
              <a:rPr lang="cs-CZ" dirty="0" smtClean="0"/>
              <a:t>dluhy nesmí pocházet z podnikání</a:t>
            </a:r>
          </a:p>
          <a:p>
            <a:pPr marL="812800"/>
            <a:r>
              <a:rPr lang="cs-CZ" dirty="0" smtClean="0"/>
              <a:t>bankrotář musí být dlužníkem u více věřitelů</a:t>
            </a:r>
          </a:p>
          <a:p>
            <a:pPr marL="812800"/>
            <a:r>
              <a:rPr lang="cs-CZ" dirty="0" smtClean="0"/>
              <a:t>bankrotář musí mít práci (příjem)</a:t>
            </a:r>
          </a:p>
          <a:p>
            <a:pPr marL="812800"/>
            <a:r>
              <a:rPr lang="cs-CZ" dirty="0" smtClean="0"/>
              <a:t>musí být schopen do 5 let splatit 30 % dluhů</a:t>
            </a:r>
          </a:p>
          <a:p>
            <a:pPr marL="0" indent="0">
              <a:buNone/>
            </a:pPr>
            <a:r>
              <a:rPr lang="cs-CZ" dirty="0" smtClean="0"/>
              <a:t>Splní-li tyto podmínky a je mu bankrot povolen</a:t>
            </a:r>
          </a:p>
          <a:p>
            <a:pPr marL="812800"/>
            <a:r>
              <a:rPr lang="cs-CZ" dirty="0"/>
              <a:t>je po pěti letech bídy bez dluhů</a:t>
            </a:r>
          </a:p>
          <a:p>
            <a:pPr marL="812800"/>
            <a:r>
              <a:rPr lang="cs-CZ" dirty="0"/>
              <a:t>nesplacená část dluhů je prominuta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21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Doc. Jarmila Radová, </a:t>
            </a:r>
            <a:r>
              <a:rPr lang="cs-CZ" dirty="0" err="1" smtClean="0"/>
              <a:t>CSc</a:t>
            </a:r>
            <a:r>
              <a:rPr lang="cs-CZ" dirty="0" smtClean="0"/>
              <a:t>: Finanční gramotnost pro učitele SŠ, přednáška VŠE Praha,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17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147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Osobní bankrot</vt:lpstr>
      <vt:lpstr>Anotace </vt:lpstr>
      <vt:lpstr>Co je to osobní bankrot? </vt:lpstr>
      <vt:lpstr>Kdy dochází k osobnímu bankrotu? </vt:lpstr>
      <vt:lpstr>Znaky osobního bankrotu </vt:lpstr>
      <vt:lpstr>Podmínky oddlužení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vlada</dc:creator>
  <cp:lastModifiedBy>user</cp:lastModifiedBy>
  <cp:revision>7</cp:revision>
  <dcterms:created xsi:type="dcterms:W3CDTF">2013-04-10T18:39:26Z</dcterms:created>
  <dcterms:modified xsi:type="dcterms:W3CDTF">2014-03-23T14:01:46Z</dcterms:modified>
</cp:coreProperties>
</file>