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9" r:id="rId5"/>
    <p:sldId id="261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1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3EA1D-D0FF-4F0F-9B84-9D31A00FB1E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D744D-F0FD-4FF8-8043-F4380EADCE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33314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3EA1D-D0FF-4F0F-9B84-9D31A00FB1E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D744D-F0FD-4FF8-8043-F4380EADCE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6574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3EA1D-D0FF-4F0F-9B84-9D31A00FB1E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D744D-F0FD-4FF8-8043-F4380EADCE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8338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3EA1D-D0FF-4F0F-9B84-9D31A00FB1E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D744D-F0FD-4FF8-8043-F4380EADCE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258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3EA1D-D0FF-4F0F-9B84-9D31A00FB1E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D744D-F0FD-4FF8-8043-F4380EADCE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6353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3EA1D-D0FF-4F0F-9B84-9D31A00FB1E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D744D-F0FD-4FF8-8043-F4380EADCE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1865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3EA1D-D0FF-4F0F-9B84-9D31A00FB1E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D744D-F0FD-4FF8-8043-F4380EADCE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27311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3EA1D-D0FF-4F0F-9B84-9D31A00FB1E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D744D-F0FD-4FF8-8043-F4380EADCE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2205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3EA1D-D0FF-4F0F-9B84-9D31A00FB1E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D744D-F0FD-4FF8-8043-F4380EADCE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611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3EA1D-D0FF-4F0F-9B84-9D31A00FB1E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D744D-F0FD-4FF8-8043-F4380EADCE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363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3EA1D-D0FF-4F0F-9B84-9D31A00FB1E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D744D-F0FD-4FF8-8043-F4380EADCE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4740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F3EA1D-D0FF-4F0F-9B84-9D31A00FB1E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ED744D-F0FD-4FF8-8043-F4380EADCE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5439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6627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buFontTx/>
              <a:buNone/>
            </a:pPr>
            <a:r>
              <a:rPr lang="cs-CZ" dirty="0" smtClean="0"/>
              <a:t>   </a:t>
            </a:r>
            <a:r>
              <a:rPr lang="cs-CZ" sz="2000" dirty="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Předmět:	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Tematický okruh: 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materiálu: 	Pozitiva a negativa reklamy na FP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Číslo materiálu:	VY_62_INOVACE_1B_FG_11/20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Použité zdroje uvedeny v závěru. </a:t>
            </a:r>
          </a:p>
        </p:txBody>
      </p:sp>
      <p:pic>
        <p:nvPicPr>
          <p:cNvPr id="2662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98571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Pozitiva a negativa </a:t>
            </a:r>
            <a:r>
              <a:rPr lang="cs-CZ" dirty="0" smtClean="0"/>
              <a:t>reklamy</a:t>
            </a:r>
            <a:br>
              <a:rPr lang="cs-CZ" dirty="0" smtClean="0"/>
            </a:br>
            <a:r>
              <a:rPr lang="cs-CZ" dirty="0" smtClean="0"/>
              <a:t>na </a:t>
            </a:r>
            <a:r>
              <a:rPr lang="cs-CZ" dirty="0" smtClean="0"/>
              <a:t>finanční produkty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…aneb jak správně reklamu číst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31760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I přes platnou legislativu může být reklama na finanční produkty zavádějící tím, že neobjektivně poskytuje požadované a povinné údaje. Nemusí v nich být totiž zahrnuty všechny povinné poplatky a kamuflovaná hodnota nemusí být pro spotřebitele ani snadno pochopitelná.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63567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58" y="1481329"/>
            <a:ext cx="8329642" cy="45259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Zahrnuje 9 bank a 4 nebankovní poskytovatele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Vzorové půjčky od 30 tis. do 100 tis. Kč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Doba splatnosti 12, 36 a 72 měsíců</a:t>
            </a:r>
          </a:p>
          <a:p>
            <a:r>
              <a:rPr lang="cs-CZ" dirty="0" smtClean="0"/>
              <a:t>Výpočty pomocí vnitřního výnosového procenta v Excelu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Sběr dat v průběhu ledna 2011</a:t>
            </a:r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Analýza RPSN na trhu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3920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120000"/>
              </a:lnSpc>
              <a:spcBef>
                <a:spcPts val="1200"/>
              </a:spcBef>
            </a:pPr>
            <a:r>
              <a:rPr lang="cs-CZ" sz="3000" dirty="0" smtClean="0"/>
              <a:t>možné změny individuálních úrokových sazeb těsně před procesem schvalování konkrétního úvěru</a:t>
            </a:r>
          </a:p>
          <a:p>
            <a:pPr lvl="0">
              <a:lnSpc>
                <a:spcPct val="120000"/>
              </a:lnSpc>
              <a:spcBef>
                <a:spcPts val="1200"/>
              </a:spcBef>
            </a:pPr>
            <a:r>
              <a:rPr lang="cs-CZ" sz="3000" dirty="0" smtClean="0"/>
              <a:t>chybné výpočty RPSN - nezahrnutí poplatku (schválení, správa úvěrového účtu nebo jiná doplňková služba )</a:t>
            </a:r>
          </a:p>
          <a:p>
            <a:pPr>
              <a:lnSpc>
                <a:spcPct val="120000"/>
              </a:lnSpc>
              <a:spcBef>
                <a:spcPts val="1200"/>
              </a:spcBef>
            </a:pPr>
            <a:r>
              <a:rPr lang="cs-CZ" sz="3000" dirty="0" smtClean="0"/>
              <a:t>neplnění informační povinnosti v nabídce spotřebitelského úvěru (chybějící ukazatele)</a:t>
            </a:r>
            <a:endParaRPr lang="cs-CZ" sz="30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 průzkumu - negativa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1108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1329"/>
            <a:ext cx="8686800" cy="4525963"/>
          </a:xfrm>
        </p:spPr>
        <p:txBody>
          <a:bodyPr>
            <a:noAutofit/>
          </a:bodyPr>
          <a:lstStyle/>
          <a:p>
            <a:pPr lvl="0">
              <a:lnSpc>
                <a:spcPct val="120000"/>
              </a:lnSpc>
              <a:spcBef>
                <a:spcPts val="1200"/>
              </a:spcBef>
            </a:pPr>
            <a:r>
              <a:rPr lang="cs-CZ" sz="3000" dirty="0" smtClean="0"/>
              <a:t>uvádění ukazatele celkové splatné částky, který má spolu s dobou splatnosti pro spotřebitele často větší vypovídající hodnotu než RPSN</a:t>
            </a:r>
          </a:p>
          <a:p>
            <a:pPr>
              <a:lnSpc>
                <a:spcPct val="120000"/>
              </a:lnSpc>
              <a:spcBef>
                <a:spcPts val="1200"/>
              </a:spcBef>
            </a:pPr>
            <a:r>
              <a:rPr lang="cs-CZ" sz="3000" dirty="0" smtClean="0"/>
              <a:t>možnost </a:t>
            </a:r>
            <a:r>
              <a:rPr lang="cs-CZ" sz="3000" dirty="0" smtClean="0"/>
              <a:t>předčasného splacení zcela zdarma, nebo s maximálním limitem sankce ve výši 1 % dlužné částky ( 0,5 % při zbývající splatnosti kratší než 1 rok)</a:t>
            </a:r>
          </a:p>
          <a:p>
            <a:pPr lvl="0">
              <a:lnSpc>
                <a:spcPct val="120000"/>
              </a:lnSpc>
              <a:spcBef>
                <a:spcPts val="1200"/>
              </a:spcBef>
            </a:pPr>
            <a:r>
              <a:rPr lang="cs-CZ" sz="3000" dirty="0" smtClean="0"/>
              <a:t>čitelnost </a:t>
            </a:r>
            <a:r>
              <a:rPr lang="cs-CZ" sz="3000" dirty="0" smtClean="0"/>
              <a:t>veškerých </a:t>
            </a:r>
            <a:r>
              <a:rPr lang="cs-CZ" sz="3000" dirty="0" smtClean="0"/>
              <a:t>údajů</a:t>
            </a:r>
            <a:endParaRPr lang="cs-CZ" sz="30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 průzkumu - pozitiva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559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96" y="1857364"/>
            <a:ext cx="8258204" cy="4090811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Důsledná kontrola ze strany ČOI  a ČNB</a:t>
            </a:r>
          </a:p>
          <a:p>
            <a:endParaRPr lang="cs-CZ" dirty="0" smtClean="0"/>
          </a:p>
          <a:p>
            <a:r>
              <a:rPr lang="cs-CZ" dirty="0" smtClean="0"/>
              <a:t>Působení různých organizací ( např. Člověk v tísni)</a:t>
            </a:r>
          </a:p>
          <a:p>
            <a:endParaRPr lang="cs-CZ" dirty="0" smtClean="0"/>
          </a:p>
          <a:p>
            <a:r>
              <a:rPr lang="cs-CZ" dirty="0" smtClean="0"/>
              <a:t>Osobní bankroty</a:t>
            </a:r>
          </a:p>
          <a:p>
            <a:endParaRPr lang="cs-CZ" dirty="0" smtClean="0"/>
          </a:p>
          <a:p>
            <a:r>
              <a:rPr lang="cs-CZ" dirty="0" smtClean="0"/>
              <a:t>Zvyšování finanční gramotnosti populace</a:t>
            </a:r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Možná východiska ze </a:t>
            </a:r>
            <a:r>
              <a:rPr lang="cs-CZ" dirty="0" smtClean="0"/>
              <a:t>zadlužení</a:t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 smtClean="0"/>
              <a:t>nekalých praktik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0087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Navrhněte některá další opatření ze strany státních orgánů i soukromých iniciativ k omezení zadluženosti a pomoci v nouzi.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63885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</a:t>
            </a:r>
            <a:r>
              <a:rPr lang="cs-CZ" dirty="0" smtClean="0"/>
              <a:t>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Informace z workshopu: FG ve středních školách, VŠE Praha, listopad </a:t>
            </a:r>
            <a:r>
              <a:rPr lang="cs-CZ" dirty="0" smtClean="0"/>
              <a:t>2012</a:t>
            </a:r>
          </a:p>
          <a:p>
            <a:r>
              <a:rPr lang="cs-CZ" dirty="0" smtClean="0"/>
              <a:t>kliparty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586640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215</Words>
  <Application>Microsoft Office PowerPoint</Application>
  <PresentationFormat>Předvádění na obrazovce (4:3)</PresentationFormat>
  <Paragraphs>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Pozitiva a negativa reklamy na finanční produkty</vt:lpstr>
      <vt:lpstr>Anotace: </vt:lpstr>
      <vt:lpstr>Analýza RPSN na trhu</vt:lpstr>
      <vt:lpstr>Výsledky průzkumu - negativa</vt:lpstr>
      <vt:lpstr>Výsledky průzkumu - pozitiva</vt:lpstr>
      <vt:lpstr>Možná východiska ze zadlužení a nekalých praktik</vt:lpstr>
      <vt:lpstr>Úkol </vt:lpstr>
      <vt:lpstr>Použité materiály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Pozitiva a negativa reklamy na finanční produkty</dc:title>
  <dc:creator>vlada</dc:creator>
  <cp:lastModifiedBy>user</cp:lastModifiedBy>
  <cp:revision>4</cp:revision>
  <dcterms:created xsi:type="dcterms:W3CDTF">2013-05-31T06:51:54Z</dcterms:created>
  <dcterms:modified xsi:type="dcterms:W3CDTF">2014-03-23T14:06:39Z</dcterms:modified>
</cp:coreProperties>
</file>