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0" r:id="rId4"/>
    <p:sldId id="257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836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1654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6602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3168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1644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223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185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79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0966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141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7419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B65F1-0EDA-4A41-B4CE-EEEFA613DF77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4E3FD-557D-4B69-B390-25672F042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014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Jak lépe hospodařit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VY_62_INOVACE_1B_FG_16/20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Použité zdroje uvedeny v závěru. 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14644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 lépe hospodařit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…aneb co kdyby Vám nějaké peníze zbyly?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4707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přes všechny potřebné znalosti v oboru finanční teorie je praktické hospodaření základem pro úspěšné ekonomické vedení vlastního života a domácnosti. Proto je nutné se věnovat alespoň základním úvahám na toto téma v hodinách praktické finanční gramotnosti.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0760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Představte si……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… to kouzlo, že vám zbydou každý měsíc </a:t>
            </a:r>
          </a:p>
          <a:p>
            <a:pPr marL="0" indent="0">
              <a:buNone/>
            </a:pPr>
            <a:r>
              <a:rPr lang="cs-CZ" dirty="0" smtClean="0"/>
              <a:t>4 000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Co s  nimi uděláte ?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Co je třeba si uvědomit? 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1KD4P4G4\MC900424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58787"/>
            <a:ext cx="3960440" cy="3641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4299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třeba si uvědomit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Jaká nás čeká budoucnost a co od ní očekáváme? </a:t>
            </a:r>
          </a:p>
          <a:p>
            <a:pPr marL="514350" indent="-514350">
              <a:buAutoNum type="arabicPeriod"/>
            </a:pPr>
            <a:r>
              <a:rPr lang="cs-CZ" dirty="0" smtClean="0"/>
              <a:t>Co má být konkrétně mojí budoucností?</a:t>
            </a:r>
          </a:p>
          <a:p>
            <a:pPr marL="514350" indent="-514350">
              <a:buAutoNum type="arabicPeriod"/>
            </a:pPr>
            <a:r>
              <a:rPr lang="cs-CZ" dirty="0" smtClean="0"/>
              <a:t>Šetřím na něco životně nebo existenčně důležitého (bydlení, vysoká škola), nebo dokonce splácím dluh? </a:t>
            </a:r>
          </a:p>
          <a:p>
            <a:pPr marL="514350" indent="-514350">
              <a:buAutoNum type="arabicPeriod"/>
            </a:pPr>
            <a:r>
              <a:rPr lang="cs-CZ" dirty="0" smtClean="0"/>
              <a:t>Potřebuji si něco důležitého koupit?</a:t>
            </a:r>
          </a:p>
          <a:p>
            <a:pPr marL="514350" indent="-514350">
              <a:buAutoNum type="arabicPeriod"/>
            </a:pPr>
            <a:r>
              <a:rPr lang="cs-CZ" dirty="0" smtClean="0"/>
              <a:t>Závisí někdo na mém příjmu?  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6620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řekli slavní o hospodaření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1/3 investovat, 1/3 spotřebovat, 1/3 uložit</a:t>
            </a:r>
          </a:p>
          <a:p>
            <a:pPr>
              <a:buFontTx/>
              <a:buChar char="-"/>
            </a:pPr>
            <a:r>
              <a:rPr lang="cs-CZ" dirty="0" smtClean="0"/>
              <a:t>Nejsem tak bohatý, abych si mohl kupovat laciné věci.</a:t>
            </a:r>
          </a:p>
          <a:p>
            <a:pPr>
              <a:buFontTx/>
              <a:buChar char="-"/>
            </a:pPr>
            <a:r>
              <a:rPr lang="cs-CZ" dirty="0" smtClean="0"/>
              <a:t>Naučte se rozpoznávat kvalitu!</a:t>
            </a:r>
          </a:p>
          <a:p>
            <a:pPr>
              <a:buFontTx/>
              <a:buChar char="-"/>
            </a:pPr>
            <a:r>
              <a:rPr lang="cs-CZ" dirty="0" smtClean="0"/>
              <a:t>Z posledních 5 centů dám 3 na reklamu!</a:t>
            </a:r>
          </a:p>
          <a:p>
            <a:pPr>
              <a:buFontTx/>
              <a:buChar char="-"/>
            </a:pPr>
            <a:r>
              <a:rPr lang="cs-CZ" dirty="0" smtClean="0"/>
              <a:t>Kdo šetří má za tři.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3063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pro nás znamená?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Kupujte si kvalitní věci, potraviny, šaty a pečujte o ně, včas je spotřebujte.</a:t>
            </a:r>
          </a:p>
          <a:p>
            <a:pPr>
              <a:buFontTx/>
              <a:buChar char="-"/>
            </a:pPr>
            <a:r>
              <a:rPr lang="cs-CZ" dirty="0" smtClean="0"/>
              <a:t>Myslete na budoucnost, vždy mějte stranou</a:t>
            </a:r>
            <a:br>
              <a:rPr lang="cs-CZ" dirty="0" smtClean="0"/>
            </a:br>
            <a:r>
              <a:rPr lang="cs-CZ" dirty="0" smtClean="0"/>
              <a:t>5 měsíčních příjmů.</a:t>
            </a:r>
          </a:p>
          <a:p>
            <a:pPr>
              <a:buFontTx/>
              <a:buChar char="-"/>
            </a:pPr>
            <a:r>
              <a:rPr lang="cs-CZ" dirty="0" smtClean="0"/>
              <a:t>Nemějte velké oči, buďte skromní, nemusíte mít všechno.</a:t>
            </a:r>
          </a:p>
          <a:p>
            <a:pPr>
              <a:buFontTx/>
              <a:buChar char="-"/>
            </a:pPr>
            <a:r>
              <a:rPr lang="cs-CZ" dirty="0" smtClean="0"/>
              <a:t>Čím více věcí máš, tím více času a úsilí tě stojí se o ně starat.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7156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hospodaření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Co se 4 000 Kč? </a:t>
            </a:r>
          </a:p>
          <a:p>
            <a:pPr marL="514350" indent="-514350">
              <a:buAutoNum type="arabicPeriod"/>
            </a:pPr>
            <a:r>
              <a:rPr lang="cs-CZ" dirty="0" smtClean="0"/>
              <a:t>Co nejdříve v termínu koupit to, co musím, abych přežil.</a:t>
            </a:r>
          </a:p>
          <a:p>
            <a:pPr marL="514350" indent="-514350">
              <a:buAutoNum type="arabicPeriod"/>
            </a:pPr>
            <a:r>
              <a:rPr lang="cs-CZ" dirty="0" smtClean="0"/>
              <a:t>Splácet </a:t>
            </a:r>
            <a:r>
              <a:rPr lang="cs-CZ" dirty="0" smtClean="0"/>
              <a:t>dluhy, </a:t>
            </a:r>
            <a:r>
              <a:rPr lang="cs-CZ" dirty="0" smtClean="0"/>
              <a:t>pokud je mám. Plodí totiž další dluhy.</a:t>
            </a:r>
          </a:p>
          <a:p>
            <a:pPr marL="514350" indent="-514350">
              <a:buAutoNum type="arabicPeriod"/>
            </a:pPr>
            <a:r>
              <a:rPr lang="cs-CZ" dirty="0" smtClean="0"/>
              <a:t>Věnovat něco účet na blízkou budoucnost – budu potřebovat zimní bundu, boty, kočárek pro dítě?</a:t>
            </a:r>
          </a:p>
          <a:p>
            <a:pPr marL="514350" indent="-514350">
              <a:buAutoNum type="arabicPeriod"/>
            </a:pPr>
            <a:r>
              <a:rPr lang="cs-CZ" dirty="0" smtClean="0"/>
              <a:t>Šetřit na výhledovou budoucnost – chystám se koupit si byt, jít na školu?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20664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malé radosti?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Ty nám možná dodávají energii, tak na ně nezapomeňte – ale nesmí to být na úkor důležitých věcí.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Důležité věci nesmí být nikdy vydány napospas věcem nicotným.</a:t>
            </a:r>
          </a:p>
          <a:p>
            <a:pPr marL="0" indent="0" algn="r">
              <a:buNone/>
            </a:pPr>
            <a:r>
              <a:rPr lang="cs-CZ" i="1" dirty="0" smtClean="0"/>
              <a:t>J</a:t>
            </a:r>
            <a:r>
              <a:rPr lang="cs-CZ" i="1" dirty="0"/>
              <a:t>. W. </a:t>
            </a:r>
            <a:r>
              <a:rPr lang="cs-CZ" i="1" dirty="0" smtClean="0"/>
              <a:t>Goethe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004755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uděláte se 4 000 Kč právě Vy?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</a:t>
            </a:r>
          </a:p>
          <a:p>
            <a:pPr marL="0" indent="0">
              <a:buNone/>
            </a:pPr>
            <a:r>
              <a:rPr lang="cs-CZ" dirty="0" smtClean="0"/>
              <a:t>2.</a:t>
            </a:r>
          </a:p>
          <a:p>
            <a:pPr marL="0" indent="0">
              <a:buNone/>
            </a:pPr>
            <a:r>
              <a:rPr lang="cs-CZ" dirty="0" smtClean="0"/>
              <a:t>3.</a:t>
            </a:r>
          </a:p>
          <a:p>
            <a:pPr marL="0" indent="0">
              <a:buNone/>
            </a:pPr>
            <a:r>
              <a:rPr lang="cs-CZ" dirty="0" smtClean="0"/>
              <a:t>4.</a:t>
            </a:r>
          </a:p>
          <a:p>
            <a:pPr marL="0" indent="0">
              <a:buNone/>
            </a:pPr>
            <a:r>
              <a:rPr lang="cs-CZ" dirty="0" smtClean="0"/>
              <a:t>5.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user\AppData\Local\Microsoft\Windows\Temporary Internet Files\Content.IE5\AY97A27L\MC9004247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56992"/>
            <a:ext cx="3622513" cy="3073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1881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</a:t>
            </a:r>
            <a:r>
              <a:rPr lang="cs-CZ" smtClean="0"/>
              <a:t>MS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78115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338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Jak lépe hospodařit</vt:lpstr>
      <vt:lpstr>Anotace </vt:lpstr>
      <vt:lpstr>Představte si……</vt:lpstr>
      <vt:lpstr>Co je třeba si uvědomit </vt:lpstr>
      <vt:lpstr>Co řekli slavní o hospodaření</vt:lpstr>
      <vt:lpstr>Co to pro nás znamená? </vt:lpstr>
      <vt:lpstr>Příklad hospodaření </vt:lpstr>
      <vt:lpstr>A co malé radosti? </vt:lpstr>
      <vt:lpstr>A co uděláte se 4 000 Kč právě Vy?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lépe hospodařit</dc:title>
  <dc:creator>vlada</dc:creator>
  <cp:lastModifiedBy>Dum</cp:lastModifiedBy>
  <cp:revision>13</cp:revision>
  <dcterms:created xsi:type="dcterms:W3CDTF">2013-05-29T11:03:02Z</dcterms:created>
  <dcterms:modified xsi:type="dcterms:W3CDTF">2014-03-23T18:08:51Z</dcterms:modified>
</cp:coreProperties>
</file>