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9" r:id="rId5"/>
    <p:sldId id="258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F2D-85C7-4966-A41F-21119B1D25C6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E8AD9-21AC-43C8-AA90-040722449B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0332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F2D-85C7-4966-A41F-21119B1D25C6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E8AD9-21AC-43C8-AA90-040722449B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9506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F2D-85C7-4966-A41F-21119B1D25C6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E8AD9-21AC-43C8-AA90-040722449B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9423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F2D-85C7-4966-A41F-21119B1D25C6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E8AD9-21AC-43C8-AA90-040722449B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4317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F2D-85C7-4966-A41F-21119B1D25C6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E8AD9-21AC-43C8-AA90-040722449B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4937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F2D-85C7-4966-A41F-21119B1D25C6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E8AD9-21AC-43C8-AA90-040722449B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7123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F2D-85C7-4966-A41F-21119B1D25C6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E8AD9-21AC-43C8-AA90-040722449B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4500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F2D-85C7-4966-A41F-21119B1D25C6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E8AD9-21AC-43C8-AA90-040722449B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9487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F2D-85C7-4966-A41F-21119B1D25C6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E8AD9-21AC-43C8-AA90-040722449B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8611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F2D-85C7-4966-A41F-21119B1D25C6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E8AD9-21AC-43C8-AA90-040722449B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8298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F2D-85C7-4966-A41F-21119B1D25C6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E8AD9-21AC-43C8-AA90-040722449B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1030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1DF2D-85C7-4966-A41F-21119B1D25C6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E8AD9-21AC-43C8-AA90-040722449B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297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684213" y="2060575"/>
            <a:ext cx="7772400" cy="4114800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FontTx/>
              <a:buNone/>
            </a:pPr>
            <a:r>
              <a:rPr lang="cs-CZ" dirty="0" smtClean="0"/>
              <a:t>   </a:t>
            </a:r>
            <a:r>
              <a:rPr lang="cs-CZ" sz="2000" dirty="0" smtClean="0"/>
              <a:t>Číslo projektu:		CZ.1.07/1.5.00/34.0673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Název školy:		SOU a ZŠ Planá, Kostelní 129, Planá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Vzdělávací oblast: 	Ekonomie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Předmět:		Finanční gramotnost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Tematický okruh: 	Finanční gramotnost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Název materiálu: 	FG-standardní znalosti středoškoláka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Číslo materiálu:	VY_62_INOVACE_1B_FG_17/20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Autor:  		Ing. Vladimír Kasík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Datum tvorby:   	01. 01. 2013</a:t>
            </a:r>
          </a:p>
          <a:p>
            <a:pPr marL="0" indent="0" eaLnBrk="1" hangingPunct="1">
              <a:buFontTx/>
              <a:buNone/>
            </a:pP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		Použité zdroje uvedeny v závěru. </a:t>
            </a: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1"/>
            <a:ext cx="9144000" cy="218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4644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FG – standardní znalosti středoškoláka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Aneb jaká slova z oblasti FG by pro nás neměla být cizí…..?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1497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Prezentace nabízí orientace v základních pojmech finanční gramotnosti, které  </a:t>
            </a:r>
            <a:r>
              <a:rPr lang="cs-CZ" dirty="0" smtClean="0"/>
              <a:t>potkáme</a:t>
            </a:r>
            <a:br>
              <a:rPr lang="cs-CZ" dirty="0" smtClean="0"/>
            </a:br>
            <a:r>
              <a:rPr lang="cs-CZ" dirty="0" smtClean="0"/>
              <a:t>v </a:t>
            </a:r>
            <a:r>
              <a:rPr lang="cs-CZ" dirty="0" smtClean="0"/>
              <a:t>běžném životě.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0727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bychom si měli přinést ze ZŠ? 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5" y="1124744"/>
            <a:ext cx="4176464" cy="5001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45102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by měl vědět středoškolák? </a:t>
            </a:r>
            <a:endParaRPr lang="cs-CZ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2773" y="1600200"/>
            <a:ext cx="347845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93386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Pojmy finanční </a:t>
            </a:r>
            <a:r>
              <a:rPr lang="cs-CZ" dirty="0" smtClean="0"/>
              <a:t>gramotnosti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 fontAlgn="t"/>
            <a:r>
              <a:rPr lang="cs-CZ" dirty="0" smtClean="0"/>
              <a:t>pojištění </a:t>
            </a:r>
          </a:p>
          <a:p>
            <a:pPr lvl="0" fontAlgn="t"/>
            <a:r>
              <a:rPr lang="cs-CZ" dirty="0" smtClean="0"/>
              <a:t>roční míra výnosu, roční úroková míra, nominální vs. reálná </a:t>
            </a:r>
          </a:p>
          <a:p>
            <a:pPr lvl="0" fontAlgn="t"/>
            <a:r>
              <a:rPr lang="cs-CZ" dirty="0" smtClean="0"/>
              <a:t>splatnost, jistina </a:t>
            </a:r>
          </a:p>
          <a:p>
            <a:pPr lvl="0" fontAlgn="t"/>
            <a:r>
              <a:rPr lang="cs-CZ" dirty="0" smtClean="0"/>
              <a:t>poplatky </a:t>
            </a:r>
          </a:p>
          <a:p>
            <a:pPr lvl="0" fontAlgn="t"/>
            <a:r>
              <a:rPr lang="cs-CZ" dirty="0" smtClean="0"/>
              <a:t>riziko, likvidita </a:t>
            </a:r>
          </a:p>
          <a:p>
            <a:pPr lvl="0" fontAlgn="t"/>
            <a:r>
              <a:rPr lang="cs-CZ" dirty="0" smtClean="0"/>
              <a:t>inflace </a:t>
            </a:r>
          </a:p>
          <a:p>
            <a:pPr lvl="0" fontAlgn="t"/>
            <a:r>
              <a:rPr lang="cs-CZ" dirty="0" smtClean="0"/>
              <a:t>spotřebitelský úvěr, hypotéka, zástava </a:t>
            </a:r>
          </a:p>
          <a:p>
            <a:pPr lvl="0" fontAlgn="t"/>
            <a:r>
              <a:rPr lang="cs-CZ" dirty="0" smtClean="0"/>
              <a:t>zastavárna </a:t>
            </a:r>
          </a:p>
          <a:p>
            <a:pPr lvl="0" fontAlgn="t"/>
            <a:r>
              <a:rPr lang="cs-CZ" dirty="0" smtClean="0"/>
              <a:t>RPSN </a:t>
            </a:r>
          </a:p>
          <a:p>
            <a:pPr lvl="0" fontAlgn="t"/>
            <a:r>
              <a:rPr lang="cs-CZ" dirty="0" smtClean="0"/>
              <a:t>nákup na splátky </a:t>
            </a:r>
          </a:p>
          <a:p>
            <a:pPr lvl="0" fontAlgn="t"/>
            <a:r>
              <a:rPr lang="cs-CZ" dirty="0" smtClean="0"/>
              <a:t>fixace úrokové sazby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3707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Vyber z předchozího seznamu  5 bodů a pokus se je vysvětlit alespoň vlastními slovy.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073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Pokud se pohybujete na trhu financí, je vždy potřeba opatrnosti a dobré míry zdravého selského rozumu. </a:t>
            </a:r>
          </a:p>
          <a:p>
            <a:r>
              <a:rPr lang="cs-CZ" dirty="0" smtClean="0"/>
              <a:t>Nezapomeňte, že je vždy snazší utrácet než vydělávat.</a:t>
            </a:r>
          </a:p>
          <a:p>
            <a:r>
              <a:rPr lang="cs-CZ" dirty="0" smtClean="0"/>
              <a:t>Prověřte svoje motivy </a:t>
            </a:r>
            <a:r>
              <a:rPr lang="cs-CZ" dirty="0" smtClean="0"/>
              <a:t>koupě. Je to </a:t>
            </a:r>
            <a:r>
              <a:rPr lang="cs-CZ" dirty="0" smtClean="0"/>
              <a:t>z rozmaru nebo opravdové potřeby?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4127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</a:t>
            </a:r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Přednáška Doc. Ing. Jarmily Radové </a:t>
            </a:r>
            <a:r>
              <a:rPr lang="cs-CZ" dirty="0" err="1" smtClean="0"/>
              <a:t>CSc</a:t>
            </a:r>
            <a:r>
              <a:rPr lang="cs-CZ" dirty="0"/>
              <a:t> </a:t>
            </a:r>
            <a:r>
              <a:rPr lang="cs-CZ" dirty="0" smtClean="0"/>
              <a:t>na téma Finanční gramotnost ve školství, VŠE Praha listopad 2012.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645884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167</Words>
  <Application>Microsoft Office PowerPoint</Application>
  <PresentationFormat>Předvádění na obrazovce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FG – standardní znalosti středoškoláka</vt:lpstr>
      <vt:lpstr>Anotace:</vt:lpstr>
      <vt:lpstr>Co bychom si měli přinést ze ZŠ? </vt:lpstr>
      <vt:lpstr>Co by měl vědět středoškolák? </vt:lpstr>
      <vt:lpstr>Pojmy finanční gramotnosti </vt:lpstr>
      <vt:lpstr>Úkol </vt:lpstr>
      <vt:lpstr>Závěr </vt:lpstr>
      <vt:lpstr>Použité 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FG – standardní znalosti středoškoláka</dc:title>
  <dc:creator>vlada</dc:creator>
  <cp:lastModifiedBy>user</cp:lastModifiedBy>
  <cp:revision>6</cp:revision>
  <dcterms:created xsi:type="dcterms:W3CDTF">2013-05-31T05:45:59Z</dcterms:created>
  <dcterms:modified xsi:type="dcterms:W3CDTF">2014-03-23T15:36:15Z</dcterms:modified>
</cp:coreProperties>
</file>