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897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269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1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35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54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246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464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61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846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063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2155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96118-8127-4A17-99AA-3CF83D16B833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D4D0B-0F99-4822-81F9-CF37160C1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111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Co je to finanční gramotnost?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VY_62_INOVACE_1B_FG_20/20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Použité zdroje uvedeny v závěru. 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0695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je to finanční gramotnost?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 kam se lze obrátit o informace…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452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Přehled a výklad tématu finanční gramotnost napomáhá žákům a pedagogům středních škol se nadále samostatně vzdělávat a je vhodné tedy vědět, jaké subjekty finanční vzdělávání zajišťují a kam se obrátit o informace.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787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finanční gramotnost?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00200"/>
            <a:ext cx="7715200" cy="452596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Finanční gramotnost je soubor znalostí, dovedností a hodnotových postojů občana nezbytných k tomu, aby finančně zabezpečil sebe a svou rodinu v současné </a:t>
            </a:r>
            <a:r>
              <a:rPr lang="cs-CZ" dirty="0" smtClean="0"/>
              <a:t>společnosti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aktivně vystupoval na trhu finančních produktů a služeb.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5648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ovládá finančně gramotný občan?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003232" cy="4525963"/>
          </a:xfrm>
        </p:spPr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Finančně gramotný občan se </a:t>
            </a:r>
            <a:r>
              <a:rPr lang="cs-CZ" dirty="0" smtClean="0"/>
              <a:t>orientuje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problematice peněz a cen a je schopen odpovědně spravovat osobní/rodinný rozpočet, včetně správy finančních aktiv a finančních závazků s ohledem na měnící se životní situace. </a:t>
            </a:r>
          </a:p>
        </p:txBody>
      </p:sp>
      <p:pic>
        <p:nvPicPr>
          <p:cNvPr id="1026" name="Picture 2" descr="C:\Users\user\AppData\Local\Microsoft\Windows\Temporary Internet Files\Content.IE5\EBHSGQYW\MC9004415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250" y="4653136"/>
            <a:ext cx="1841500" cy="164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3145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Zodpovědné subjekty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ČNB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odpovědná za dohled nad bankami a stabilitu bankovního sektoru </a:t>
            </a:r>
          </a:p>
          <a:p>
            <a:pPr lvl="1"/>
            <a:r>
              <a:rPr lang="cs-CZ" dirty="0" smtClean="0"/>
              <a:t>2006 - odpovědnost za dohled nad celým finančním trhem</a:t>
            </a:r>
          </a:p>
          <a:p>
            <a:pPr lvl="1"/>
            <a:r>
              <a:rPr lang="cs-CZ" dirty="0" smtClean="0"/>
              <a:t>2008 – péče o ochranu spotřebitele na finančním </a:t>
            </a:r>
            <a:r>
              <a:rPr lang="cs-CZ" dirty="0" smtClean="0"/>
              <a:t>trhu</a:t>
            </a:r>
            <a:endParaRPr lang="cs-CZ" dirty="0" smtClean="0"/>
          </a:p>
          <a:p>
            <a:pPr lvl="2"/>
            <a:r>
              <a:rPr lang="cs-CZ" i="1" dirty="0" smtClean="0"/>
              <a:t>nedostatečné povědomí klientů o výhodách, ale zejména rizicích různých služeb a produktů finančních institucí</a:t>
            </a:r>
          </a:p>
          <a:p>
            <a:pPr lvl="2"/>
            <a:r>
              <a:rPr lang="cs-CZ" i="1" dirty="0" smtClean="0"/>
              <a:t>kontakt s finančními službami a s nimi spojenou, často velmi rafinovanou reklamou přitom dnes lidé přicházejí v čím dál tím mladším věku. </a:t>
            </a:r>
          </a:p>
          <a:p>
            <a:pPr lvl="2"/>
            <a:r>
              <a:rPr lang="cs-CZ" i="1" dirty="0" smtClean="0"/>
              <a:t>Příspěvky a podpora učebnic finanční gramotnosti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555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Zapojená </a:t>
            </a:r>
            <a:r>
              <a:rPr lang="cs-CZ" dirty="0" smtClean="0"/>
              <a:t>ministerstva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MF</a:t>
            </a:r>
          </a:p>
          <a:p>
            <a:pPr lvl="1"/>
            <a:r>
              <a:rPr lang="cs-CZ" dirty="0" smtClean="0"/>
              <a:t>koordinátor plnění vládního úkolu</a:t>
            </a:r>
          </a:p>
          <a:p>
            <a:pPr lvl="1"/>
            <a:r>
              <a:rPr lang="cs-CZ" dirty="0" smtClean="0"/>
              <a:t>spolupráci s MŠMT, VÚP, NÚOV a MPO</a:t>
            </a:r>
          </a:p>
          <a:p>
            <a:pPr lvl="1"/>
            <a:r>
              <a:rPr lang="pl-PL" dirty="0" smtClean="0"/>
              <a:t>spolupracuje na formulaci standardů FG</a:t>
            </a:r>
          </a:p>
          <a:p>
            <a:pPr lvl="1"/>
            <a:r>
              <a:rPr lang="cs-CZ" dirty="0" smtClean="0"/>
              <a:t>podporuje implementaci finančního vzdělávání do rámcových vzdělávacích programů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109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Zapojená </a:t>
            </a:r>
            <a:r>
              <a:rPr lang="cs-CZ" dirty="0" smtClean="0"/>
              <a:t>ministerstva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MŠMT</a:t>
            </a:r>
          </a:p>
          <a:p>
            <a:pPr lvl="1"/>
            <a:r>
              <a:rPr lang="cs-CZ" dirty="0" smtClean="0"/>
              <a:t>odpovídá ve fázi počátečního vzdělávání</a:t>
            </a:r>
          </a:p>
          <a:p>
            <a:pPr lvl="1"/>
            <a:r>
              <a:rPr lang="pl-PL" dirty="0" smtClean="0"/>
              <a:t>zabezpečí implementaci standardů FG do RVP,</a:t>
            </a:r>
          </a:p>
          <a:p>
            <a:pPr lvl="1"/>
            <a:r>
              <a:rPr lang="cs-CZ" dirty="0" smtClean="0"/>
              <a:t>podpořena existencí vhodného portfolia metodických materiálů</a:t>
            </a:r>
          </a:p>
          <a:p>
            <a:endParaRPr lang="cs-CZ" dirty="0"/>
          </a:p>
        </p:txBody>
      </p:sp>
      <p:pic>
        <p:nvPicPr>
          <p:cNvPr id="2050" name="Picture 2" descr="C:\Users\user\AppData\Local\Microsoft\Windows\Temporary Internet Files\Content.IE5\EBHSGQYW\MC900230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495" y="4077072"/>
            <a:ext cx="2679011" cy="239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714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b="1" dirty="0" smtClean="0"/>
              <a:t>MPO</a:t>
            </a:r>
            <a:r>
              <a:rPr lang="cs-CZ" dirty="0" smtClean="0"/>
              <a:t> </a:t>
            </a:r>
          </a:p>
          <a:p>
            <a:r>
              <a:rPr lang="cs-CZ" dirty="0" smtClean="0"/>
              <a:t>zaměřuje na poskytování finanční podpory spotřebitelským a dalším organizacím formou dotací určených pro realizaci vybraných projektů, </a:t>
            </a:r>
          </a:p>
          <a:p>
            <a:r>
              <a:rPr lang="cs-CZ" dirty="0" smtClean="0"/>
              <a:t>rozvíjí též problematiku finančního </a:t>
            </a:r>
            <a:r>
              <a:rPr lang="cs-CZ" dirty="0" smtClean="0"/>
              <a:t>vzdělávání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počáteční fázi.</a:t>
            </a:r>
          </a:p>
          <a:p>
            <a:r>
              <a:rPr lang="cs-CZ" dirty="0" smtClean="0"/>
              <a:t>zajišťuje zpětnou vazbu k využívání získaných informací a zkušeností z poradenské činnosti občanských spotřebitelských organizací. </a:t>
            </a:r>
          </a:p>
          <a:p>
            <a:r>
              <a:rPr lang="cs-CZ" dirty="0" smtClean="0"/>
              <a:t>zprostředkovává výměnu informací a zkušeností mezi jednotlivými občanskými spotřebitelskými organizacemi.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Zapojená </a:t>
            </a:r>
            <a:r>
              <a:rPr lang="cs-CZ" dirty="0" smtClean="0"/>
              <a:t>ministerstva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481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Schopnost umět si samostatně vyhledat další potřebné informace a vědět, na jakou instituci se obrátit patří k základní schopnosti středoškolsky vzdělaného člověka. 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EBHSGQYW\MC9003982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852" y="3717031"/>
            <a:ext cx="2664296" cy="2823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3052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smtClean="0"/>
              <a:t>materiály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Informace VŠE, Praha, s laskavým svolením Doc. Ing. Luboše Vítka, CSc. Praha 2012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kliparty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392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295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Co je to finanční gramotnost?</vt:lpstr>
      <vt:lpstr>Anotace </vt:lpstr>
      <vt:lpstr>Co je to finanční gramotnost?</vt:lpstr>
      <vt:lpstr>Co ovládá finančně gramotný občan?</vt:lpstr>
      <vt:lpstr>Zodpovědné subjekty</vt:lpstr>
      <vt:lpstr>Zapojená ministerstva</vt:lpstr>
      <vt:lpstr>Zapojená ministerstva  </vt:lpstr>
      <vt:lpstr>Zapojená ministerstva  </vt:lpstr>
      <vt:lpstr>Závěr </vt:lpstr>
      <vt:lpstr>Použité materiály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to finanční gramotnost?</dc:title>
  <dc:creator>vlada</dc:creator>
  <cp:lastModifiedBy>user</cp:lastModifiedBy>
  <cp:revision>4</cp:revision>
  <dcterms:created xsi:type="dcterms:W3CDTF">2013-05-31T05:31:37Z</dcterms:created>
  <dcterms:modified xsi:type="dcterms:W3CDTF">2014-03-23T17:08:45Z</dcterms:modified>
</cp:coreProperties>
</file>