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74" r:id="rId2"/>
    <p:sldId id="271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41" autoAdjust="0"/>
    <p:restoredTop sz="93428" autoAdjust="0"/>
  </p:normalViewPr>
  <p:slideViewPr>
    <p:cSldViewPr>
      <p:cViewPr varScale="1">
        <p:scale>
          <a:sx n="69" d="100"/>
          <a:sy n="69" d="100"/>
        </p:scale>
        <p:origin x="-123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705157-C708-46A4-BDE3-F69347C8B40A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FA9FA5-6B9F-4051-8BA2-4D048C4AC8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62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74A92C-7A61-4DAF-833F-4F4AAED9D5D0}" type="datetimeFigureOut">
              <a:rPr lang="cs-CZ" smtClean="0"/>
              <a:pPr/>
              <a:t>16.3.2014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6C5B3D-FE1B-4F32-B4B4-03E244C55A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400398"/>
              </p:ext>
            </p:extLst>
          </p:nvPr>
        </p:nvGraphicFramePr>
        <p:xfrm>
          <a:off x="395536" y="2060849"/>
          <a:ext cx="8352927" cy="466191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Zdravověda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První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</a:t>
                      </a: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omoc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Jednotný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postup při poskytování PP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VY_32_INOVACE_4C_ZDR_01(20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Prezentace Microsoft PowerPoint přibližuje současný postup poskytování </a:t>
            </a:r>
            <a:r>
              <a:rPr lang="cs-CZ" sz="2000" dirty="0" err="1" smtClean="0">
                <a:latin typeface="Verdana" pitchFamily="34" charset="0"/>
              </a:rPr>
              <a:t>předlékařské</a:t>
            </a:r>
            <a:r>
              <a:rPr lang="cs-CZ" sz="2000" dirty="0" smtClean="0">
                <a:latin typeface="Verdana" pitchFamily="34" charset="0"/>
              </a:rPr>
              <a:t> první pomoci.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Verdana" pitchFamily="34" charset="0"/>
              </a:rPr>
              <a:t>Cílem prezentace je studentům vštípit moderní pojetí první pomoci a jednotného záchranného systému.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4000" b="1" dirty="0">
                <a:latin typeface="Arial Black" pitchFamily="34" charset="0"/>
              </a:rPr>
              <a:t>Jednotný postup při poskytování </a:t>
            </a:r>
            <a:r>
              <a:rPr lang="cs-CZ" sz="4000" b="1" dirty="0" smtClean="0">
                <a:latin typeface="Arial Black" pitchFamily="34" charset="0"/>
              </a:rPr>
              <a:t>První pomoci</a:t>
            </a:r>
            <a:r>
              <a:rPr lang="cs-CZ" dirty="0">
                <a:latin typeface="Arial Black" pitchFamily="34" charset="0"/>
              </a:rPr>
              <a:t/>
            </a:r>
            <a:br>
              <a:rPr lang="cs-CZ" dirty="0">
                <a:latin typeface="Arial Black" pitchFamily="34" charset="0"/>
              </a:rPr>
            </a:br>
            <a:endParaRPr lang="cs-CZ" dirty="0"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 rot="10800000" flipV="1">
            <a:off x="5868144" y="6309320"/>
            <a:ext cx="30963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/>
              <a:t>Andrea Ječmenová  2012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5855" y="1554163"/>
            <a:ext cx="6044690" cy="45259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Hlavní zásady PP</a:t>
            </a:r>
            <a:br>
              <a:rPr lang="cs-CZ" sz="2800" dirty="0" smtClean="0">
                <a:latin typeface="Arial Black" pitchFamily="34" charset="0"/>
              </a:rPr>
            </a:b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9552" y="620688"/>
            <a:ext cx="3008313" cy="4800600"/>
          </a:xfrm>
        </p:spPr>
        <p:txBody>
          <a:bodyPr>
            <a:normAutofit fontScale="55000" lnSpcReduction="20000"/>
          </a:bodyPr>
          <a:lstStyle/>
          <a:p>
            <a:r>
              <a:rPr lang="cs-CZ" sz="3600" dirty="0" smtClean="0">
                <a:latin typeface="Arial Black" pitchFamily="34" charset="0"/>
              </a:rPr>
              <a:t>– zachránit život</a:t>
            </a:r>
          </a:p>
          <a:p>
            <a:endParaRPr lang="cs-CZ" sz="3600" dirty="0" smtClean="0">
              <a:latin typeface="Arial Black" pitchFamily="34" charset="0"/>
            </a:endParaRPr>
          </a:p>
          <a:p>
            <a:r>
              <a:rPr lang="cs-CZ" sz="3600" dirty="0" smtClean="0">
                <a:latin typeface="Arial Black" pitchFamily="34" charset="0"/>
              </a:rPr>
              <a:t>-zabránit zhoršení stavu postiženého</a:t>
            </a:r>
          </a:p>
          <a:p>
            <a:endParaRPr lang="cs-CZ" sz="3600" dirty="0" smtClean="0">
              <a:latin typeface="Arial Black" pitchFamily="34" charset="0"/>
            </a:endParaRPr>
          </a:p>
          <a:p>
            <a:r>
              <a:rPr lang="cs-CZ" sz="3600" dirty="0" smtClean="0">
                <a:latin typeface="Arial Black" pitchFamily="34" charset="0"/>
              </a:rPr>
              <a:t>-zajistit postiženému co nejlepší prostředí pro zlepšení stavu</a:t>
            </a:r>
          </a:p>
          <a:p>
            <a:endParaRPr lang="cs-CZ" sz="3600" dirty="0" smtClean="0">
              <a:latin typeface="Arial Black" pitchFamily="34" charset="0"/>
            </a:endParaRPr>
          </a:p>
          <a:p>
            <a:r>
              <a:rPr lang="cs-CZ" sz="3600" dirty="0" smtClean="0">
                <a:latin typeface="Arial Black" pitchFamily="34" charset="0"/>
              </a:rPr>
              <a:t>-zajistit bezpečnost poraněnému, sobě a ostatním přihlížejícím.</a:t>
            </a:r>
          </a:p>
          <a:p>
            <a:r>
              <a:rPr lang="cs-CZ" dirty="0" smtClean="0">
                <a:latin typeface="Arial Black" pitchFamily="34" charset="0"/>
              </a:rPr>
              <a:t> </a:t>
            </a:r>
          </a:p>
          <a:p>
            <a:endParaRPr lang="cs-CZ" dirty="0"/>
          </a:p>
        </p:txBody>
      </p:sp>
      <p:pic>
        <p:nvPicPr>
          <p:cNvPr id="7" name="Zástupný symbol pro obsah 6" descr="1024x76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1210869"/>
            <a:ext cx="5340350" cy="359806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PP poskytujeme podle svých vědomostí, dovedností a schopností. Jednáme klidně, ale rozhodně, zachováváme chladnou hlavu. Posoudíme situaci, vyšetříme postiženého, zhodnotíme subjektivní a objektivní příznaky a stanovíme diagnózu. Měli bychom si uvědomit hranice svých možností, nepouštět se do nemožného.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Postup při ošetřování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Třídíme raněné dle naléhavosti: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- </a:t>
            </a:r>
            <a:r>
              <a:rPr lang="cs-CZ" sz="2600" dirty="0" smtClean="0">
                <a:latin typeface="Arial Black" pitchFamily="34" charset="0"/>
              </a:rPr>
              <a:t>stav bezprostředně ohrožující život</a:t>
            </a:r>
          </a:p>
          <a:p>
            <a:pPr>
              <a:buFont typeface="Arial" pitchFamily="34" charset="0"/>
              <a:buChar char="•"/>
            </a:pPr>
            <a:r>
              <a:rPr lang="cs-CZ" sz="2600" b="1" dirty="0" smtClean="0">
                <a:latin typeface="Arial Black" pitchFamily="34" charset="0"/>
              </a:rPr>
              <a:t>- </a:t>
            </a:r>
            <a:r>
              <a:rPr lang="cs-CZ" sz="2600" dirty="0" smtClean="0">
                <a:latin typeface="Arial Black" pitchFamily="34" charset="0"/>
              </a:rPr>
              <a:t>těžké postižení zdraví, bezprostředně však neohrožující život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latin typeface="Arial Black" pitchFamily="34" charset="0"/>
              </a:rPr>
              <a:t>-méně závažné postižení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Zavoláme pomoc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Poskytujeme PP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Kontrolujeme ošetřené a připravujeme je na transport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latin typeface="Arial Black" pitchFamily="34" charset="0"/>
              </a:rPr>
              <a:t>Transportujeme dle stavu, obvykle vyčkáme příjezdu ZZS</a:t>
            </a:r>
          </a:p>
          <a:p>
            <a:pPr lvl="1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u="sng" dirty="0" smtClean="0"/>
              <a:t>Orientace v závažnosti nehody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u="sng" dirty="0" smtClean="0">
                <a:latin typeface="Arial Black" pitchFamily="34" charset="0"/>
              </a:rPr>
              <a:t>Subjektivní příznaky</a:t>
            </a:r>
            <a:r>
              <a:rPr lang="cs-CZ" u="sng" dirty="0" smtClean="0">
                <a:latin typeface="Arial Black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- posuzujeme pouze u postižených při vědomí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Bolest – lokalizace bolesti, kvalita bolesti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Dušnost – úzkost, pocit nedostatku vzduchu, namáhavé dýchání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Žízeň – přiměřená nebo krutá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Nauzea a zvracení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Únava, slabost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Úzkost a strach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Závrať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Pocit chladu nebo horka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Ochablost – poruchy hybnosti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Ztráta paměti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Hlad – vlčí hlad u diabetiků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2000"/>
                            </p:stCondLst>
                            <p:childTnLst>
                              <p:par>
                                <p:cTn id="7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3000"/>
                            </p:stCondLst>
                            <p:childTnLst>
                              <p:par>
                                <p:cTn id="8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4000"/>
                            </p:stCondLst>
                            <p:childTnLst>
                              <p:par>
                                <p:cTn id="93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6192688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u="sng" dirty="0" smtClean="0">
                <a:latin typeface="Arial Black" pitchFamily="34" charset="0"/>
              </a:rPr>
              <a:t>Objektivní příznaky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Stav celistvosti postavy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Komunikace – jak odpovídá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Stav vědomí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Poloha postiženého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Poruchy hybnosti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Dýchání – hloubka, namáhavost, nepravidelnost, zástava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Kašel – příměsi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Stav kůže a sliznic – barva, pot, výraz obličeje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Rána- místo, tvar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Krvácení – hloubka, rozsah, typ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Cizí tělesa – v dutinách, nebo tělem procházejí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Deformace – změněný tvar části těla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Zvracení – obsah, množství, příměsi, zápach, množství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Křeče 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Srdeční akce – tep, pravidelnost, kvalita, hmatnost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Tělesná teplota – hodnotíme odchylky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Citlivost – reakce na dotyk</a:t>
            </a:r>
          </a:p>
          <a:p>
            <a:pPr>
              <a:buFont typeface="Arial" pitchFamily="34" charset="0"/>
              <a:buChar char="•"/>
            </a:pPr>
            <a:r>
              <a:rPr lang="cs-CZ" sz="3400" dirty="0" smtClean="0">
                <a:latin typeface="Arial Black" pitchFamily="34" charset="0"/>
              </a:rPr>
              <a:t>Krevní tlak – pouze máme-li možnost změření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000"/>
                            </p:stCondLst>
                            <p:childTnLst>
                              <p:par>
                                <p:cTn id="3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000"/>
                            </p:stCondLst>
                            <p:childTnLst>
                              <p:par>
                                <p:cTn id="4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000"/>
                            </p:stCondLst>
                            <p:childTnLst>
                              <p:par>
                                <p:cTn id="5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000"/>
                            </p:stCondLst>
                            <p:childTnLst>
                              <p:par>
                                <p:cTn id="5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000"/>
                            </p:stCondLst>
                            <p:childTnLst>
                              <p:par>
                                <p:cTn id="6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4000"/>
                            </p:stCondLst>
                            <p:childTnLst>
                              <p:par>
                                <p:cTn id="6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5000"/>
                            </p:stCondLst>
                            <p:childTnLst>
                              <p:par>
                                <p:cTn id="6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6000"/>
                            </p:stCondLst>
                            <p:childTnLst>
                              <p:par>
                                <p:cTn id="7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7000"/>
                            </p:stCondLst>
                            <p:childTnLst>
                              <p:par>
                                <p:cTn id="7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>
                <a:latin typeface="Arial Black" pitchFamily="34" charset="0"/>
              </a:rPr>
              <a:t>Záchranné složky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323528" y="620688"/>
            <a:ext cx="3008313" cy="4800600"/>
          </a:xfrm>
        </p:spPr>
        <p:txBody>
          <a:bodyPr>
            <a:normAutofit lnSpcReduction="10000"/>
          </a:bodyPr>
          <a:lstStyle/>
          <a:p>
            <a:r>
              <a:rPr lang="cs-CZ" u="sng" dirty="0" smtClean="0">
                <a:latin typeface="Arial Black" pitchFamily="34" charset="0"/>
              </a:rPr>
              <a:t>HZS </a:t>
            </a:r>
            <a:r>
              <a:rPr lang="cs-CZ" dirty="0" smtClean="0">
                <a:latin typeface="Arial Black" pitchFamily="34" charset="0"/>
              </a:rPr>
              <a:t>– Hasičský záchranný sbor –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150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u="sng" dirty="0" smtClean="0">
                <a:latin typeface="Arial Black" pitchFamily="34" charset="0"/>
              </a:rPr>
              <a:t>ZZS</a:t>
            </a:r>
            <a:r>
              <a:rPr lang="cs-CZ" dirty="0" smtClean="0">
                <a:latin typeface="Arial Black" pitchFamily="34" charset="0"/>
              </a:rPr>
              <a:t> – Zdravotnická záchranná služba –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155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u="sng" dirty="0" smtClean="0">
                <a:latin typeface="Arial Black" pitchFamily="34" charset="0"/>
              </a:rPr>
              <a:t>PČR </a:t>
            </a:r>
            <a:r>
              <a:rPr lang="cs-CZ" dirty="0" smtClean="0">
                <a:latin typeface="Arial Black" pitchFamily="34" charset="0"/>
              </a:rPr>
              <a:t>– Policie České republiky –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158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u="sng" dirty="0" smtClean="0">
                <a:latin typeface="Arial Black" pitchFamily="34" charset="0"/>
              </a:rPr>
              <a:t>MP</a:t>
            </a:r>
            <a:r>
              <a:rPr lang="cs-CZ" dirty="0" smtClean="0">
                <a:latin typeface="Arial Black" pitchFamily="34" charset="0"/>
              </a:rPr>
              <a:t> – Městská policie – 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156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u="sng" dirty="0" smtClean="0">
                <a:latin typeface="Arial Black" pitchFamily="34" charset="0"/>
              </a:rPr>
              <a:t>VZS</a:t>
            </a:r>
            <a:r>
              <a:rPr lang="cs-CZ" dirty="0" smtClean="0">
                <a:latin typeface="Arial Black" pitchFamily="34" charset="0"/>
              </a:rPr>
              <a:t> – Vodní záchranná služba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u="sng" dirty="0" smtClean="0">
                <a:latin typeface="Arial Black" pitchFamily="34" charset="0"/>
              </a:rPr>
              <a:t>LZS</a:t>
            </a:r>
            <a:r>
              <a:rPr lang="cs-CZ" dirty="0" smtClean="0">
                <a:latin typeface="Arial Black" pitchFamily="34" charset="0"/>
              </a:rPr>
              <a:t> – Letecká záchranná služba</a:t>
            </a:r>
          </a:p>
          <a:p>
            <a:r>
              <a:rPr lang="cs-CZ" dirty="0" smtClean="0">
                <a:latin typeface="Arial Black" pitchFamily="34" charset="0"/>
              </a:rPr>
              <a:t> 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-Velitelem při záchranné akci je vždy nejzkušenější zástupce hasičů.</a:t>
            </a:r>
          </a:p>
          <a:p>
            <a:r>
              <a:rPr lang="cs-CZ" dirty="0" smtClean="0">
                <a:latin typeface="Arial Black" pitchFamily="34" charset="0"/>
              </a:rPr>
              <a:t> </a:t>
            </a:r>
          </a:p>
          <a:p>
            <a:endParaRPr lang="cs-CZ" dirty="0"/>
          </a:p>
        </p:txBody>
      </p:sp>
      <p:pic>
        <p:nvPicPr>
          <p:cNvPr id="9" name="Zástupný symbol pro obsah 8" descr="page_webeditor_3018_1272546636_0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360069" y="1124744"/>
            <a:ext cx="3668315" cy="366831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 0.33334 L 2.5E-6 -3.33333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-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000"/>
                            </p:stCondLst>
                            <p:childTnLst>
                              <p:par>
                                <p:cTn id="3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000"/>
                            </p:stCondLst>
                            <p:childTnLst>
                              <p:par>
                                <p:cTn id="4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8000"/>
                            </p:stCondLst>
                            <p:childTnLst>
                              <p:par>
                                <p:cTn id="4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Přivolání odborné pomoci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Představíme se 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Uvedeme číslo telefonu, ze kterého voláme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Oznámíme název ulice, číslo domu, patro, číslo dveří, nebo v terénu popíšeme místo, kde došlo k nehodě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Sdělíme počet poraněných osob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Popíšeme poranění či příznaky chorob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Uvedeme, zda někdo potřebuje vyprostit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>
                <a:latin typeface="Arial Black" pitchFamily="34" charset="0"/>
              </a:rPr>
              <a:t>Při nepřístupnosti terénu pro vozidlo upozorníme na stav povětrnostních podmínek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900"/>
                            </p:stCondLst>
                            <p:childTnLst>
                              <p:par>
                                <p:cTn id="18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100"/>
                            </p:stCondLst>
                            <p:childTnLst>
                              <p:par>
                                <p:cTn id="2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600"/>
                            </p:stCondLst>
                            <p:childTnLst>
                              <p:par>
                                <p:cTn id="32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100"/>
                            </p:stCondLst>
                            <p:childTnLst>
                              <p:par>
                                <p:cTn id="39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1600"/>
                            </p:stCondLst>
                            <p:childTnLst>
                              <p:par>
                                <p:cTn id="46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700"/>
                            </p:stCondLst>
                            <p:childTnLst>
                              <p:par>
                                <p:cTn id="53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0"/>
                            </p:stCondLst>
                            <p:childTnLst>
                              <p:par>
                                <p:cTn id="60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latin typeface="Arial Black" pitchFamily="34" charset="0"/>
              </a:rPr>
              <a:t>Policii na linku 158 voláme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K dopravní nehodě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Při nálezu mrtvého člověka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Při nebezpečí a ohrožení osob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>
                <a:latin typeface="Arial Black" pitchFamily="34" charset="0"/>
              </a:rPr>
              <a:t>K otevření bytu ohrožené osoby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 poskytnutí PP si zaznamenáme důležité informace, aby záchrance mohl informovat lékaře. Zajistíme osobní věci zraněného a předáme je policii nebo zdravotníkům.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200"/>
                            </p:stCondLst>
                            <p:childTnLst>
                              <p:par>
                                <p:cTn id="1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200"/>
                            </p:stCondLst>
                            <p:childTnLst>
                              <p:par>
                                <p:cTn id="2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200"/>
                            </p:stCondLst>
                            <p:childTnLst>
                              <p:par>
                                <p:cTn id="2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9700"/>
                            </p:stCondLst>
                            <p:childTnLst>
                              <p:par>
                                <p:cTn id="3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6450"/>
                            </p:stCondLst>
                            <p:childTnLst>
                              <p:par>
                                <p:cTn id="4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Kontrolní otázky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3300" dirty="0" smtClean="0">
                <a:latin typeface="Arial Black" pitchFamily="34" charset="0"/>
              </a:rPr>
              <a:t>Co je </a:t>
            </a:r>
            <a:r>
              <a:rPr lang="cs-CZ" sz="3300" dirty="0" err="1" smtClean="0">
                <a:latin typeface="Arial Black" pitchFamily="34" charset="0"/>
              </a:rPr>
              <a:t>předlékařská</a:t>
            </a:r>
            <a:r>
              <a:rPr lang="cs-CZ" sz="3300" dirty="0" smtClean="0">
                <a:latin typeface="Arial Black" pitchFamily="34" charset="0"/>
              </a:rPr>
              <a:t> PP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300" dirty="0" smtClean="0">
                <a:latin typeface="Arial Black" pitchFamily="34" charset="0"/>
              </a:rPr>
              <a:t>Vyjmenujte jednotky, které patří k záchranným složkám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300" dirty="0" smtClean="0">
                <a:latin typeface="Arial Black" pitchFamily="34" charset="0"/>
              </a:rPr>
              <a:t>Jaké jsou povinnosti Hasičského záchranného sboru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300" dirty="0" smtClean="0">
                <a:latin typeface="Arial Black" pitchFamily="34" charset="0"/>
              </a:rPr>
              <a:t>Jaké povinnosti Zdravotnické záchranné služby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300" dirty="0" smtClean="0">
                <a:latin typeface="Arial Black" pitchFamily="34" charset="0"/>
              </a:rPr>
              <a:t>Uveďte linky tísňového volání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300" dirty="0" smtClean="0">
                <a:latin typeface="Arial Black" pitchFamily="34" charset="0"/>
              </a:rPr>
              <a:t>Jak budete postupovat při přivolání odborné pomoci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300" dirty="0" smtClean="0">
                <a:latin typeface="Arial Black" pitchFamily="34" charset="0"/>
              </a:rPr>
              <a:t>K jakým nehodám budete volat pomoc na linku 158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342 -0.01921 L 0.0842 -0.01921 " pathEditMode="fixed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000"/>
                            </p:stCondLst>
                            <p:childTnLst>
                              <p:par>
                                <p:cTn id="4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Mgr. Monika Beránková, Anna Fleková,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Mgr. Blanka 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  <a:cs typeface="Arial" pitchFamily="34" charset="0"/>
              </a:rPr>
              <a:t>Holzhauserová</a:t>
            </a: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, První pomoc pro střední zdravotnické školy : Praha 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  <a:cs typeface="Arial" pitchFamily="34" charset="0"/>
              </a:rPr>
              <a:t>Informatorium</a:t>
            </a: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 spol. s.r.o. 2002,                       ISBN 80-86073-99-8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b="1" dirty="0"/>
              <a:t>RADIM HOLIŠ. </a:t>
            </a:r>
            <a:r>
              <a:rPr lang="cs-CZ" sz="2000" b="1" i="1" dirty="0" err="1"/>
              <a:t>Wikipedia</a:t>
            </a:r>
            <a:r>
              <a:rPr lang="cs-CZ" sz="2000" b="1" dirty="0"/>
              <a:t> [online]. [cit. 16.3.2014]. Dostupný na WWW: http://commons.wikimedia.org/wiki/File:Kry%C5%A1tof_05_OK-DSE_(01).JPG</a:t>
            </a:r>
            <a:endParaRPr lang="cs-CZ" sz="2000" b="1" dirty="0" smtClean="0">
              <a:solidFill>
                <a:schemeClr val="tx1"/>
              </a:solidFill>
              <a:latin typeface="+mj-lt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NEZNÁMÝ. </a:t>
            </a:r>
            <a:r>
              <a:rPr lang="cs-CZ" sz="2000" i="1" dirty="0" err="1" smtClean="0">
                <a:solidFill>
                  <a:schemeClr val="tx1"/>
                </a:solidFill>
                <a:latin typeface="+mj-lt"/>
                <a:cs typeface="Arial" pitchFamily="34" charset="0"/>
              </a:rPr>
              <a:t>Google.cz</a:t>
            </a: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 [online]. [cit. 3.4.2013]. Dostupný na WWW: http://www.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  <a:cs typeface="Arial" pitchFamily="34" charset="0"/>
              </a:rPr>
              <a:t>ceskesvycarsko.cz</a:t>
            </a: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/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  <a:cs typeface="Arial" pitchFamily="34" charset="0"/>
              </a:rPr>
              <a:t>cs</a:t>
            </a: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/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  <a:cs typeface="Arial" pitchFamily="34" charset="0"/>
              </a:rPr>
              <a:t>prvni</a:t>
            </a:r>
            <a:r>
              <a:rPr lang="cs-CZ" sz="2000" dirty="0" smtClean="0">
                <a:solidFill>
                  <a:schemeClr val="tx1"/>
                </a:solidFill>
                <a:latin typeface="+mj-lt"/>
                <a:cs typeface="Arial" pitchFamily="34" charset="0"/>
              </a:rPr>
              <a:t>-pomoc-v-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  <a:cs typeface="Arial" pitchFamily="34" charset="0"/>
              </a:rPr>
              <a:t>np</a:t>
            </a:r>
            <a:endParaRPr lang="cs-CZ" sz="2000" dirty="0" smtClean="0">
              <a:solidFill>
                <a:schemeClr val="tx1"/>
              </a:solidFill>
              <a:latin typeface="+mj-lt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BUCHTELA. </a:t>
            </a:r>
            <a:r>
              <a:rPr lang="cs-CZ" sz="2000" i="1" dirty="0" err="1" smtClean="0">
                <a:solidFill>
                  <a:schemeClr val="tx1"/>
                </a:solidFill>
                <a:latin typeface="+mj-lt"/>
              </a:rPr>
              <a:t>Google.cz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 [online]. [cit. 4.4.2013]. Dostupný na WWW: http://www.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</a:rPr>
              <a:t>hvezdazivota.cz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/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</a:rPr>
              <a:t>clanek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/116-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</a:rPr>
              <a:t>uvod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-do-</a:t>
            </a:r>
            <a:r>
              <a:rPr lang="cs-CZ" sz="2000" dirty="0" err="1" smtClean="0">
                <a:solidFill>
                  <a:schemeClr val="tx1"/>
                </a:solidFill>
                <a:latin typeface="+mj-lt"/>
              </a:rPr>
              <a:t>prvni</a:t>
            </a:r>
            <a:r>
              <a:rPr lang="cs-CZ" sz="2000" dirty="0" smtClean="0">
                <a:solidFill>
                  <a:schemeClr val="tx1"/>
                </a:solidFill>
                <a:latin typeface="+mj-lt"/>
              </a:rPr>
              <a:t>-pomoci/</a:t>
            </a:r>
            <a:endParaRPr lang="cs-CZ" sz="20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214</TotalTime>
  <Words>423</Words>
  <Application>Microsoft Office PowerPoint</Application>
  <PresentationFormat>Předvádění na obrazovce (4:3)</PresentationFormat>
  <Paragraphs>124</Paragraphs>
  <Slides>13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 </vt:lpstr>
      <vt:lpstr>Jednotný postup při poskytování První pomoci </vt:lpstr>
      <vt:lpstr>Hlavní zásady PP </vt:lpstr>
      <vt:lpstr>Prezentace aplikace PowerPoint</vt:lpstr>
      <vt:lpstr>Postup při ošetřování </vt:lpstr>
      <vt:lpstr>Orientace v závažnosti nehody </vt:lpstr>
      <vt:lpstr>Prezentace aplikace PowerPoint</vt:lpstr>
      <vt:lpstr>Záchranné složky </vt:lpstr>
      <vt:lpstr>Přivolání odborné pomoci </vt:lpstr>
      <vt:lpstr>Policii na linku 158 voláme </vt:lpstr>
      <vt:lpstr>Kontrolní otázky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Jednotný postup při poskytování PP</dc:title>
  <dc:creator>Admin</dc:creator>
  <cp:lastModifiedBy>Andrea Ječmenová</cp:lastModifiedBy>
  <cp:revision>32</cp:revision>
  <dcterms:created xsi:type="dcterms:W3CDTF">2013-02-24T12:37:46Z</dcterms:created>
  <dcterms:modified xsi:type="dcterms:W3CDTF">2014-03-16T17:50:35Z</dcterms:modified>
</cp:coreProperties>
</file>