
<file path=[Content_Types].xml><?xml version="1.0" encoding="utf-8"?>
<Types xmlns="http://schemas.openxmlformats.org/package/2006/content-types">
  <Default Extension="png" ContentType="image/png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3EF5F-4C41-4E0F-BD53-B98B69F6C2B6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D855CB89-B3D9-4DE9-8823-6B6409330D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3EF5F-4C41-4E0F-BD53-B98B69F6C2B6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5CB89-B3D9-4DE9-8823-6B6409330D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3EF5F-4C41-4E0F-BD53-B98B69F6C2B6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5CB89-B3D9-4DE9-8823-6B6409330D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3EF5F-4C41-4E0F-BD53-B98B69F6C2B6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5CB89-B3D9-4DE9-8823-6B6409330D00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3EF5F-4C41-4E0F-BD53-B98B69F6C2B6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5CB89-B3D9-4DE9-8823-6B6409330D0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3EF5F-4C41-4E0F-BD53-B98B69F6C2B6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5CB89-B3D9-4DE9-8823-6B6409330D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3EF5F-4C41-4E0F-BD53-B98B69F6C2B6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5CB89-B3D9-4DE9-8823-6B6409330D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3EF5F-4C41-4E0F-BD53-B98B69F6C2B6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5CB89-B3D9-4DE9-8823-6B6409330D00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3EF5F-4C41-4E0F-BD53-B98B69F6C2B6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5CB89-B3D9-4DE9-8823-6B6409330D0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3EF5F-4C41-4E0F-BD53-B98B69F6C2B6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5CB89-B3D9-4DE9-8823-6B6409330D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53EF5F-4C41-4E0F-BD53-B98B69F6C2B6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55CB89-B3D9-4DE9-8823-6B6409330D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EE53EF5F-4C41-4E0F-BD53-B98B69F6C2B6}" type="datetimeFigureOut">
              <a:rPr lang="cs-CZ" smtClean="0"/>
              <a:t>29.3.2012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D855CB89-B3D9-4DE9-8823-6B6409330D0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7.wmf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836712"/>
            <a:ext cx="7272808" cy="2808312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Znáš  vyjmenovaná </a:t>
            </a:r>
            <a:br>
              <a:rPr lang="cs-CZ" sz="4800" b="1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</a:br>
            <a:r>
              <a:rPr lang="cs-CZ" sz="4800" b="1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slova po b?</a:t>
            </a:r>
            <a:br>
              <a:rPr lang="cs-CZ" sz="4800" b="1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</a:b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0" y="4983479"/>
            <a:ext cx="3886200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7256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52164"/>
              </p:ext>
            </p:extLst>
          </p:nvPr>
        </p:nvGraphicFramePr>
        <p:xfrm>
          <a:off x="1187624" y="485961"/>
          <a:ext cx="6696744" cy="5322746"/>
        </p:xfrm>
        <a:graphic>
          <a:graphicData uri="http://schemas.openxmlformats.org/drawingml/2006/table">
            <a:tbl>
              <a:tblPr firstRow="1" firstCol="1" bandRow="1" bandCol="1">
                <a:tableStyleId>{5C22544A-7EE6-4342-B048-85BDC9FD1C3A}</a:tableStyleId>
              </a:tblPr>
              <a:tblGrid>
                <a:gridCol w="1800562"/>
                <a:gridCol w="4896182"/>
              </a:tblGrid>
              <a:tr h="141301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R="6350" algn="just">
                        <a:lnSpc>
                          <a:spcPts val="1200"/>
                        </a:lnSpc>
                        <a:spcBef>
                          <a:spcPts val="74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Žáci si procvičují psaní </a:t>
                      </a:r>
                      <a:r>
                        <a:rPr lang="cs-CZ" sz="1100" dirty="0" err="1">
                          <a:effectLst/>
                        </a:rPr>
                        <a:t>i,í</a:t>
                      </a:r>
                      <a:r>
                        <a:rPr lang="cs-CZ" sz="1100" dirty="0">
                          <a:effectLst/>
                        </a:rPr>
                        <a:t>/</a:t>
                      </a:r>
                      <a:r>
                        <a:rPr lang="cs-CZ" sz="1100" dirty="0" err="1">
                          <a:effectLst/>
                        </a:rPr>
                        <a:t>y,ý</a:t>
                      </a:r>
                      <a:r>
                        <a:rPr lang="cs-CZ" sz="1100" dirty="0">
                          <a:effectLst/>
                        </a:rPr>
                        <a:t>. Opakují si vyjmenovaná slova a slova příbuzná a praktikují znalosti v </a:t>
                      </a:r>
                      <a:r>
                        <a:rPr lang="cs-CZ" sz="1100" dirty="0" smtClean="0">
                          <a:effectLst/>
                        </a:rPr>
                        <a:t>oboru vyjmenovaných slov po b.  Snaží se </a:t>
                      </a:r>
                      <a:r>
                        <a:rPr lang="cs-CZ" sz="1100" dirty="0">
                          <a:effectLst/>
                        </a:rPr>
                        <a:t>správně doplnit samohlásku do slova (podpořeno obrázkem) s následnou vizuální kontrolou. </a:t>
                      </a:r>
                      <a:r>
                        <a:rPr lang="cs-CZ" sz="1200" dirty="0">
                          <a:effectLst/>
                        </a:rPr>
                        <a:t>Prezentace obsahuje věty s obrázkem - žák se pokouší na základě vlastních znalostí, určit správnou samohlásku.</a:t>
                      </a:r>
                      <a:endParaRPr lang="cs-CZ" sz="1200" dirty="0">
                        <a:effectLst/>
                        <a:latin typeface="Century Gothic"/>
                        <a:ea typeface="Times New Roman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327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Autor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Mgr. Hana Lukovská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327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Sada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Jazyk a jazyková komunikace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327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Český jazyk a literatura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327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Očekávaný výstup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Ve svých sděleních se žák učí vyjadřovat spisovným jazykem.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327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Klíčová slova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Vyjmenovaná slova po b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64566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Druh učebního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PPT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327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Cílová skupina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Žák základní školy praktické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327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Stupeň a typ vzdělávání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Základní vzdělávání – I. stupeň – 5.ročník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64566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Ověřeno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Datum: 26. 3. 2012   třída:  V. C </a:t>
                      </a:r>
                      <a:endParaRPr lang="cs-CZ" sz="11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pracoviště: SŠ, ZŠ a MŠ, Karviná, příspěvková organizace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327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Zdroj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Microsoft </a:t>
                      </a:r>
                      <a:r>
                        <a:rPr lang="cs-CZ" sz="1200" dirty="0" err="1">
                          <a:effectLst/>
                        </a:rPr>
                        <a:t>office</a:t>
                      </a:r>
                      <a:r>
                        <a:rPr lang="cs-CZ" sz="1200" dirty="0">
                          <a:effectLst/>
                        </a:rPr>
                        <a:t> klipart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</a:tbl>
          </a:graphicData>
        </a:graphic>
      </p:graphicFrame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1187624" y="116632"/>
            <a:ext cx="6608925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DUM_002_ / KOMENSKÉHO / LUKOVSKÁ / JAZYK A JAZYKOVÁ KOMUNIKACE/2012 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5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1332" y="5780383"/>
            <a:ext cx="5481507" cy="1031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9902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lukovska\AppData\Local\Microsoft\Windows\Temporary Internet Files\Content.IE5\SRDQHQF2\MC9003113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0917" y="4909421"/>
            <a:ext cx="1811426" cy="1062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5800" y="548680"/>
            <a:ext cx="7772400" cy="60486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/>
              <a:t>Chtěl bych </a:t>
            </a:r>
            <a:r>
              <a:rPr lang="cs-CZ" sz="4800" dirty="0" err="1" smtClean="0"/>
              <a:t>b_t</a:t>
            </a:r>
            <a:r>
              <a:rPr lang="cs-CZ" sz="4800" dirty="0" smtClean="0"/>
              <a:t> kosmonaut.</a:t>
            </a:r>
          </a:p>
          <a:p>
            <a:pPr marL="0" indent="0">
              <a:buNone/>
            </a:pPr>
            <a:r>
              <a:rPr lang="cs-CZ" sz="4800" dirty="0" smtClean="0"/>
              <a:t>	</a:t>
            </a:r>
          </a:p>
          <a:p>
            <a:pPr marL="0" indent="0">
              <a:buNone/>
            </a:pPr>
            <a:r>
              <a:rPr lang="cs-CZ" sz="4800" dirty="0" smtClean="0"/>
              <a:t>Včera se u nás konala polštářová </a:t>
            </a:r>
            <a:r>
              <a:rPr lang="cs-CZ" sz="4800" dirty="0" err="1" smtClean="0"/>
              <a:t>b_tva</a:t>
            </a:r>
            <a:r>
              <a:rPr lang="cs-CZ" sz="4800" dirty="0" smtClean="0"/>
              <a:t>.</a:t>
            </a:r>
          </a:p>
          <a:p>
            <a:pPr marL="0" indent="0">
              <a:buNone/>
            </a:pPr>
            <a:endParaRPr lang="cs-CZ" sz="4800" dirty="0"/>
          </a:p>
          <a:p>
            <a:pPr marL="0" indent="0">
              <a:buNone/>
            </a:pPr>
            <a:r>
              <a:rPr lang="cs-CZ" sz="4800" dirty="0" err="1" smtClean="0"/>
              <a:t>B_dlím</a:t>
            </a:r>
            <a:r>
              <a:rPr lang="cs-CZ" sz="4800" dirty="0" smtClean="0"/>
              <a:t> v rodinném domě.</a:t>
            </a:r>
          </a:p>
          <a:p>
            <a:pPr marL="0" indent="0">
              <a:buNone/>
            </a:pPr>
            <a:endParaRPr lang="cs-CZ" sz="4800" dirty="0"/>
          </a:p>
        </p:txBody>
      </p:sp>
      <p:sp>
        <p:nvSpPr>
          <p:cNvPr id="7" name="Obdélník 6"/>
          <p:cNvSpPr/>
          <p:nvPr/>
        </p:nvSpPr>
        <p:spPr>
          <a:xfrm>
            <a:off x="3707904" y="476672"/>
            <a:ext cx="5373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ý</a:t>
            </a:r>
            <a:endParaRPr lang="cs-CZ" sz="5400" b="1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1026" name="Picture 2" descr="C:\Users\lukovska\AppData\Local\Microsoft\Windows\Temporary Internet Files\Content.IE5\R2S8XZ1W\MC9002974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76672"/>
            <a:ext cx="1854119" cy="1791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3707904" y="2852936"/>
            <a:ext cx="3722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/>
                <a:solidFill>
                  <a:schemeClr val="accent2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i</a:t>
            </a:r>
            <a:endParaRPr lang="cs-CZ" sz="5400" b="1" spc="0" dirty="0">
              <a:ln/>
              <a:solidFill>
                <a:schemeClr val="accent2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1027" name="Picture 3" descr="C:\Users\lukovska\AppData\Local\Microsoft\Windows\Temporary Internet Files\Content.IE5\AEWTHKFS\MC9004323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6624" y="2564904"/>
            <a:ext cx="1828800" cy="178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904109" y="4517358"/>
            <a:ext cx="53732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y</a:t>
            </a:r>
            <a:endParaRPr lang="cs-CZ" sz="5400" b="1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09269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lukovska\AppData\Local\Microsoft\Windows\Temporary Internet Files\Content.IE5\SRDQHQF2\MP90042287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5362" y="319355"/>
            <a:ext cx="1901947" cy="128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39552" y="692696"/>
            <a:ext cx="8136904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 smtClean="0"/>
              <a:t>P</a:t>
            </a:r>
            <a:r>
              <a:rPr lang="cs-CZ" sz="4800" cap="none" dirty="0" smtClean="0"/>
              <a:t>očet </a:t>
            </a:r>
            <a:r>
              <a:rPr lang="cs-CZ" sz="4800" cap="none" dirty="0" err="1" smtClean="0"/>
              <a:t>ob_vatel</a:t>
            </a:r>
            <a:r>
              <a:rPr lang="cs-CZ" sz="4800" cap="none" dirty="0" smtClean="0"/>
              <a:t> v České republice </a:t>
            </a:r>
            <a:r>
              <a:rPr lang="cs-CZ" sz="4800" dirty="0" smtClean="0"/>
              <a:t>přesáhl</a:t>
            </a:r>
            <a:r>
              <a:rPr lang="cs-CZ" sz="4800" cap="none" dirty="0" smtClean="0"/>
              <a:t> deset milionů.</a:t>
            </a:r>
          </a:p>
          <a:p>
            <a:endParaRPr lang="cs-CZ" sz="4800" dirty="0"/>
          </a:p>
          <a:p>
            <a:r>
              <a:rPr lang="cs-CZ" sz="4800" dirty="0" smtClean="0"/>
              <a:t>Bratr si koupil nový </a:t>
            </a:r>
            <a:r>
              <a:rPr lang="cs-CZ" sz="4800" dirty="0" err="1" smtClean="0"/>
              <a:t>b_t</a:t>
            </a:r>
            <a:r>
              <a:rPr lang="cs-CZ" sz="4800" dirty="0" smtClean="0"/>
              <a:t>.</a:t>
            </a:r>
          </a:p>
          <a:p>
            <a:endParaRPr lang="cs-CZ" sz="4800" dirty="0"/>
          </a:p>
          <a:p>
            <a:r>
              <a:rPr lang="cs-CZ" sz="4800" dirty="0" err="1" smtClean="0"/>
              <a:t>B_lá</a:t>
            </a:r>
            <a:r>
              <a:rPr lang="cs-CZ" sz="4800" dirty="0" smtClean="0"/>
              <a:t> je moje oblíbená barva.</a:t>
            </a:r>
            <a:endParaRPr lang="cs-CZ" sz="4800" dirty="0"/>
          </a:p>
        </p:txBody>
      </p:sp>
      <p:sp>
        <p:nvSpPr>
          <p:cNvPr id="3" name="Obdélník 2"/>
          <p:cNvSpPr/>
          <p:nvPr/>
        </p:nvSpPr>
        <p:spPr>
          <a:xfrm>
            <a:off x="2730145" y="678353"/>
            <a:ext cx="5373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y</a:t>
            </a:r>
            <a:endParaRPr lang="cs-CZ" sz="5400" b="1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2051" name="Picture 3" descr="C:\Users\lukovska\AppData\Local\Microsoft\Windows\Temporary Internet Files\Content.IE5\818TLWZ7\MP90043049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423438"/>
            <a:ext cx="1243997" cy="1587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lukovska\AppData\Local\Microsoft\Windows\Temporary Internet Files\Content.IE5\H46A0I3B\MC90023030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5362" y="2489870"/>
            <a:ext cx="1867392" cy="1649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820396" y="2852936"/>
            <a:ext cx="5373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y</a:t>
            </a:r>
            <a:endParaRPr lang="cs-CZ" sz="5400" b="1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971600" y="4254411"/>
            <a:ext cx="3722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í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73496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lukovska\AppData\Local\Microsoft\Windows\Temporary Internet Files\Content.IE5\SDKTNFSM\MC90044039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263863"/>
            <a:ext cx="1731640" cy="1731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51521" y="548680"/>
            <a:ext cx="8496944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 smtClean="0"/>
              <a:t>Tatínek dostal dobrou pracovní </a:t>
            </a:r>
            <a:r>
              <a:rPr lang="cs-CZ" sz="4800" dirty="0" err="1" smtClean="0"/>
              <a:t>nab_dku</a:t>
            </a:r>
            <a:r>
              <a:rPr lang="cs-CZ" sz="5400" dirty="0" smtClean="0"/>
              <a:t>.</a:t>
            </a:r>
          </a:p>
          <a:p>
            <a:endParaRPr lang="cs-CZ" sz="5400" dirty="0" smtClean="0"/>
          </a:p>
          <a:p>
            <a:r>
              <a:rPr lang="cs-CZ" sz="4800" dirty="0" smtClean="0"/>
              <a:t>Babička mi vaří </a:t>
            </a:r>
            <a:r>
              <a:rPr lang="cs-CZ" sz="4800" dirty="0" err="1" smtClean="0"/>
              <a:t>b_linkový</a:t>
            </a:r>
            <a:r>
              <a:rPr lang="cs-CZ" sz="4800" dirty="0" smtClean="0"/>
              <a:t> čaj.</a:t>
            </a:r>
          </a:p>
          <a:p>
            <a:endParaRPr lang="cs-CZ" sz="5400" dirty="0"/>
          </a:p>
          <a:p>
            <a:endParaRPr lang="cs-CZ" sz="5400" dirty="0"/>
          </a:p>
        </p:txBody>
      </p:sp>
      <p:sp>
        <p:nvSpPr>
          <p:cNvPr id="3" name="Obdélník 2"/>
          <p:cNvSpPr/>
          <p:nvPr/>
        </p:nvSpPr>
        <p:spPr>
          <a:xfrm>
            <a:off x="1187624" y="1287343"/>
            <a:ext cx="3722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í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427986" y="2938449"/>
            <a:ext cx="5373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y</a:t>
            </a:r>
            <a:endParaRPr lang="cs-CZ" sz="5400" b="1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3076" name="Picture 4" descr="C:\Users\lukovska\AppData\Local\Microsoft\Windows\Temporary Internet Files\Content.IE5\JM0T8JCG\MP9004229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0032" y="4005064"/>
            <a:ext cx="2085824" cy="1437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3409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C:\Users\lukovska\AppData\Local\Microsoft\Windows\Temporary Internet Files\Content.IE5\3CCEFBNI\MP9003090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3160" y="1986372"/>
            <a:ext cx="1452683" cy="2217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lukovska\AppData\Local\Microsoft\Windows\Temporary Internet Files\Content.IE5\BV25OVUO\MP90017847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7570" y="1196752"/>
            <a:ext cx="2368860" cy="1579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67544" y="463800"/>
            <a:ext cx="8208912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 smtClean="0"/>
              <a:t>Naše </a:t>
            </a:r>
            <a:r>
              <a:rPr lang="cs-CZ" sz="4800" dirty="0" err="1" smtClean="0"/>
              <a:t>kob_la</a:t>
            </a:r>
            <a:r>
              <a:rPr lang="cs-CZ" sz="4800" dirty="0" smtClean="0"/>
              <a:t> Emilka porodila hříbátko.</a:t>
            </a:r>
          </a:p>
          <a:p>
            <a:endParaRPr lang="cs-CZ" sz="4800" dirty="0"/>
          </a:p>
          <a:p>
            <a:r>
              <a:rPr lang="cs-CZ" sz="4800" dirty="0" smtClean="0"/>
              <a:t>Hodiny </a:t>
            </a:r>
            <a:r>
              <a:rPr lang="cs-CZ" sz="4800" dirty="0" err="1" smtClean="0"/>
              <a:t>odb_ly</a:t>
            </a:r>
            <a:r>
              <a:rPr lang="cs-CZ" sz="4800" dirty="0" smtClean="0"/>
              <a:t> dvanáct hodin.</a:t>
            </a:r>
          </a:p>
          <a:p>
            <a:endParaRPr lang="cs-CZ" sz="4800" dirty="0"/>
          </a:p>
          <a:p>
            <a:r>
              <a:rPr lang="cs-CZ" sz="4800" dirty="0" smtClean="0"/>
              <a:t>Tur domácí se řadí mezi </a:t>
            </a:r>
            <a:r>
              <a:rPr lang="cs-CZ" sz="4800" dirty="0" err="1" smtClean="0"/>
              <a:t>dob_tek</a:t>
            </a:r>
            <a:r>
              <a:rPr lang="cs-CZ" sz="4800" dirty="0" smtClean="0"/>
              <a:t>.</a:t>
            </a:r>
          </a:p>
        </p:txBody>
      </p:sp>
      <p:sp>
        <p:nvSpPr>
          <p:cNvPr id="3" name="Obdélník 2"/>
          <p:cNvSpPr/>
          <p:nvPr/>
        </p:nvSpPr>
        <p:spPr>
          <a:xfrm>
            <a:off x="2792015" y="463800"/>
            <a:ext cx="5373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y</a:t>
            </a:r>
            <a:endParaRPr lang="cs-CZ" sz="5400" b="1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412469" y="2633625"/>
            <a:ext cx="37221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102" name="Picture 6" descr="C:\Users\lukovska\AppData\Local\Microsoft\Windows\Temporary Internet Files\Content.IE5\HWQXUXRG\MP90040653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2469" y="4836838"/>
            <a:ext cx="2368860" cy="1578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359639" y="4803449"/>
            <a:ext cx="5373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y</a:t>
            </a:r>
            <a:endParaRPr lang="cs-CZ" sz="5400" b="1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20775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3" name="Picture 9" descr="C:\Users\lukovska\AppData\Local\Microsoft\Windows\Temporary Internet Files\Content.IE5\UFZ0OW5I\MC90043804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15297">
            <a:off x="7569990" y="2534500"/>
            <a:ext cx="1358893" cy="1358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ukovska\AppData\Local\Microsoft\Windows\Temporary Internet Files\Content.IE5\HWQXUXRG\MM900318055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77122">
            <a:off x="6275512" y="2507911"/>
            <a:ext cx="1705605" cy="958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67544" y="586677"/>
            <a:ext cx="8136904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 smtClean="0"/>
              <a:t>Alík dostal nový </a:t>
            </a:r>
            <a:r>
              <a:rPr lang="cs-CZ" sz="4800" dirty="0" err="1" smtClean="0"/>
              <a:t>příb_tek</a:t>
            </a:r>
            <a:r>
              <a:rPr lang="cs-CZ" sz="4800" dirty="0" smtClean="0"/>
              <a:t>.</a:t>
            </a:r>
          </a:p>
          <a:p>
            <a:endParaRPr lang="cs-CZ" sz="4800" dirty="0" smtClean="0"/>
          </a:p>
          <a:p>
            <a:r>
              <a:rPr lang="cs-CZ" sz="4800" dirty="0" smtClean="0"/>
              <a:t>Ve škole máme </a:t>
            </a:r>
            <a:r>
              <a:rPr lang="cs-CZ" sz="4800" dirty="0" err="1" smtClean="0"/>
              <a:t>sb_rku</a:t>
            </a:r>
            <a:r>
              <a:rPr lang="cs-CZ" sz="4800" dirty="0" smtClean="0"/>
              <a:t> motýlů.</a:t>
            </a:r>
          </a:p>
          <a:p>
            <a:endParaRPr lang="cs-CZ" sz="4800" dirty="0"/>
          </a:p>
          <a:p>
            <a:r>
              <a:rPr lang="cs-CZ" sz="4800" dirty="0" smtClean="0"/>
              <a:t>Mezi </a:t>
            </a:r>
            <a:r>
              <a:rPr lang="cs-CZ" sz="4800" dirty="0" err="1" smtClean="0"/>
              <a:t>ob_lí</a:t>
            </a:r>
            <a:r>
              <a:rPr lang="cs-CZ" sz="4800" dirty="0" smtClean="0"/>
              <a:t> patří pšenice, žito, ječmen a oves.</a:t>
            </a:r>
            <a:endParaRPr lang="cs-CZ" sz="4800" dirty="0"/>
          </a:p>
          <a:p>
            <a:endParaRPr lang="cs-CZ" sz="48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5568453" y="563754"/>
            <a:ext cx="5373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y</a:t>
            </a:r>
            <a:endParaRPr lang="cs-CZ" sz="5400" b="1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1026" name="Picture 2" descr="C:\Users\lukovska\AppData\Local\Microsoft\Windows\Temporary Internet Files\Content.IE5\IBY7JJUF\MC90043391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75513"/>
            <a:ext cx="1433314" cy="143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ukovska\AppData\Local\Microsoft\Windows\Temporary Internet Files\Content.IE5\HWQXUXRG\MC90041077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7111" y="586677"/>
            <a:ext cx="1106561" cy="1441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932040" y="2028660"/>
            <a:ext cx="3722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í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83768" y="3429000"/>
            <a:ext cx="3722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31" name="Picture 7" descr="C:\Users\lukovska\AppData\Local\Microsoft\Windows\Temporary Internet Files\Content.IE5\3CCEFBNI\MP90042775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5996" y="4352330"/>
            <a:ext cx="1476164" cy="1809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2597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76672"/>
            <a:ext cx="81369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 </a:t>
            </a:r>
          </a:p>
        </p:txBody>
      </p:sp>
      <p:sp>
        <p:nvSpPr>
          <p:cNvPr id="3" name="Obdélník 2"/>
          <p:cNvSpPr/>
          <p:nvPr/>
        </p:nvSpPr>
        <p:spPr>
          <a:xfrm>
            <a:off x="539552" y="479042"/>
            <a:ext cx="8136904" cy="55399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 smtClean="0"/>
              <a:t>Pepíkovi zvonil v hodině </a:t>
            </a:r>
            <a:r>
              <a:rPr lang="cs-CZ" sz="4800" dirty="0" err="1" smtClean="0"/>
              <a:t>mob_lní</a:t>
            </a:r>
            <a:r>
              <a:rPr lang="cs-CZ" sz="4800" dirty="0" smtClean="0"/>
              <a:t> telefon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sz="4800" dirty="0" smtClean="0"/>
          </a:p>
          <a:p>
            <a:r>
              <a:rPr lang="cs-CZ" sz="4800" dirty="0" smtClean="0"/>
              <a:t>Ve Španělsku jsou </a:t>
            </a:r>
            <a:r>
              <a:rPr lang="cs-CZ" sz="4800" dirty="0" err="1" smtClean="0"/>
              <a:t>b_čí</a:t>
            </a:r>
            <a:r>
              <a:rPr lang="cs-CZ" sz="4800" dirty="0" smtClean="0"/>
              <a:t> zápasy </a:t>
            </a:r>
            <a:r>
              <a:rPr lang="cs-CZ" sz="4800" dirty="0" err="1" smtClean="0"/>
              <a:t>ob_čejem</a:t>
            </a:r>
            <a:r>
              <a:rPr lang="cs-CZ" sz="4800" dirty="0" smtClean="0"/>
              <a:t>.</a:t>
            </a:r>
          </a:p>
          <a:p>
            <a:endParaRPr lang="cs-CZ" sz="4800" dirty="0"/>
          </a:p>
          <a:p>
            <a:endParaRPr lang="cs-CZ" sz="48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1691680" y="1169398"/>
            <a:ext cx="3722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2050" name="Picture 2" descr="C:\Users\lukovska\AppData\Local\Microsoft\Windows\Temporary Internet Files\Content.IE5\RWTW4FUR\MC90044134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67737">
            <a:off x="6110333" y="905778"/>
            <a:ext cx="1706119" cy="1706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352349" y="2888569"/>
            <a:ext cx="5373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ý</a:t>
            </a:r>
            <a:endParaRPr lang="cs-CZ" sz="5400" b="1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67076" y="3620262"/>
            <a:ext cx="5373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y</a:t>
            </a:r>
            <a:endParaRPr lang="cs-CZ" sz="5400" b="1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2051" name="Picture 3" descr="C:\Users\lukovska\AppData\Local\Microsoft\Windows\Temporary Internet Files\Content.IE5\IY2TO6GK\MC9002307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9202" y="3811899"/>
            <a:ext cx="2146938" cy="1899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7084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lukovska\AppData\Local\Microsoft\Windows\Temporary Internet Files\Content.IE5\SDKTNFSM\MP90017898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212976"/>
            <a:ext cx="2114855" cy="1413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67544" y="476672"/>
            <a:ext cx="8208912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 smtClean="0"/>
              <a:t>Paní učitelka o mně říká, že jsem velmi </a:t>
            </a:r>
            <a:r>
              <a:rPr lang="cs-CZ" sz="4800" dirty="0" err="1" smtClean="0"/>
              <a:t>b_strý</a:t>
            </a:r>
            <a:r>
              <a:rPr lang="cs-CZ" sz="4800" dirty="0" smtClean="0"/>
              <a:t>.</a:t>
            </a:r>
          </a:p>
          <a:p>
            <a:endParaRPr lang="cs-CZ" sz="4800" dirty="0"/>
          </a:p>
          <a:p>
            <a:r>
              <a:rPr lang="cs-CZ" sz="4800" dirty="0" smtClean="0"/>
              <a:t>Přistěhoval se k nám nový žák z </a:t>
            </a:r>
            <a:r>
              <a:rPr lang="cs-CZ" sz="4800" dirty="0" err="1" smtClean="0"/>
              <a:t>Přib_slavi</a:t>
            </a:r>
            <a:r>
              <a:rPr lang="cs-CZ" sz="4800" dirty="0" smtClean="0"/>
              <a:t>.</a:t>
            </a:r>
          </a:p>
          <a:p>
            <a:endParaRPr lang="cs-CZ" sz="4800" dirty="0"/>
          </a:p>
          <a:p>
            <a:r>
              <a:rPr lang="cs-CZ" sz="4800" dirty="0" err="1" smtClean="0"/>
              <a:t>Náb_tek</a:t>
            </a:r>
            <a:r>
              <a:rPr lang="cs-CZ" sz="4800" dirty="0" smtClean="0"/>
              <a:t> se vyrábí ze dřeva.</a:t>
            </a:r>
            <a:endParaRPr lang="cs-CZ" sz="4800" dirty="0"/>
          </a:p>
        </p:txBody>
      </p:sp>
      <p:sp>
        <p:nvSpPr>
          <p:cNvPr id="3" name="Obdélník 2"/>
          <p:cNvSpPr/>
          <p:nvPr/>
        </p:nvSpPr>
        <p:spPr>
          <a:xfrm>
            <a:off x="2195736" y="1165304"/>
            <a:ext cx="5373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y</a:t>
            </a:r>
            <a:endParaRPr lang="cs-CZ" sz="5400" b="1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3074" name="Picture 2" descr="C:\Users\lukovska\AppData\Local\Microsoft\Windows\Temporary Internet Files\Content.IE5\CANNM09X\MC90042982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26789">
            <a:off x="3922182" y="1017377"/>
            <a:ext cx="1406698" cy="1719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403648" y="3355311"/>
            <a:ext cx="5373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y</a:t>
            </a:r>
            <a:endParaRPr lang="cs-CZ" sz="5400" b="1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482686" y="4813722"/>
            <a:ext cx="5373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y</a:t>
            </a:r>
            <a:endParaRPr lang="cs-CZ" sz="5400" b="1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3076" name="Picture 4" descr="C:\Users\lukovska\AppData\Local\Microsoft\Windows\Temporary Internet Files\Content.IE5\JM0T8JCG\MC9000133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0769" y="4509120"/>
            <a:ext cx="1034186" cy="1722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0302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theme/theme1.xml><?xml version="1.0" encoding="utf-8"?>
<a:theme xmlns:a="http://schemas.openxmlformats.org/drawingml/2006/main" name="Urban Pop">
  <a:themeElements>
    <a:clrScheme name="Urban Pop">
      <a:dk1>
        <a:srgbClr val="000000"/>
      </a:dk1>
      <a:lt1>
        <a:srgbClr val="FFFFFF"/>
      </a:lt1>
      <a:dk2>
        <a:srgbClr val="282828"/>
      </a:dk2>
      <a:lt2>
        <a:srgbClr val="D4D4D4"/>
      </a:lt2>
      <a:accent1>
        <a:srgbClr val="86CE24"/>
      </a:accent1>
      <a:accent2>
        <a:srgbClr val="00A2E6"/>
      </a:accent2>
      <a:accent3>
        <a:srgbClr val="FAC810"/>
      </a:accent3>
      <a:accent4>
        <a:srgbClr val="7D8F8C"/>
      </a:accent4>
      <a:accent5>
        <a:srgbClr val="D06B20"/>
      </a:accent5>
      <a:accent6>
        <a:srgbClr val="958B8B"/>
      </a:accent6>
      <a:hlink>
        <a:srgbClr val="FF9900"/>
      </a:hlink>
      <a:folHlink>
        <a:srgbClr val="969696"/>
      </a:folHlink>
    </a:clrScheme>
    <a:fontScheme name="Urban Pop">
      <a:maj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370</TotalTime>
  <Words>255</Words>
  <Application>Microsoft Office PowerPoint</Application>
  <PresentationFormat>Předvádění na obrazovce (4:3)</PresentationFormat>
  <Paragraphs>78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Urban Pop</vt:lpstr>
      <vt:lpstr>Znáš  vyjmenovaná  slova po b?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</dc:title>
  <dc:creator>lukovska</dc:creator>
  <cp:lastModifiedBy>lukovska</cp:lastModifiedBy>
  <cp:revision>32</cp:revision>
  <dcterms:created xsi:type="dcterms:W3CDTF">2012-03-25T14:15:36Z</dcterms:created>
  <dcterms:modified xsi:type="dcterms:W3CDTF">2012-03-29T05:57:48Z</dcterms:modified>
</cp:coreProperties>
</file>