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4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7D3E21-87FA-4C73-AA4D-35ABBFE95AA1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FD246F-DA58-4396-BA02-718C238D04A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1037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3C0DE79C-496B-4781-B3EB-2D3A1B8290B6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FDEF70E-2E10-4D71-842F-6948E63F6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1400398"/>
              </p:ext>
            </p:extLst>
          </p:nvPr>
        </p:nvGraphicFramePr>
        <p:xfrm>
          <a:off x="395536" y="2060849"/>
          <a:ext cx="8352927" cy="4761770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17492"/>
                <a:gridCol w="6435435"/>
              </a:tblGrid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Vzdělávání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pro zdraví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Zdravověda</a:t>
                      </a: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První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</a:t>
                      </a: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omoc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63157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Bezvědomí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VY_32_INOVACE_4C_ZDR_07(10)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Datum tvorby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563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502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Prezentace Microsoft PowerPoint přibližuje současný postup poskytování </a:t>
            </a:r>
            <a:r>
              <a:rPr lang="cs-CZ" sz="2000" dirty="0" err="1" smtClean="0">
                <a:latin typeface="Verdana" pitchFamily="34" charset="0"/>
              </a:rPr>
              <a:t>předlékařské</a:t>
            </a:r>
            <a:r>
              <a:rPr lang="cs-CZ" sz="2000" dirty="0" smtClean="0">
                <a:latin typeface="Verdana" pitchFamily="34" charset="0"/>
              </a:rPr>
              <a:t> první pomoci. 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Prezentace je určena jako podpůrný materiál k výkladu učitele, lze použít i k opakování učiva.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Cílem prezentace je studentům vštípit moderní pojetí první pomoci a jednotného záchranného systému.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72816"/>
          </a:xfrm>
        </p:spPr>
        <p:txBody>
          <a:bodyPr/>
          <a:lstStyle/>
          <a:p>
            <a:pPr algn="ctr"/>
            <a:r>
              <a:rPr lang="cs-CZ" b="1" u="sng" dirty="0" smtClean="0">
                <a:latin typeface="Verdana" pitchFamily="34" charset="0"/>
              </a:rPr>
              <a:t>Bezvědomí</a:t>
            </a:r>
            <a:endParaRPr lang="cs-CZ" u="sng" dirty="0">
              <a:latin typeface="Verdana" pitchFamily="34" charset="0"/>
            </a:endParaRPr>
          </a:p>
        </p:txBody>
      </p:sp>
      <p:pic>
        <p:nvPicPr>
          <p:cNvPr id="6" name="Zástupný symbol pro obsah 5" descr="foto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268760"/>
            <a:ext cx="7704856" cy="5305078"/>
          </a:xfrm>
        </p:spPr>
      </p:pic>
      <p:sp>
        <p:nvSpPr>
          <p:cNvPr id="7" name="TextovéPole 6"/>
          <p:cNvSpPr txBox="1"/>
          <p:nvPr/>
        </p:nvSpPr>
        <p:spPr>
          <a:xfrm>
            <a:off x="8604448" y="948690"/>
            <a:ext cx="28803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Andrea Ječmenová 2012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ClrTx/>
            </a:pPr>
            <a:r>
              <a:rPr lang="cs-CZ" dirty="0" smtClean="0">
                <a:latin typeface="Verdana" pitchFamily="34" charset="0"/>
              </a:rPr>
              <a:t>Vědomí je aktivní stav lidské psychiky, vyjadřuje vztah jednoty a souvislosti vlastní osoby s okolním světem. V praxi to znamená, že se orientujeme v čase, prostoru, situaci a ve vlastní osobě. Vnímáme podněty z okolí, přiměřeně na ně reagujeme, spolupracujeme s okolím a komunikujeme.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ClrTx/>
            </a:pPr>
            <a:r>
              <a:rPr lang="cs-CZ" b="1" u="sng" dirty="0" smtClean="0">
                <a:latin typeface="Verdana" pitchFamily="34" charset="0"/>
              </a:rPr>
              <a:t>Příčiny : </a:t>
            </a:r>
            <a:r>
              <a:rPr lang="cs-CZ" dirty="0" smtClean="0">
                <a:latin typeface="Verdana" pitchFamily="34" charset="0"/>
              </a:rPr>
              <a:t>poranění nebo choroby mozku, poruchy krevního zásobení mozku, akutní otravy, nedostatek kyslíku v krvi, selhání základních životních funkcí, metabolické poruchy, tepelné vlivy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692696"/>
            <a:ext cx="3383280" cy="1287098"/>
          </a:xfrm>
        </p:spPr>
        <p:txBody>
          <a:bodyPr>
            <a:normAutofit/>
          </a:bodyPr>
          <a:lstStyle/>
          <a:p>
            <a:r>
              <a:rPr lang="cs-CZ" sz="2500" u="sng" dirty="0" smtClean="0">
                <a:latin typeface="Verdana" pitchFamily="34" charset="0"/>
              </a:rPr>
              <a:t>Kvalitativní poruchy vědomí </a:t>
            </a:r>
            <a:br>
              <a:rPr lang="cs-CZ" sz="2500" u="sng" dirty="0" smtClean="0">
                <a:latin typeface="Verdana" pitchFamily="34" charset="0"/>
              </a:rPr>
            </a:br>
            <a:endParaRPr lang="cs-CZ" sz="2500" dirty="0">
              <a:latin typeface="Verdana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>
              <a:buClrTx/>
              <a:buFont typeface="Wingdings" pitchFamily="2" charset="2"/>
              <a:buChar char="Ø"/>
            </a:pPr>
            <a:r>
              <a:rPr lang="cs-CZ" sz="2400" b="1" u="sng" dirty="0" smtClean="0">
                <a:solidFill>
                  <a:srgbClr val="FF0000"/>
                </a:solidFill>
              </a:rPr>
              <a:t>Obluzené vědomí </a:t>
            </a:r>
            <a:r>
              <a:rPr lang="cs-CZ" sz="2400" b="1" dirty="0" smtClean="0"/>
              <a:t>je vědomí zasažené co do obsahu</a:t>
            </a:r>
            <a:endParaRPr lang="cs-CZ" sz="2400" b="1" u="sng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ClrTx/>
            </a:pPr>
            <a:r>
              <a:rPr lang="cs-CZ" b="1" u="sng" dirty="0" smtClean="0"/>
              <a:t>Příznaky : </a:t>
            </a:r>
            <a:r>
              <a:rPr lang="cs-CZ" sz="2400" dirty="0" smtClean="0">
                <a:latin typeface="Verdana" pitchFamily="34" charset="0"/>
              </a:rPr>
              <a:t>dezorientace, neklid, úzkost, nesouvislý hovor, poruchy v přijímání podnětů, změny v chování postiženého</a:t>
            </a:r>
            <a:endParaRPr lang="cs-CZ" sz="2400" u="sng" dirty="0" smtClean="0">
              <a:latin typeface="Verdana" pitchFamily="34" charset="0"/>
            </a:endParaRPr>
          </a:p>
          <a:p>
            <a:endParaRPr lang="cs-CZ" b="1" u="sng" dirty="0" smtClean="0"/>
          </a:p>
          <a:p>
            <a:pPr>
              <a:buClrTx/>
            </a:pPr>
            <a:r>
              <a:rPr lang="cs-CZ" sz="2400" dirty="0" smtClean="0">
                <a:latin typeface="Verdana" pitchFamily="34" charset="0"/>
              </a:rPr>
              <a:t>S postiženým jednáme klidně, nedopustíme, aby se poranil nebo ohrozil své okolí, přivoláme adekvátní pomoc.</a:t>
            </a:r>
            <a:endParaRPr lang="cs-CZ" sz="24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>
                <a:latin typeface="Verdana" pitchFamily="34" charset="0"/>
              </a:rPr>
              <a:t>Kvantitativní poruchy vědomí</a:t>
            </a:r>
            <a:endParaRPr lang="cs-CZ" u="sng" dirty="0">
              <a:latin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ClrTx/>
            </a:pPr>
            <a:r>
              <a:rPr lang="cs-CZ" sz="2400" dirty="0" smtClean="0"/>
              <a:t>Jde o zastřené vědomí, čím více se oslabuje celý organismus, tím rychleji se prohlubuje porucha vědomí</a:t>
            </a:r>
            <a:endParaRPr lang="cs-CZ" sz="2400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2924944"/>
            <a:ext cx="3901689" cy="252028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latin typeface="Verdana" pitchFamily="34" charset="0"/>
              </a:rPr>
              <a:t>Stupně bezvědomí</a:t>
            </a:r>
            <a:r>
              <a:rPr lang="cs-CZ" b="1" u="sng" dirty="0" smtClean="0"/>
              <a:t/>
            </a:r>
            <a:br>
              <a:rPr lang="cs-CZ" b="1" u="sng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ClrTx/>
            </a:pPr>
            <a:r>
              <a:rPr lang="cs-CZ" b="1" u="sng" dirty="0" smtClean="0">
                <a:solidFill>
                  <a:srgbClr val="FF0000"/>
                </a:solidFill>
              </a:rPr>
              <a:t>Somnolence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– zvýšená ospalost, polospánek, postižený usíná vsedě, reaguje na slovo, jemný dotyk, odpověď je přiléhavá a opět usíná</a:t>
            </a:r>
          </a:p>
          <a:p>
            <a:pPr>
              <a:buClrTx/>
            </a:pPr>
            <a:endParaRPr lang="cs-CZ" b="1" u="sng" dirty="0" smtClean="0"/>
          </a:p>
          <a:p>
            <a:pPr>
              <a:buClrTx/>
            </a:pPr>
            <a:r>
              <a:rPr lang="cs-CZ" b="1" u="sng" dirty="0" err="1" smtClean="0">
                <a:solidFill>
                  <a:srgbClr val="FF0000"/>
                </a:solidFill>
              </a:rPr>
              <a:t>Sopor</a:t>
            </a:r>
            <a:r>
              <a:rPr lang="cs-CZ" b="1" u="sng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– pevný, hluboký spánek, postižený nereaguje na běžné podněty, ale pouze na silnější podnět – odpověď je pouze motorická, slovní chybí</a:t>
            </a:r>
          </a:p>
          <a:p>
            <a:pPr>
              <a:buClrTx/>
            </a:pPr>
            <a:endParaRPr lang="cs-CZ" b="1" u="sng" dirty="0" smtClean="0"/>
          </a:p>
          <a:p>
            <a:pPr>
              <a:buClrTx/>
            </a:pPr>
            <a:r>
              <a:rPr lang="cs-CZ" b="1" u="sng" dirty="0" smtClean="0">
                <a:solidFill>
                  <a:srgbClr val="FF0000"/>
                </a:solidFill>
              </a:rPr>
              <a:t>Kóma</a:t>
            </a:r>
            <a:r>
              <a:rPr lang="cs-CZ" b="1" u="sng" dirty="0" smtClean="0"/>
              <a:t> </a:t>
            </a:r>
            <a:r>
              <a:rPr lang="cs-CZ" b="1" dirty="0" smtClean="0"/>
              <a:t>– hluboké bezvědomí, postižený v pasivní poloze, tělo je bezvládné, reakce zornic na osvit negativní, selhávání životních funkcí, záchvaty křečí</a:t>
            </a:r>
            <a:endParaRPr lang="cs-CZ" b="1" u="sng" dirty="0" smtClean="0"/>
          </a:p>
          <a:p>
            <a:pPr>
              <a:buClrTx/>
            </a:pPr>
            <a:endParaRPr lang="cs-CZ" b="1" u="sng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sz="2400" b="1" u="sng" dirty="0" smtClean="0">
                <a:latin typeface="Verdana" pitchFamily="34" charset="0"/>
              </a:rPr>
              <a:t>PP : </a:t>
            </a:r>
          </a:p>
          <a:p>
            <a:pPr>
              <a:buClrTx/>
            </a:pPr>
            <a:r>
              <a:rPr lang="cs-CZ" b="1" dirty="0" smtClean="0">
                <a:latin typeface="Verdana" pitchFamily="34" charset="0"/>
              </a:rPr>
              <a:t>Zjistíme zda jsou zachované životní funkce</a:t>
            </a:r>
            <a:endParaRPr lang="cs-CZ" b="1" u="sng" dirty="0" smtClean="0">
              <a:latin typeface="Verdana" pitchFamily="34" charset="0"/>
            </a:endParaRPr>
          </a:p>
          <a:p>
            <a:pPr>
              <a:buClrTx/>
            </a:pPr>
            <a:r>
              <a:rPr lang="cs-CZ" b="1" dirty="0" smtClean="0">
                <a:latin typeface="Verdana" pitchFamily="34" charset="0"/>
              </a:rPr>
              <a:t>Postiženého vyšetříme, hledáme známky poranění</a:t>
            </a:r>
            <a:endParaRPr lang="cs-CZ" b="1" u="sng" dirty="0" smtClean="0">
              <a:latin typeface="Verdana" pitchFamily="34" charset="0"/>
            </a:endParaRPr>
          </a:p>
          <a:p>
            <a:pPr>
              <a:buClrTx/>
            </a:pPr>
            <a:r>
              <a:rPr lang="cs-CZ" b="1" dirty="0" smtClean="0">
                <a:latin typeface="Verdana" pitchFamily="34" charset="0"/>
              </a:rPr>
              <a:t>Provádíme </a:t>
            </a:r>
            <a:r>
              <a:rPr lang="cs-CZ" b="1" dirty="0" err="1" smtClean="0">
                <a:latin typeface="Verdana" pitchFamily="34" charset="0"/>
              </a:rPr>
              <a:t>protišoková</a:t>
            </a:r>
            <a:r>
              <a:rPr lang="cs-CZ" b="1" dirty="0" smtClean="0">
                <a:latin typeface="Verdana" pitchFamily="34" charset="0"/>
              </a:rPr>
              <a:t> opatření</a:t>
            </a:r>
            <a:endParaRPr lang="cs-CZ" b="1" u="sng" dirty="0" smtClean="0">
              <a:latin typeface="Verdana" pitchFamily="34" charset="0"/>
            </a:endParaRPr>
          </a:p>
          <a:p>
            <a:pPr>
              <a:buClrTx/>
            </a:pPr>
            <a:r>
              <a:rPr lang="cs-CZ" b="1" dirty="0" smtClean="0">
                <a:latin typeface="Verdana" pitchFamily="34" charset="0"/>
              </a:rPr>
              <a:t>Při selhání životních funkcí, zahájíme resuscitaci s soustavně kontrolujeme fyziologické</a:t>
            </a:r>
            <a:endParaRPr lang="cs-CZ" b="1" u="sng" dirty="0" smtClean="0">
              <a:latin typeface="Verdana" pitchFamily="34" charset="0"/>
            </a:endParaRPr>
          </a:p>
          <a:p>
            <a:pPr>
              <a:buClrTx/>
            </a:pPr>
            <a:r>
              <a:rPr lang="cs-CZ" b="1" dirty="0" smtClean="0">
                <a:latin typeface="Verdana" pitchFamily="34" charset="0"/>
              </a:rPr>
              <a:t>Funkce</a:t>
            </a:r>
            <a:endParaRPr lang="cs-CZ" b="1" u="sng" dirty="0" smtClean="0">
              <a:latin typeface="Verdana" pitchFamily="34" charset="0"/>
            </a:endParaRPr>
          </a:p>
          <a:p>
            <a:pPr>
              <a:buClrTx/>
            </a:pPr>
            <a:r>
              <a:rPr lang="cs-CZ" b="1" dirty="0" smtClean="0">
                <a:latin typeface="Verdana" pitchFamily="34" charset="0"/>
              </a:rPr>
              <a:t>Neprodleně zajistíme příjezd ZZS</a:t>
            </a:r>
            <a:endParaRPr lang="cs-CZ" b="1" u="sng" dirty="0" smtClean="0">
              <a:latin typeface="Verdana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000"/>
                            </p:stCondLst>
                            <p:childTnLst>
                              <p:par>
                                <p:cTn id="46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000"/>
                            </p:stCondLst>
                            <p:childTnLst>
                              <p:par>
                                <p:cTn id="5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0"/>
                            </p:stCondLst>
                            <p:childTnLst>
                              <p:par>
                                <p:cTn id="58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lvl="0" indent="-514350">
              <a:buClrTx/>
              <a:buFont typeface="+mj-lt"/>
              <a:buAutoNum type="arabicPeriod"/>
            </a:pPr>
            <a:r>
              <a:rPr lang="cs-CZ" dirty="0" smtClean="0">
                <a:latin typeface="Verdana" pitchFamily="34" charset="0"/>
              </a:rPr>
              <a:t>Co je bezvědomí a jak ho poznáte</a:t>
            </a:r>
          </a:p>
          <a:p>
            <a:pPr marL="624078" lvl="0" indent="-514350">
              <a:buClrTx/>
              <a:buFont typeface="+mj-lt"/>
              <a:buAutoNum type="arabicPeriod"/>
            </a:pPr>
            <a:r>
              <a:rPr lang="cs-CZ" dirty="0" smtClean="0">
                <a:latin typeface="Verdana" pitchFamily="34" charset="0"/>
              </a:rPr>
              <a:t>Jaké znáte kvalitativní poruchy vědomí</a:t>
            </a:r>
          </a:p>
          <a:p>
            <a:pPr marL="624078" lvl="0" indent="-514350">
              <a:buClrTx/>
              <a:buFont typeface="+mj-lt"/>
              <a:buAutoNum type="arabicPeriod"/>
            </a:pPr>
            <a:r>
              <a:rPr lang="cs-CZ" dirty="0" smtClean="0">
                <a:latin typeface="Verdana" pitchFamily="34" charset="0"/>
              </a:rPr>
              <a:t>Jaké znáte stupně kvantitativního porušení vědomí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Verdana" pitchFamily="34" charset="0"/>
              </a:rPr>
              <a:t>Mgr. Monika Beránková, Anna Fleková,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Verdana" pitchFamily="34" charset="0"/>
              </a:rPr>
              <a:t>Mgr. Blanka </a:t>
            </a:r>
            <a:r>
              <a:rPr lang="cs-CZ" sz="2000" dirty="0" err="1" smtClean="0">
                <a:solidFill>
                  <a:schemeClr val="tx1"/>
                </a:solidFill>
                <a:latin typeface="Verdana" pitchFamily="34" charset="0"/>
              </a:rPr>
              <a:t>Holzhauserová</a:t>
            </a:r>
            <a:r>
              <a:rPr lang="cs-CZ" sz="2000" dirty="0" smtClean="0">
                <a:solidFill>
                  <a:schemeClr val="tx1"/>
                </a:solidFill>
                <a:latin typeface="Verdana" pitchFamily="34" charset="0"/>
              </a:rPr>
              <a:t>, První pomoc pro střední zdravotnické školy : Praha </a:t>
            </a:r>
            <a:r>
              <a:rPr lang="cs-CZ" sz="2000" dirty="0" err="1" smtClean="0">
                <a:solidFill>
                  <a:schemeClr val="tx1"/>
                </a:solidFill>
                <a:latin typeface="Verdana" pitchFamily="34" charset="0"/>
              </a:rPr>
              <a:t>Informatorium</a:t>
            </a:r>
            <a:r>
              <a:rPr lang="cs-CZ" sz="2000" dirty="0" smtClean="0">
                <a:solidFill>
                  <a:schemeClr val="tx1"/>
                </a:solidFill>
                <a:latin typeface="Verdana" pitchFamily="34" charset="0"/>
              </a:rPr>
              <a:t> spol. s.r.o. 2002,                       ISBN 80-86073-99-8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NEZNÁMÝ. </a:t>
            </a:r>
            <a:r>
              <a:rPr lang="cs-CZ" sz="2000" i="1" dirty="0" smtClean="0">
                <a:latin typeface="Verdana" pitchFamily="34" charset="0"/>
              </a:rPr>
              <a:t>E-besedy.</a:t>
            </a:r>
            <a:r>
              <a:rPr lang="cs-CZ" sz="2000" i="1" smtClean="0">
                <a:latin typeface="Verdana" pitchFamily="34" charset="0"/>
              </a:rPr>
              <a:t>cz</a:t>
            </a:r>
            <a:r>
              <a:rPr lang="cs-CZ" sz="2000" dirty="0" smtClean="0">
                <a:latin typeface="Verdana" pitchFamily="34" charset="0"/>
              </a:rPr>
              <a:t> [online]. [cit. 5.4.2013]. Dostupný na WWW: http://www.e-besedy.cz/zdravoveda/poruchy-vedomi.html</a:t>
            </a:r>
            <a:endParaRPr lang="cs-CZ" sz="2000" dirty="0">
              <a:latin typeface="Verdana" pitchFamily="34" charset="0"/>
            </a:endParaRPr>
          </a:p>
          <a:p>
            <a:pPr marL="342900" indent="-342900">
              <a:buClrTx/>
              <a:buFont typeface="Arial" panose="020B0604020202020204" pitchFamily="34" charset="0"/>
              <a:buChar char="•"/>
            </a:pPr>
            <a:r>
              <a:rPr lang="cs-CZ" sz="2000" dirty="0" smtClean="0"/>
              <a:t>NEZNÁMÝ</a:t>
            </a:r>
            <a:r>
              <a:rPr lang="cs-CZ" sz="2000" dirty="0"/>
              <a:t>. </a:t>
            </a:r>
            <a:r>
              <a:rPr lang="cs-CZ" sz="2000" i="1" dirty="0" err="1"/>
              <a:t>di­abetesdiabetic­diet</a:t>
            </a:r>
            <a:r>
              <a:rPr lang="cs-CZ" sz="2000" dirty="0"/>
              <a:t> [online]. [cit. 16.3.2014]. Dostupný na WWW: http://www.di­abetesdiabetic­diet.com</a:t>
            </a:r>
          </a:p>
          <a:p>
            <a:pPr marL="109728" indent="0">
              <a:buNone/>
            </a:pPr>
            <a:endParaRPr lang="cs-CZ" sz="2000" dirty="0">
              <a:solidFill>
                <a:schemeClr val="tx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39</TotalTime>
  <Words>288</Words>
  <Application>Microsoft Office PowerPoint</Application>
  <PresentationFormat>Předvádění na obrazovce (4:3)</PresentationFormat>
  <Paragraphs>58</Paragraphs>
  <Slides>9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Urbanistický</vt:lpstr>
      <vt:lpstr>Snímek 1</vt:lpstr>
      <vt:lpstr>Anotace </vt:lpstr>
      <vt:lpstr>Bezvědomí</vt:lpstr>
      <vt:lpstr>Snímek 4</vt:lpstr>
      <vt:lpstr>Kvalitativní poruchy vědomí  </vt:lpstr>
      <vt:lpstr>Kvantitativní poruchy vědomí</vt:lpstr>
      <vt:lpstr>Stupně bezvědomí </vt:lpstr>
      <vt:lpstr>Kontrolní otázky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Bezvědomí</dc:title>
  <dc:creator>Admin</dc:creator>
  <cp:lastModifiedBy>Dum</cp:lastModifiedBy>
  <cp:revision>11</cp:revision>
  <dcterms:created xsi:type="dcterms:W3CDTF">2013-02-27T13:02:06Z</dcterms:created>
  <dcterms:modified xsi:type="dcterms:W3CDTF">2014-03-23T19:08:12Z</dcterms:modified>
</cp:coreProperties>
</file>