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65" r:id="rId2"/>
    <p:sldId id="266" r:id="rId3"/>
    <p:sldId id="256" r:id="rId4"/>
    <p:sldId id="257" r:id="rId5"/>
    <p:sldId id="263" r:id="rId6"/>
    <p:sldId id="258" r:id="rId7"/>
    <p:sldId id="259" r:id="rId8"/>
    <p:sldId id="260" r:id="rId9"/>
    <p:sldId id="261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858E1-CEE8-4E13-859E-4B351063C757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27307-DE87-40E0-BDF4-68D76FCE2AB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9601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E16DA-DFD3-4F1A-B4E1-5C723C7259AC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64B86-3E0A-4B1C-B681-DBAACA2D15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1400398"/>
              </p:ext>
            </p:extLst>
          </p:nvPr>
        </p:nvGraphicFramePr>
        <p:xfrm>
          <a:off x="395536" y="2060849"/>
          <a:ext cx="8352927" cy="4608509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17492"/>
                <a:gridCol w="6435435"/>
              </a:tblGrid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Vzdělávání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pro zdraví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Zdravověda</a:t>
                      </a: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První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</a:t>
                      </a: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omoc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315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Úrazy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teplem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VY_32_INOVACE_4C_ZDR_05(20)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56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0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Prezentace Microsoft PowerPoint přibližuje současný postup poskytování </a:t>
            </a:r>
            <a:r>
              <a:rPr lang="cs-CZ" sz="2000" dirty="0" err="1" smtClean="0">
                <a:latin typeface="Verdana" pitchFamily="34" charset="0"/>
              </a:rPr>
              <a:t>předlékařské</a:t>
            </a:r>
            <a:r>
              <a:rPr lang="cs-CZ" sz="2000" dirty="0" smtClean="0">
                <a:latin typeface="Verdana" pitchFamily="34" charset="0"/>
              </a:rPr>
              <a:t> první pomoci. 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Prezentace je určena jako podpůrný materiál k výkladu učitele, lze použít i k opakování učiva.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Cílem prezentace je studentům vštípit moderní pojetí první pomoci a jednotného záchranného systému.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 </a:t>
            </a:r>
            <a:br>
              <a:rPr lang="cs-CZ" dirty="0" smtClean="0"/>
            </a:br>
            <a:r>
              <a:rPr lang="cs-CZ" b="1" u="sng" dirty="0" smtClean="0">
                <a:solidFill>
                  <a:schemeClr val="tx1"/>
                </a:solidFill>
                <a:latin typeface="Verdana" pitchFamily="34" charset="0"/>
              </a:rPr>
              <a:t>Úrazy teplem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6" name="Zástupný symbol pro obsah 5" descr="130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4486" y="1556792"/>
            <a:ext cx="8078705" cy="4536504"/>
          </a:xfrm>
        </p:spPr>
      </p:pic>
      <p:sp>
        <p:nvSpPr>
          <p:cNvPr id="5" name="TextovéPole 4"/>
          <p:cNvSpPr txBox="1"/>
          <p:nvPr/>
        </p:nvSpPr>
        <p:spPr>
          <a:xfrm>
            <a:off x="6084168" y="630932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Andrea Ječmenová  2012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 </a:t>
            </a:r>
            <a:br>
              <a:rPr lang="cs-CZ" b="1" dirty="0" smtClean="0"/>
            </a:br>
            <a:r>
              <a:rPr lang="cs-CZ" b="1" u="sng" dirty="0" smtClean="0">
                <a:solidFill>
                  <a:schemeClr val="tx1"/>
                </a:solidFill>
                <a:latin typeface="Verdana" pitchFamily="34" charset="0"/>
              </a:rPr>
              <a:t>Popálení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u="sng" dirty="0" smtClean="0"/>
              <a:t>Příznaky :</a:t>
            </a:r>
            <a:r>
              <a:rPr lang="cs-CZ" u="sng" dirty="0" smtClean="0"/>
              <a:t> </a:t>
            </a:r>
            <a:r>
              <a:rPr lang="cs-CZ" dirty="0" smtClean="0"/>
              <a:t>dělíme do </a:t>
            </a:r>
            <a:r>
              <a:rPr lang="cs-CZ" dirty="0" smtClean="0">
                <a:solidFill>
                  <a:srgbClr val="FF0000"/>
                </a:solidFill>
              </a:rPr>
              <a:t>tří stupňů </a:t>
            </a:r>
            <a:r>
              <a:rPr lang="cs-CZ" dirty="0" smtClean="0"/>
              <a:t>– podle hloubky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stupeň – kůže je zarudlá, postižena je jen její vrchní vrstva, bolest, zahojení rychlé bez následků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stupeň – tvorba puchýřů, prudká bolest, ztráta plazmy, možnost vzniku infekce, zahojení delší bez následků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stupeň – příškvarky, kůže a podkoží jsou zničeny, postiženy jsou i hluboké vrstvy, obvykle nebolí, dochází k velkým ztrátám plazmy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u="sng" dirty="0" smtClean="0"/>
              <a:t>Rozsah</a:t>
            </a:r>
            <a:r>
              <a:rPr lang="cs-CZ" dirty="0" smtClean="0"/>
              <a:t> popálení odhadujeme podle tzv. pravidla devíti. Vzhledem k měnícím se proporcím od novorozeneckého věku po dospělost se mění velikost jednotlivých částí těla.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>
                <a:solidFill>
                  <a:schemeClr val="tx1"/>
                </a:solidFill>
                <a:latin typeface="Verdana" pitchFamily="34" charset="0"/>
              </a:rPr>
              <a:t>Pravidla devíti</a:t>
            </a:r>
            <a:endParaRPr lang="cs-CZ" sz="6000" dirty="0">
              <a:solidFill>
                <a:schemeClr val="tx1"/>
              </a:solidFill>
              <a:latin typeface="Verdana" pitchFamily="34" charset="0"/>
            </a:endParaRPr>
          </a:p>
        </p:txBody>
      </p:sp>
      <p:pic>
        <p:nvPicPr>
          <p:cNvPr id="5" name="Zástupný symbol pro obsah 4" descr="fig-3-0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1742" y="1844824"/>
            <a:ext cx="4284058" cy="3888432"/>
          </a:xfrm>
        </p:spPr>
      </p:pic>
      <p:pic>
        <p:nvPicPr>
          <p:cNvPr id="6" name="Zástupný symbol pro obsah 5" descr="p005_0_00_0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86077" y="1988840"/>
            <a:ext cx="4457923" cy="352839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5328591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sz="3400" b="1" u="sng" dirty="0" smtClean="0"/>
              <a:t>PP </a:t>
            </a:r>
            <a:r>
              <a:rPr lang="cs-CZ" sz="3400" b="1" dirty="0" smtClean="0"/>
              <a:t>: 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Postiženého odtáhneme od zdroje tepla, vyneseme ho z prostoru působení vysoké    teploty, uhasíme hořící oděv</a:t>
            </a:r>
          </a:p>
          <a:p>
            <a:pPr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FF0000"/>
                </a:solidFill>
              </a:rPr>
              <a:t>Neprodleně ochladíme popálené plochy studenou vodou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Hluboké popáleniny ošetříme suchým aseptickým obvazem se silnější odsávací plochou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Popáleniny na obličeji nekryjeme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Ošetříme přidružená poranění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Provádíme </a:t>
            </a:r>
            <a:r>
              <a:rPr lang="cs-CZ" sz="3200" dirty="0" err="1" smtClean="0"/>
              <a:t>protišoková</a:t>
            </a:r>
            <a:r>
              <a:rPr lang="cs-CZ" sz="3200" dirty="0" smtClean="0"/>
              <a:t> opatření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Neprodleně zajistíme příjezd ZZS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9" name="Zástupný symbol pro obsah 8" descr="Popáleniny - první pomoc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708920"/>
            <a:ext cx="4038600" cy="2371239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</a:t>
            </a:r>
            <a:r>
              <a:rPr lang="cs-CZ" b="1" u="sng" dirty="0" smtClean="0">
                <a:solidFill>
                  <a:schemeClr val="tx1"/>
                </a:solidFill>
                <a:latin typeface="Verdana" pitchFamily="34" charset="0"/>
              </a:rPr>
              <a:t>Úpal – celkové přehřátí</a:t>
            </a:r>
            <a:br>
              <a:rPr lang="cs-CZ" b="1" u="sng" dirty="0" smtClean="0">
                <a:solidFill>
                  <a:schemeClr val="tx1"/>
                </a:solidFill>
                <a:latin typeface="Verdana" pitchFamily="34" charset="0"/>
              </a:rPr>
            </a:br>
            <a:endParaRPr lang="cs-CZ" b="1" u="sng" dirty="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K úpalu dochází v uzavřené, přehřáté místnosti, v přeplněném dopravním prostředku, ve vlhkém a horkém prostředí, při větší fyzické námaze postiženého v nevětrané místnosti a při nedostatku podávání tekutin.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u="sng" dirty="0" smtClean="0"/>
              <a:t>Příznaky : </a:t>
            </a:r>
            <a:r>
              <a:rPr lang="cs-CZ" dirty="0" smtClean="0"/>
              <a:t>pocit horka, žízeň,celková slabost, nauzea až zvracení, </a:t>
            </a:r>
            <a:r>
              <a:rPr lang="cs-CZ" dirty="0" smtClean="0"/>
              <a:t>dezorientace </a:t>
            </a:r>
            <a:r>
              <a:rPr lang="cs-CZ" dirty="0" smtClean="0"/>
              <a:t>až ztráta vědomí, tělesná teplota přesahuje 42 stupňů C 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2800" b="1" u="sng" dirty="0" smtClean="0"/>
              <a:t>PP :</a:t>
            </a:r>
          </a:p>
          <a:p>
            <a:pPr>
              <a:buFont typeface="Courier New" pitchFamily="49" charset="0"/>
              <a:buChar char="o"/>
            </a:pPr>
            <a:r>
              <a:rPr lang="cs-CZ" sz="2800" dirty="0" smtClean="0"/>
              <a:t>postiženého uložíme v chladnějším prostředí, nejlépe v proudícím čerstvém vzduchu, ve stínu bez </a:t>
            </a:r>
            <a:r>
              <a:rPr lang="cs-CZ" sz="2800" dirty="0" smtClean="0"/>
              <a:t>přikrývání, snažíme </a:t>
            </a:r>
            <a:r>
              <a:rPr lang="cs-CZ" sz="2800" dirty="0" smtClean="0"/>
              <a:t>se o co nejrychlejší snížení tělesné teploty, zábal, studený obklad na hlavu, krk a do třísel</a:t>
            </a:r>
          </a:p>
          <a:p>
            <a:pPr>
              <a:buFont typeface="Courier New" pitchFamily="49" charset="0"/>
              <a:buChar char="o"/>
            </a:pPr>
            <a:r>
              <a:rPr lang="cs-CZ" sz="2800" dirty="0" smtClean="0"/>
              <a:t>podáváme chladné tekutiny</a:t>
            </a:r>
          </a:p>
          <a:p>
            <a:pPr>
              <a:buFont typeface="Courier New" pitchFamily="49" charset="0"/>
              <a:buChar char="o"/>
            </a:pPr>
            <a:r>
              <a:rPr lang="cs-CZ" sz="2800" dirty="0" smtClean="0"/>
              <a:t>při zástavě dýchání a krevního oběhu zahájíme resuscitaci</a:t>
            </a:r>
          </a:p>
          <a:p>
            <a:pPr>
              <a:buFont typeface="Courier New" pitchFamily="49" charset="0"/>
              <a:buChar char="o"/>
            </a:pPr>
            <a:r>
              <a:rPr lang="cs-CZ" sz="2800" dirty="0" smtClean="0"/>
              <a:t>neprodleně zajistíme příjezd ZZS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000"/>
                            </p:stCondLst>
                            <p:childTnLst>
                              <p:par>
                                <p:cTn id="5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000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 </a:t>
            </a:r>
            <a:r>
              <a:rPr lang="cs-CZ" b="1" u="sng" dirty="0" smtClean="0">
                <a:solidFill>
                  <a:schemeClr val="tx1"/>
                </a:solidFill>
                <a:latin typeface="Verdana" pitchFamily="34" charset="0"/>
              </a:rPr>
              <a:t>Úžeh – popálení sluncem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800" b="1" u="sng" dirty="0" smtClean="0"/>
              <a:t>Příznaky :</a:t>
            </a:r>
            <a:r>
              <a:rPr lang="cs-CZ" sz="2800" dirty="0" smtClean="0"/>
              <a:t>popáleniny 1. až 2. stupně, bolesti hlavy, hučení v uších, nauzea až zvracení , tělesná teplota kolem 40 stupňů C, mohou se dostavit křeče, tep je zrychlený, dýchání povrchní</a:t>
            </a:r>
          </a:p>
          <a:p>
            <a:pPr>
              <a:buNone/>
            </a:pPr>
            <a:r>
              <a:rPr lang="cs-CZ" sz="2800" dirty="0" smtClean="0"/>
              <a:t> </a:t>
            </a:r>
          </a:p>
          <a:p>
            <a:r>
              <a:rPr lang="cs-CZ" sz="2800" b="1" u="sng" dirty="0" smtClean="0"/>
              <a:t>PP :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 </a:t>
            </a:r>
            <a:r>
              <a:rPr lang="cs-CZ" sz="2800" dirty="0" smtClean="0"/>
              <a:t>odneseme postiženého ze slunce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přiložíme studený obklad na čelo, krk a končetiny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podáváme chladné tekutiny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v případě bezvědomí postupujeme stejně jako u úpalu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916832"/>
            <a:ext cx="4038600" cy="269532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9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9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9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9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9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chemeClr val="tx1"/>
                </a:solidFill>
                <a:latin typeface="Verdana" pitchFamily="34" charset="0"/>
              </a:rPr>
              <a:t>Kontrolní otázky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Vyjmenujte stupně popálení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Jak poskytnete první pomoc při popáleninách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Co je úpal, jeho příznaky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Co je úžeh, jeho příznaky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Jak poskytnete první pomoc při úpalu a úžehu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Použité zdroje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+mj-lt"/>
              </a:rPr>
              <a:t>Mgr. Monika Beránková, Anna Fleková,</a:t>
            </a:r>
          </a:p>
          <a:p>
            <a:pPr marL="457200" indent="-457200">
              <a:buClr>
                <a:schemeClr val="accent1"/>
              </a:buClr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+mj-lt"/>
              </a:rPr>
              <a:t>Mgr. Blanka </a:t>
            </a:r>
            <a:r>
              <a:rPr lang="cs-CZ" sz="2000" dirty="0" err="1" smtClean="0">
                <a:solidFill>
                  <a:schemeClr val="tx1"/>
                </a:solidFill>
                <a:latin typeface="+mj-lt"/>
              </a:rPr>
              <a:t>Holzhauserová</a:t>
            </a:r>
            <a:r>
              <a:rPr lang="cs-CZ" sz="2000" dirty="0" smtClean="0">
                <a:solidFill>
                  <a:schemeClr val="tx1"/>
                </a:solidFill>
                <a:latin typeface="+mj-lt"/>
              </a:rPr>
              <a:t>, První pomoc pro střední zdravotnické školy : Praha </a:t>
            </a:r>
            <a:r>
              <a:rPr lang="cs-CZ" sz="2000" dirty="0" err="1" smtClean="0">
                <a:solidFill>
                  <a:schemeClr val="tx1"/>
                </a:solidFill>
                <a:latin typeface="+mj-lt"/>
              </a:rPr>
              <a:t>Informatorium</a:t>
            </a:r>
            <a:r>
              <a:rPr lang="cs-CZ" sz="2000" dirty="0" smtClean="0">
                <a:solidFill>
                  <a:schemeClr val="tx1"/>
                </a:solidFill>
                <a:latin typeface="+mj-lt"/>
              </a:rPr>
              <a:t> spol. s.r.o. 2002,                       ISBN 80-86073-99-8</a:t>
            </a:r>
          </a:p>
          <a:p>
            <a:pPr marL="457200" indent="-457200">
              <a:buClr>
                <a:schemeClr val="accent1"/>
              </a:buClr>
              <a:buFont typeface="Arial" pitchFamily="34" charset="0"/>
              <a:buChar char="•"/>
            </a:pPr>
            <a:r>
              <a:rPr lang="cs-CZ" sz="2000" dirty="0" smtClean="0">
                <a:latin typeface="+mj-lt"/>
              </a:rPr>
              <a:t>NEZNÁMÝ. </a:t>
            </a:r>
            <a:r>
              <a:rPr lang="cs-CZ" sz="2000" i="1" dirty="0" smtClean="0">
                <a:latin typeface="+mj-lt"/>
              </a:rPr>
              <a:t>Ordinace.</a:t>
            </a:r>
            <a:r>
              <a:rPr lang="cs-CZ" sz="2000" i="1" dirty="0" err="1" smtClean="0">
                <a:latin typeface="+mj-lt"/>
              </a:rPr>
              <a:t>cz</a:t>
            </a:r>
            <a:r>
              <a:rPr lang="cs-CZ" sz="2000" dirty="0" smtClean="0">
                <a:latin typeface="+mj-lt"/>
              </a:rPr>
              <a:t> [online]. [cit. 7.4.2013]. Dostupný na WWW: http://www.ordinace.</a:t>
            </a:r>
            <a:r>
              <a:rPr lang="cs-CZ" sz="2000" dirty="0" err="1" smtClean="0">
                <a:latin typeface="+mj-lt"/>
              </a:rPr>
              <a:t>cz</a:t>
            </a:r>
            <a:r>
              <a:rPr lang="cs-CZ" sz="2000" dirty="0" smtClean="0">
                <a:latin typeface="+mj-lt"/>
              </a:rPr>
              <a:t>/</a:t>
            </a:r>
            <a:r>
              <a:rPr lang="cs-CZ" sz="2000" dirty="0" err="1" smtClean="0">
                <a:latin typeface="+mj-lt"/>
              </a:rPr>
              <a:t>clanek</a:t>
            </a:r>
            <a:r>
              <a:rPr lang="cs-CZ" sz="2000" dirty="0" smtClean="0">
                <a:latin typeface="+mj-lt"/>
              </a:rPr>
              <a:t>/</a:t>
            </a:r>
            <a:r>
              <a:rPr lang="cs-CZ" sz="2000" dirty="0" err="1" smtClean="0">
                <a:latin typeface="+mj-lt"/>
              </a:rPr>
              <a:t>poznate</a:t>
            </a:r>
            <a:r>
              <a:rPr lang="cs-CZ" sz="2000" dirty="0" smtClean="0">
                <a:latin typeface="+mj-lt"/>
              </a:rPr>
              <a:t>-</a:t>
            </a:r>
            <a:r>
              <a:rPr lang="cs-CZ" sz="2000" dirty="0" err="1" smtClean="0">
                <a:latin typeface="+mj-lt"/>
              </a:rPr>
              <a:t>uzeh</a:t>
            </a:r>
            <a:r>
              <a:rPr lang="cs-CZ" sz="2000" dirty="0" smtClean="0">
                <a:latin typeface="+mj-lt"/>
              </a:rPr>
              <a:t>-od-</a:t>
            </a:r>
            <a:r>
              <a:rPr lang="cs-CZ" sz="2000" dirty="0" err="1" smtClean="0">
                <a:latin typeface="+mj-lt"/>
              </a:rPr>
              <a:t>upalu</a:t>
            </a:r>
            <a:r>
              <a:rPr lang="cs-CZ" sz="2000" dirty="0" smtClean="0">
                <a:latin typeface="+mj-lt"/>
              </a:rPr>
              <a:t>/</a:t>
            </a:r>
          </a:p>
          <a:p>
            <a:pPr marL="457200" indent="-457200">
              <a:buClr>
                <a:schemeClr val="accent1"/>
              </a:buClr>
              <a:buFont typeface="Arial" pitchFamily="34" charset="0"/>
              <a:buChar char="•"/>
            </a:pPr>
            <a:r>
              <a:rPr lang="cs-CZ" sz="2000" dirty="0" smtClean="0">
                <a:latin typeface="+mj-lt"/>
              </a:rPr>
              <a:t>NEZNÁMÝ. </a:t>
            </a:r>
            <a:r>
              <a:rPr lang="cs-CZ" sz="2000" i="1" dirty="0" err="1" smtClean="0">
                <a:latin typeface="+mj-lt"/>
              </a:rPr>
              <a:t>Epomed.cz</a:t>
            </a:r>
            <a:r>
              <a:rPr lang="cs-CZ" sz="2000" dirty="0" smtClean="0">
                <a:latin typeface="+mj-lt"/>
              </a:rPr>
              <a:t> [online]. [cit. 7.4.2013]. Dostupný na WWW: http://www.</a:t>
            </a:r>
            <a:r>
              <a:rPr lang="cs-CZ" sz="2000" dirty="0" err="1" smtClean="0">
                <a:latin typeface="+mj-lt"/>
              </a:rPr>
              <a:t>epomed.cz</a:t>
            </a:r>
            <a:r>
              <a:rPr lang="cs-CZ" sz="2000" dirty="0" smtClean="0">
                <a:latin typeface="+mj-lt"/>
              </a:rPr>
              <a:t>/</a:t>
            </a:r>
            <a:r>
              <a:rPr lang="cs-CZ" sz="2000" dirty="0" err="1" smtClean="0">
                <a:latin typeface="+mj-lt"/>
              </a:rPr>
              <a:t>rejstrik</a:t>
            </a:r>
            <a:r>
              <a:rPr lang="cs-CZ" sz="2000" dirty="0" smtClean="0">
                <a:latin typeface="+mj-lt"/>
              </a:rPr>
              <a:t>/pravidlo-</a:t>
            </a:r>
            <a:r>
              <a:rPr lang="cs-CZ" sz="2000" dirty="0" err="1" smtClean="0">
                <a:latin typeface="+mj-lt"/>
              </a:rPr>
              <a:t>deviti</a:t>
            </a:r>
            <a:r>
              <a:rPr lang="cs-CZ" sz="2000" dirty="0" smtClean="0">
                <a:latin typeface="+mj-lt"/>
              </a:rPr>
              <a:t>/</a:t>
            </a:r>
          </a:p>
          <a:p>
            <a:pPr marL="457200" indent="-457200">
              <a:buClr>
                <a:schemeClr val="accent1"/>
              </a:buClr>
              <a:buFont typeface="Arial" pitchFamily="34" charset="0"/>
              <a:buChar char="•"/>
            </a:pPr>
            <a:r>
              <a:rPr lang="cs-CZ" sz="2000" dirty="0" smtClean="0">
                <a:latin typeface="+mj-lt"/>
              </a:rPr>
              <a:t>HUDECOVÁ. </a:t>
            </a:r>
            <a:r>
              <a:rPr lang="cs-CZ" sz="2000" i="1" smtClean="0">
                <a:latin typeface="+mj-lt"/>
              </a:rPr>
              <a:t>Medixa.org</a:t>
            </a:r>
            <a:r>
              <a:rPr lang="cs-CZ" sz="2000" dirty="0" smtClean="0">
                <a:latin typeface="+mj-lt"/>
              </a:rPr>
              <a:t> [online]. [cit. 7.4.2013]. Dostupný na WWW: http://cs.medixa.org/lecba/popaleniny-prvni-pomoc</a:t>
            </a:r>
          </a:p>
          <a:p>
            <a:r>
              <a:rPr lang="cs-CZ" sz="2000" dirty="0"/>
              <a:t>NEZNÁMÝ. </a:t>
            </a:r>
            <a:r>
              <a:rPr lang="cs-CZ" sz="2000" i="1" dirty="0" err="1"/>
              <a:t>gymberoun</a:t>
            </a:r>
            <a:r>
              <a:rPr lang="cs-CZ" sz="2000" dirty="0"/>
              <a:t> [online]. [cit. 16.3.2014]. Dostupný na WWW: http://www.gymberoun.cz/dokumenty/dud/2013/radovapondelickova/popaleniny.html</a:t>
            </a:r>
          </a:p>
          <a:p>
            <a:pPr marL="0" indent="0">
              <a:buNone/>
            </a:pPr>
            <a:endParaRPr lang="cs-CZ" sz="20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261</Words>
  <Application>Microsoft Office PowerPoint</Application>
  <PresentationFormat>Předvádění na obrazovce (4:3)</PresentationFormat>
  <Paragraphs>72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 </vt:lpstr>
      <vt:lpstr>  Úrazy teplem </vt:lpstr>
      <vt:lpstr>  Popálení </vt:lpstr>
      <vt:lpstr>Pravidla devíti</vt:lpstr>
      <vt:lpstr>Snímek 6</vt:lpstr>
      <vt:lpstr> Úpal – celkové přehřátí </vt:lpstr>
      <vt:lpstr> Úžeh – popálení sluncem </vt:lpstr>
      <vt:lpstr>Kontrolní otázky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Úrazy teplem</dc:title>
  <dc:creator>Admin</dc:creator>
  <cp:lastModifiedBy>Dum</cp:lastModifiedBy>
  <cp:revision>17</cp:revision>
  <dcterms:created xsi:type="dcterms:W3CDTF">2013-02-26T09:35:47Z</dcterms:created>
  <dcterms:modified xsi:type="dcterms:W3CDTF">2014-03-23T19:18:31Z</dcterms:modified>
</cp:coreProperties>
</file>