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3"/>
  </p:notesMasterIdLst>
  <p:sldIdLst>
    <p:sldId id="530" r:id="rId2"/>
    <p:sldId id="531" r:id="rId3"/>
    <p:sldId id="564" r:id="rId4"/>
    <p:sldId id="565" r:id="rId5"/>
    <p:sldId id="573" r:id="rId6"/>
    <p:sldId id="566" r:id="rId7"/>
    <p:sldId id="575" r:id="rId8"/>
    <p:sldId id="574" r:id="rId9"/>
    <p:sldId id="576" r:id="rId10"/>
    <p:sldId id="567" r:id="rId11"/>
    <p:sldId id="568" r:id="rId12"/>
    <p:sldId id="577" r:id="rId13"/>
    <p:sldId id="569" r:id="rId14"/>
    <p:sldId id="570" r:id="rId15"/>
    <p:sldId id="571" r:id="rId16"/>
    <p:sldId id="572" r:id="rId17"/>
    <p:sldId id="578" r:id="rId18"/>
    <p:sldId id="579" r:id="rId19"/>
    <p:sldId id="580" r:id="rId20"/>
    <p:sldId id="581" r:id="rId21"/>
    <p:sldId id="532" r:id="rId22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329DB14-DFFC-48CA-8497-F82CB405A1BB}">
          <p14:sldIdLst>
            <p14:sldId id="530"/>
            <p14:sldId id="531"/>
            <p14:sldId id="564"/>
            <p14:sldId id="565"/>
            <p14:sldId id="573"/>
            <p14:sldId id="566"/>
            <p14:sldId id="575"/>
            <p14:sldId id="574"/>
            <p14:sldId id="576"/>
            <p14:sldId id="567"/>
            <p14:sldId id="568"/>
            <p14:sldId id="577"/>
            <p14:sldId id="569"/>
            <p14:sldId id="570"/>
            <p14:sldId id="571"/>
            <p14:sldId id="572"/>
            <p14:sldId id="578"/>
            <p14:sldId id="579"/>
            <p14:sldId id="580"/>
            <p14:sldId id="581"/>
            <p14:sldId id="53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69" autoAdjust="0"/>
    <p:restoredTop sz="94201" autoAdjust="0"/>
  </p:normalViewPr>
  <p:slideViewPr>
    <p:cSldViewPr>
      <p:cViewPr varScale="1">
        <p:scale>
          <a:sx n="83" d="100"/>
          <a:sy n="83" d="100"/>
        </p:scale>
        <p:origin x="140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82BE70D-4CFC-49E4-BC38-263CF2206983}" type="datetimeFigureOut">
              <a:rPr lang="cs-CZ"/>
              <a:pPr>
                <a:defRPr/>
              </a:pPr>
              <a:t>4.3.2014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6B978D2-0E56-456D-81FE-AA95F24888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401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BC75F-4005-488D-8371-73C0437742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5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5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5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5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8D87C-EDF4-421A-B98D-FD84BB8B4C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67BB-3CC0-4D53-B69E-6F41856476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8F8EDB-DB75-4FEB-B26E-37A0592185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869BA-1DA8-408D-9041-FBE357E31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DFE61-429F-4F1D-B7A3-FE882D3340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FF8BC9-768C-438D-A76A-8C610D7B6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09A9F-96FF-4670-8259-8E4EEA32C5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9E7C1-C649-4FCB-9CBB-1C4BCF757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A48B1-AF52-4EA9-AFB7-D63821EF0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5C65B-ECFE-47E0-8085-40809EFE08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322D2-FA4B-46F7-8088-6B9F8FE9FA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9CDB507-9753-4543-A0BD-4A683DEFB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Calibri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Calibri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Calibri" pitchFamily="34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844554" y="5733256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51520" y="2132856"/>
            <a:ext cx="8892480" cy="332398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Název materiálu</a:t>
            </a:r>
            <a:r>
              <a:rPr lang="cs-CZ" sz="2000" b="1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: </a:t>
            </a:r>
            <a:r>
              <a:rPr lang="cs-CZ" sz="2000" b="1" i="1" smtClean="0">
                <a:ea typeface="Calibri" pitchFamily="34" charset="0"/>
                <a:cs typeface="Times New Roman" pitchFamily="18" charset="0"/>
              </a:rPr>
              <a:t>VY_32_INOVACE_2C_11_Významné </a:t>
            </a:r>
            <a:r>
              <a:rPr lang="cs-CZ" sz="2000" b="1" i="1" dirty="0" smtClean="0">
                <a:ea typeface="Calibri" pitchFamily="34" charset="0"/>
                <a:cs typeface="Times New Roman" pitchFamily="18" charset="0"/>
              </a:rPr>
              <a:t>alkeny a </a:t>
            </a:r>
            <a:r>
              <a:rPr lang="cs-CZ" sz="2000" b="1" i="1" dirty="0" err="1" smtClean="0">
                <a:ea typeface="Calibri" pitchFamily="34" charset="0"/>
                <a:cs typeface="Times New Roman" pitchFamily="18" charset="0"/>
              </a:rPr>
              <a:t>alkadieny</a:t>
            </a:r>
            <a:endParaRPr lang="cs-CZ" sz="2000" b="1" i="1" dirty="0" smtClean="0">
              <a:latin typeface="Calibri" panose="020F0502020204030204" pitchFamily="34" charset="0"/>
              <a:ea typeface="Calibri" pitchFamily="34" charset="0"/>
              <a:cs typeface="Times New Roman" pitchFamily="18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Organická chemie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únor 2014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Sexta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 algn="l" eaLnBrk="0" hangingPunct="0">
              <a:lnSpc>
                <a:spcPct val="150000"/>
              </a:lnSpc>
            </a:pPr>
            <a:r>
              <a:rPr lang="cs-CZ" sz="2000" b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latin typeface="Calibri" panose="020F0502020204030204" pitchFamily="34" charset="0"/>
                <a:ea typeface="Calibri" pitchFamily="34" charset="0"/>
                <a:cs typeface="Times New Roman" pitchFamily="18" charset="0"/>
              </a:rPr>
              <a:t>Mgr. Miroslav Pražienka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GYMLOVO_logo BRV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96652"/>
            <a:ext cx="1620180" cy="162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3185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48972" cy="5004555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Materiál slouží k aktivní výuce o </a:t>
            </a:r>
            <a:r>
              <a:rPr lang="cs-CZ" sz="2400" dirty="0" smtClean="0">
                <a:solidFill>
                  <a:schemeClr val="tx1"/>
                </a:solidFill>
              </a:rPr>
              <a:t>významných alkenech a </a:t>
            </a:r>
            <a:r>
              <a:rPr lang="cs-CZ" sz="2400" smtClean="0">
                <a:solidFill>
                  <a:schemeClr val="tx1"/>
                </a:solidFill>
              </a:rPr>
              <a:t>alkadienech.</a:t>
            </a:r>
            <a:endParaRPr lang="cs-CZ" sz="2400" dirty="0" smtClean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Fakta </a:t>
            </a:r>
            <a:r>
              <a:rPr lang="cs-CZ" sz="2400" dirty="0">
                <a:solidFill>
                  <a:schemeClr val="tx1"/>
                </a:solidFill>
              </a:rPr>
              <a:t>psána písmem žluté barvy jsou pro žáky povinné poznámky k zápisu do jejich sešitů, bílé písmo označuje doplňující údaje.</a:t>
            </a:r>
          </a:p>
          <a:p>
            <a:pPr eaLnBrk="1" fontAlgn="auto" hangingPunct="1">
              <a:lnSpc>
                <a:spcPct val="20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400" dirty="0">
                <a:solidFill>
                  <a:schemeClr val="tx1"/>
                </a:solidFill>
              </a:rPr>
              <a:t>Aktivita je připravena pro druhý ročník středních škol či odpovídající ročníky víceletých gymnázií.</a:t>
            </a:r>
          </a:p>
        </p:txBody>
      </p:sp>
    </p:spTree>
    <p:extLst>
      <p:ext uri="{BB962C8B-B14F-4D97-AF65-F5344CB8AC3E}">
        <p14:creationId xmlns:p14="http://schemas.microsoft.com/office/powerpoint/2010/main" val="27638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alkeny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File:Banana and cross sec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2428868"/>
            <a:ext cx="7620000" cy="27432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3627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6632"/>
            <a:ext cx="7772400" cy="1143000"/>
          </a:xfrm>
        </p:spPr>
        <p:txBody>
          <a:bodyPr/>
          <a:lstStyle/>
          <a:p>
            <a:r>
              <a:rPr lang="cs-CZ" dirty="0" err="1" smtClean="0"/>
              <a:t>Ethen</a:t>
            </a:r>
            <a:r>
              <a:rPr lang="cs-CZ" dirty="0" smtClean="0"/>
              <a:t> CH</a:t>
            </a:r>
            <a:r>
              <a:rPr lang="cs-CZ" baseline="-25000" dirty="0" smtClean="0"/>
              <a:t>2</a:t>
            </a:r>
            <a:r>
              <a:rPr lang="cs-CZ" dirty="0" smtClean="0"/>
              <a:t>=CH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4899248"/>
          </a:xfrm>
        </p:spPr>
        <p:txBody>
          <a:bodyPr/>
          <a:lstStyle/>
          <a:p>
            <a:r>
              <a:rPr lang="cs-CZ" dirty="0" smtClean="0"/>
              <a:t>= </a:t>
            </a:r>
            <a:r>
              <a:rPr lang="cs-CZ" dirty="0" err="1" smtClean="0"/>
              <a:t>ethylen</a:t>
            </a:r>
            <a:endParaRPr lang="cs-CZ" dirty="0" smtClean="0"/>
          </a:p>
          <a:p>
            <a:r>
              <a:rPr lang="cs-CZ" dirty="0" smtClean="0"/>
              <a:t>bezbarvý plyn</a:t>
            </a:r>
          </a:p>
          <a:p>
            <a:r>
              <a:rPr lang="cs-CZ" dirty="0" smtClean="0"/>
              <a:t>polymerací vzniká </a:t>
            </a:r>
            <a:r>
              <a:rPr lang="cs-CZ" b="1" dirty="0" err="1" smtClean="0"/>
              <a:t>polyethylen</a:t>
            </a:r>
            <a:r>
              <a:rPr lang="cs-CZ" b="1" dirty="0" smtClean="0"/>
              <a:t> PE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200" b="1" dirty="0" smtClean="0"/>
              <a:t>				</a:t>
            </a:r>
            <a:r>
              <a:rPr lang="cs-CZ" sz="2400" b="1" dirty="0" smtClean="0"/>
              <a:t>(do 80°C!)</a:t>
            </a:r>
          </a:p>
          <a:p>
            <a:r>
              <a:rPr lang="cs-CZ" dirty="0" smtClean="0"/>
              <a:t>chlorací a polymerací vzniká </a:t>
            </a:r>
            <a:r>
              <a:rPr lang="cs-CZ" b="1" dirty="0" smtClean="0"/>
              <a:t>polyvinylchlorid PVC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4037" y="2492896"/>
            <a:ext cx="1730712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6372200" y="4941168"/>
            <a:ext cx="1730712" cy="1656184"/>
            <a:chOff x="3347864" y="5013176"/>
            <a:chExt cx="1730712" cy="1656184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5013176"/>
              <a:ext cx="1730712" cy="16561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3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3854439" y="5092823"/>
              <a:ext cx="390618" cy="3107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15797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File:PVC-polymerisation-2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1643050"/>
            <a:ext cx="9289461" cy="32861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85794"/>
            <a:ext cx="8568952" cy="4611216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b="1" dirty="0" smtClean="0"/>
              <a:t>fytohormon: </a:t>
            </a:r>
            <a:r>
              <a:rPr lang="cs-CZ" dirty="0" smtClean="0"/>
              <a:t>způsobuje vadnutí řezaných květina, urychluje dozrávání ovoce a opad listů</a:t>
            </a:r>
          </a:p>
          <a:p>
            <a:pPr>
              <a:lnSpc>
                <a:spcPct val="200000"/>
              </a:lnSpc>
            </a:pP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využití: </a:t>
            </a:r>
            <a:r>
              <a:rPr lang="cs-CZ" dirty="0"/>
              <a:t>dozrávání </a:t>
            </a:r>
            <a:r>
              <a:rPr lang="cs-CZ" dirty="0" smtClean="0"/>
              <a:t>ovoce výroba sáčků, lina, nádobí, textilních vláken, trubek…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2759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9698" name="Picture 2" descr="File:PVC-3D-vdW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71612"/>
            <a:ext cx="9154173" cy="36433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8674" name="Picture 2" descr="File:Vinyl Einmalhandschu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22" name="Picture 2" descr="File:Kugelmodell Ausschnitt Polyethyle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71546"/>
            <a:ext cx="9124769" cy="45720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446" y="214290"/>
            <a:ext cx="1905000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22" t="7886" r="27428" b="10718"/>
          <a:stretch>
            <a:fillRect/>
          </a:stretch>
        </p:blipFill>
        <p:spPr bwMode="auto">
          <a:xfrm>
            <a:off x="1285852" y="0"/>
            <a:ext cx="2143140" cy="2400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 descr="File:Hdpe pipe installati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6277" y="3290899"/>
            <a:ext cx="5077723" cy="3567101"/>
          </a:xfrm>
          <a:prstGeom prst="rect">
            <a:avLst/>
          </a:prstGeom>
          <a:noFill/>
        </p:spPr>
      </p:pic>
      <p:pic>
        <p:nvPicPr>
          <p:cNvPr id="8198" name="Picture 6" descr="File:LDPE bottl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42976" y="3000372"/>
            <a:ext cx="2071702" cy="37897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97455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71816" y="2786066"/>
            <a:ext cx="1885936" cy="1143000"/>
          </a:xfrm>
        </p:spPr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ethen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170" name="Picture 2" descr="File:Musa-sp3.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928802"/>
            <a:ext cx="2678925" cy="3571900"/>
          </a:xfrm>
          <a:prstGeom prst="rect">
            <a:avLst/>
          </a:prstGeom>
          <a:noFill/>
        </p:spPr>
      </p:pic>
      <p:pic>
        <p:nvPicPr>
          <p:cNvPr id="7172" name="Picture 4" descr="File:Banana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2602482"/>
            <a:ext cx="4143372" cy="2755343"/>
          </a:xfrm>
          <a:prstGeom prst="rect">
            <a:avLst/>
          </a:prstGeom>
          <a:noFill/>
        </p:spPr>
      </p:pic>
      <p:sp>
        <p:nvSpPr>
          <p:cNvPr id="9" name="Šipka doprava 8"/>
          <p:cNvSpPr/>
          <p:nvPr/>
        </p:nvSpPr>
        <p:spPr bwMode="auto">
          <a:xfrm>
            <a:off x="3000364" y="3643314"/>
            <a:ext cx="1928826" cy="571504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023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672414" cy="4533912"/>
          </a:xfrm>
        </p:spPr>
        <p:txBody>
          <a:bodyPr/>
          <a:lstStyle/>
          <a:p>
            <a:r>
              <a:rPr lang="cs-CZ" dirty="0" smtClean="0"/>
              <a:t>http://www.</a:t>
            </a:r>
            <a:r>
              <a:rPr lang="cs-CZ" dirty="0" err="1" smtClean="0"/>
              <a:t>tyden.cz</a:t>
            </a:r>
            <a:r>
              <a:rPr lang="cs-CZ" dirty="0" smtClean="0"/>
              <a:t>/rubriky/apetit/jak-se-kouzli-s-</a:t>
            </a:r>
            <a:r>
              <a:rPr lang="cs-CZ" dirty="0" err="1" smtClean="0"/>
              <a:t>rajcaty</a:t>
            </a:r>
            <a:r>
              <a:rPr lang="cs-CZ" dirty="0" smtClean="0"/>
              <a:t>-a-jablky_173742.html#.UwNbK2J5OSM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772400" cy="1143000"/>
          </a:xfrm>
        </p:spPr>
        <p:txBody>
          <a:bodyPr/>
          <a:lstStyle/>
          <a:p>
            <a:r>
              <a:rPr lang="cs-CZ" dirty="0" smtClean="0"/>
              <a:t>Propen </a:t>
            </a:r>
            <a:r>
              <a:rPr lang="cs-CZ" dirty="0"/>
              <a:t>CH</a:t>
            </a:r>
            <a:r>
              <a:rPr lang="cs-CZ" baseline="-25000" dirty="0"/>
              <a:t>2</a:t>
            </a:r>
            <a:r>
              <a:rPr lang="cs-CZ" dirty="0"/>
              <a:t>= CH – </a:t>
            </a:r>
            <a:r>
              <a:rPr lang="cs-CZ" dirty="0" smtClean="0"/>
              <a:t>CH</a:t>
            </a:r>
            <a:r>
              <a:rPr lang="cs-CZ" baseline="-25000" dirty="0" smtClean="0"/>
              <a:t>3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062664" cy="5043264"/>
          </a:xfrm>
        </p:spPr>
        <p:txBody>
          <a:bodyPr/>
          <a:lstStyle/>
          <a:p>
            <a:r>
              <a:rPr lang="cs-CZ" dirty="0" smtClean="0"/>
              <a:t>= propylen</a:t>
            </a:r>
          </a:p>
          <a:p>
            <a:r>
              <a:rPr lang="cs-CZ" dirty="0" smtClean="0"/>
              <a:t>slabě zapáchá po česneku</a:t>
            </a:r>
          </a:p>
          <a:p>
            <a:r>
              <a:rPr lang="cs-CZ" dirty="0" smtClean="0"/>
              <a:t>polymerací vzniká </a:t>
            </a:r>
            <a:r>
              <a:rPr lang="cs-CZ" b="1" dirty="0" smtClean="0"/>
              <a:t>polypropylen PP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				</a:t>
            </a:r>
            <a:r>
              <a:rPr lang="cs-CZ" sz="2400" dirty="0"/>
              <a:t>(do </a:t>
            </a:r>
            <a:r>
              <a:rPr lang="cs-CZ" sz="2400" dirty="0" smtClean="0"/>
              <a:t>140°C</a:t>
            </a:r>
            <a:r>
              <a:rPr lang="cs-CZ" sz="2400" dirty="0"/>
              <a:t>!)</a:t>
            </a:r>
          </a:p>
          <a:p>
            <a:endParaRPr lang="cs-CZ" b="1" dirty="0" smtClean="0"/>
          </a:p>
          <a:p>
            <a:r>
              <a:rPr lang="cs-CZ" dirty="0" smtClean="0"/>
              <a:t>výroba izolací el. vodičů, varných konvic, plovoucích provazů…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012160" y="3573016"/>
            <a:ext cx="2448272" cy="1489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3192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32656"/>
            <a:ext cx="6408712" cy="6408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3126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46919"/>
            <a:ext cx="41148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179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772400" cy="1143000"/>
          </a:xfrm>
        </p:spPr>
        <p:txBody>
          <a:bodyPr/>
          <a:lstStyle/>
          <a:p>
            <a:r>
              <a:rPr lang="cs-CZ" dirty="0" err="1" smtClean="0"/>
              <a:t>Alkadieny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496944" cy="4827240"/>
          </a:xfrm>
        </p:spPr>
        <p:txBody>
          <a:bodyPr/>
          <a:lstStyle/>
          <a:p>
            <a:r>
              <a:rPr lang="cs-CZ" dirty="0" smtClean="0"/>
              <a:t>obsahují dvě dvojné vazby: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kumulované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izolované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konjugované </a:t>
            </a:r>
          </a:p>
          <a:p>
            <a:r>
              <a:rPr lang="cs-CZ" b="1" dirty="0" smtClean="0"/>
              <a:t>významný: </a:t>
            </a:r>
            <a:r>
              <a:rPr lang="cs-CZ" dirty="0" smtClean="0"/>
              <a:t>2-methylbut-1,3-dien (= izopren), výroba pneumatik a pryže, jeho polymery - </a:t>
            </a:r>
            <a:r>
              <a:rPr lang="cs-CZ" dirty="0" err="1" smtClean="0"/>
              <a:t>izoprenoidy</a:t>
            </a:r>
            <a:r>
              <a:rPr lang="cs-CZ" dirty="0" smtClean="0"/>
              <a:t> (</a:t>
            </a:r>
            <a:r>
              <a:rPr lang="cs-CZ" dirty="0" err="1" smtClean="0"/>
              <a:t>menthol</a:t>
            </a:r>
            <a:r>
              <a:rPr lang="cs-CZ" dirty="0" smtClean="0"/>
              <a:t>, karoten…)</a:t>
            </a:r>
          </a:p>
        </p:txBody>
      </p:sp>
    </p:spTree>
    <p:extLst>
      <p:ext uri="{BB962C8B-B14F-4D97-AF65-F5344CB8AC3E}">
        <p14:creationId xmlns:p14="http://schemas.microsoft.com/office/powerpoint/2010/main" val="2339700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File:Studless tire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08897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File:Vitamin 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1032183"/>
            <a:ext cx="9258130" cy="4629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7938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143000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U následujících výroků rozhodni o jejich pravdivosti ANO/NE: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31640"/>
            <a:ext cx="8350696" cy="4764360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sz="2400" dirty="0">
                <a:solidFill>
                  <a:schemeClr val="tx1"/>
                </a:solidFill>
              </a:rPr>
              <a:t>Fytohormony nalezneme i mezi alkeny.</a:t>
            </a:r>
          </a:p>
          <a:p>
            <a:pPr>
              <a:lnSpc>
                <a:spcPct val="200000"/>
              </a:lnSpc>
            </a:pPr>
            <a:r>
              <a:rPr lang="cs-CZ" sz="2400" dirty="0" err="1" smtClean="0">
                <a:solidFill>
                  <a:schemeClr val="tx1"/>
                </a:solidFill>
              </a:rPr>
              <a:t>Ethylen</a:t>
            </a:r>
            <a:r>
              <a:rPr lang="cs-CZ" sz="2400" dirty="0" smtClean="0">
                <a:solidFill>
                  <a:schemeClr val="tx1"/>
                </a:solidFill>
              </a:rPr>
              <a:t> je významný plyn způsobující tuhnutí textilních vláken, který se používá na výrobu plastů.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PVC je plast, který obsahuje pouze atomy chlóru.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Polypropylen je tepelně méně stabilnější plast než PE.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K </a:t>
            </a:r>
            <a:r>
              <a:rPr lang="cs-CZ" sz="2400" dirty="0" err="1" smtClean="0">
                <a:solidFill>
                  <a:schemeClr val="tx1"/>
                </a:solidFill>
              </a:rPr>
              <a:t>alkadienům</a:t>
            </a:r>
            <a:r>
              <a:rPr lang="cs-CZ" sz="2400" dirty="0" smtClean="0">
                <a:solidFill>
                  <a:schemeClr val="tx1"/>
                </a:solidFill>
              </a:rPr>
              <a:t> patří izopren.</a:t>
            </a: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8341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143000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U následujících výroků rozhodni o jejich pravdivosti ANO/NE: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31640"/>
            <a:ext cx="8350696" cy="4764360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sz="2400" dirty="0">
                <a:solidFill>
                  <a:schemeClr val="tx1"/>
                </a:solidFill>
              </a:rPr>
              <a:t>Fytohormony nalezneme i mezi alkeny</a:t>
            </a:r>
            <a:r>
              <a:rPr lang="cs-CZ" sz="2400" dirty="0" smtClean="0">
                <a:solidFill>
                  <a:schemeClr val="tx1"/>
                </a:solidFill>
              </a:rPr>
              <a:t>. </a:t>
            </a:r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cs-CZ" sz="2400" dirty="0" err="1" smtClean="0">
                <a:solidFill>
                  <a:schemeClr val="tx1"/>
                </a:solidFill>
              </a:rPr>
              <a:t>Ethylen</a:t>
            </a:r>
            <a:r>
              <a:rPr lang="cs-CZ" sz="2400" dirty="0" smtClean="0">
                <a:solidFill>
                  <a:schemeClr val="tx1"/>
                </a:solidFill>
              </a:rPr>
              <a:t> je významný plyn způsobující tuhnutí textilních vláken, který se používá na výrobu plastů.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smtClean="0">
                <a:solidFill>
                  <a:srgbClr val="FF0000"/>
                </a:solidFill>
              </a:rPr>
              <a:t>NE</a:t>
            </a:r>
            <a:endParaRPr lang="cs-CZ" sz="2400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PVC je plast, který obsahuje pouze atomy chlóru.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 smtClean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Polypropylen je tepelně méně stabilnější plast než PE. </a:t>
            </a:r>
            <a:r>
              <a:rPr lang="cs-CZ" sz="2400" dirty="0" smtClean="0">
                <a:solidFill>
                  <a:srgbClr val="FF0000"/>
                </a:solidFill>
              </a:rPr>
              <a:t>NE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chemeClr val="tx1"/>
                </a:solidFill>
              </a:rPr>
              <a:t>K </a:t>
            </a:r>
            <a:r>
              <a:rPr lang="cs-CZ" sz="2400" dirty="0" err="1" smtClean="0">
                <a:solidFill>
                  <a:schemeClr val="tx1"/>
                </a:solidFill>
              </a:rPr>
              <a:t>alkadienům</a:t>
            </a:r>
            <a:r>
              <a:rPr lang="cs-CZ" sz="2400" dirty="0" smtClean="0">
                <a:solidFill>
                  <a:schemeClr val="tx1"/>
                </a:solidFill>
              </a:rPr>
              <a:t> patří izopren. </a:t>
            </a:r>
            <a:r>
              <a:rPr lang="cs-CZ" sz="2400" dirty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chemeClr val="tx1"/>
              </a:solidFill>
            </a:endParaRPr>
          </a:p>
          <a:p>
            <a:pPr>
              <a:lnSpc>
                <a:spcPct val="200000"/>
              </a:lnSpc>
            </a:pPr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0785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285992"/>
            <a:ext cx="8229600" cy="1008112"/>
          </a:xfrm>
        </p:spPr>
        <p:txBody>
          <a:bodyPr/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Zdroje obrázků: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214687"/>
            <a:ext cx="8229600" cy="5902946"/>
          </a:xfrm>
        </p:spPr>
        <p:txBody>
          <a:bodyPr/>
          <a:lstStyle/>
          <a:p>
            <a:r>
              <a:rPr lang="cs-CZ" sz="1100" dirty="0" smtClean="0">
                <a:solidFill>
                  <a:schemeClr val="tx1"/>
                </a:solidFill>
              </a:rPr>
              <a:t>http://commons.wikimedia.org/wiki/File:PVC-polymerisation-2D.png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http://commons.wikimedia.org/wiki/File:Vinyl_Einmalhandschuhe.JPG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http://commons.wikimedia.org/wiki/File:PVC-3D-vdW.png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http://commons.wikimedia.org/wiki/File:Plastic-recyc-02.svg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http://commons.wikimedia.org/wiki/File:Plastic-recyc-04.svg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http://commons.wikimedia.org/wiki/File:Kugelmodell_Ausschnitt_Polyethylen.png?uselang=cs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http://en.wikipedia.org/wiki/File:Hdpe_pipe_installation.jpg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http://commons.wikimedia.org/wiki/File:LDPE_bottle.jpg</a:t>
            </a:r>
          </a:p>
          <a:p>
            <a:r>
              <a:rPr lang="cs-CZ" sz="1100" dirty="0" smtClean="0">
                <a:solidFill>
                  <a:schemeClr val="tx1"/>
                </a:solidFill>
              </a:rPr>
              <a:t>http://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commons.wikimedia.org/wiki/File:Banana_and_cross_section.jpg</a:t>
            </a:r>
          </a:p>
          <a:p>
            <a:r>
              <a:rPr lang="cs-CZ" sz="1100" dirty="0">
                <a:solidFill>
                  <a:schemeClr val="tx1"/>
                </a:solidFill>
              </a:rPr>
              <a:t>http://</a:t>
            </a:r>
            <a:r>
              <a:rPr lang="cs-CZ" sz="1100" dirty="0" smtClean="0">
                <a:solidFill>
                  <a:schemeClr val="tx1"/>
                </a:solidFill>
              </a:rPr>
              <a:t>commons.wikimedia.org/wiki/File:Studless_tire_2.jpg</a:t>
            </a:r>
          </a:p>
          <a:p>
            <a:r>
              <a:rPr lang="cs-CZ" sz="1100" dirty="0">
                <a:solidFill>
                  <a:schemeClr val="tx1"/>
                </a:solidFill>
              </a:rPr>
              <a:t>http://commons.wikimedia.org/wiki/File:Vitamin_A.gif?uselang=cs</a:t>
            </a:r>
            <a:endParaRPr lang="cs-CZ" sz="1100" dirty="0" smtClean="0">
              <a:solidFill>
                <a:schemeClr val="tx1"/>
              </a:solidFill>
            </a:endParaRPr>
          </a:p>
          <a:p>
            <a:r>
              <a:rPr lang="cs-CZ" sz="1100" dirty="0" smtClean="0">
                <a:solidFill>
                  <a:schemeClr val="tx1"/>
                </a:solidFill>
              </a:rPr>
              <a:t>archiv autora s pomocí freewarového programu </a:t>
            </a:r>
            <a:r>
              <a:rPr lang="cs-CZ" sz="1100" dirty="0" err="1" smtClean="0">
                <a:solidFill>
                  <a:schemeClr val="tx1"/>
                </a:solidFill>
              </a:rPr>
              <a:t>ChemSketch</a:t>
            </a:r>
            <a:r>
              <a:rPr lang="cs-CZ" sz="1100" dirty="0" smtClean="0">
                <a:solidFill>
                  <a:schemeClr val="tx1"/>
                </a:solidFill>
              </a:rPr>
              <a:t> pro tvorbu chemických vzorců </a:t>
            </a:r>
            <a:endParaRPr lang="cs-CZ" sz="11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10344" y="0"/>
            <a:ext cx="9144000" cy="2708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alibri" pitchFamily="34" charset="0"/>
                <a:ea typeface="+mj-ea"/>
                <a:cs typeface="Calibri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Comic Sans MS" pitchFamily="66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8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kern="0" dirty="0" smtClean="0"/>
              <a:t/>
            </a:r>
            <a:br>
              <a:rPr lang="cs-CZ" sz="2400" kern="0" dirty="0" smtClean="0"/>
            </a:br>
            <a:r>
              <a:rPr lang="cs-CZ" sz="2000" dirty="0">
                <a:solidFill>
                  <a:schemeClr val="tx1"/>
                </a:solidFill>
                <a:cs typeface="+mj-cs"/>
              </a:rPr>
              <a:t>Použitá literatura: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Kotlík 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B., Růžičková K. </a:t>
            </a:r>
            <a:r>
              <a:rPr lang="cs-CZ" sz="1400" i="1" dirty="0">
                <a:solidFill>
                  <a:schemeClr val="tx1"/>
                </a:solidFill>
                <a:cs typeface="Arial" pitchFamily="34" charset="0"/>
              </a:rPr>
              <a:t>Chemie I v kostce</a:t>
            </a:r>
            <a:r>
              <a:rPr lang="cs-CZ" sz="1400" dirty="0">
                <a:solidFill>
                  <a:schemeClr val="tx1"/>
                </a:solidFill>
                <a:cs typeface="Arial" pitchFamily="34" charset="0"/>
              </a:rPr>
              <a:t>, Havlíčkův Brod: Fragment, 1996. ISBN </a:t>
            </a:r>
            <a:r>
              <a:rPr lang="cs-CZ" sz="1400" dirty="0" smtClean="0">
                <a:solidFill>
                  <a:schemeClr val="tx1"/>
                </a:solidFill>
                <a:cs typeface="Arial" pitchFamily="34" charset="0"/>
              </a:rPr>
              <a:t>80-7200-056-X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err="1" smtClean="0">
                <a:solidFill>
                  <a:schemeClr val="tx1"/>
                </a:solidFill>
                <a:cs typeface="Times New Roman" pitchFamily="18" charset="0"/>
              </a:rPr>
              <a:t>Beneš.P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Pumpr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V.,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Banýr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 J. </a:t>
            </a:r>
            <a:r>
              <a:rPr lang="cs-CZ" sz="1400" i="1" dirty="0">
                <a:solidFill>
                  <a:schemeClr val="tx1"/>
                </a:solidFill>
                <a:cs typeface="Times New Roman" pitchFamily="18" charset="0"/>
              </a:rPr>
              <a:t>Základy praktické chemie 2.díl pro 9.ročník základní školy. 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Praha: Fortuna, 2006. ISBN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80-7168-879-7</a:t>
            </a: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 smtClean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endParaRPr lang="cs-CZ" sz="1400" dirty="0">
              <a:solidFill>
                <a:schemeClr val="tx1"/>
              </a:solidFill>
              <a:ea typeface="+mn-ea"/>
            </a:endParaRPr>
          </a:p>
          <a:p>
            <a:pPr marL="536575" indent="-273050"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l"/>
            </a:pPr>
            <a:r>
              <a:rPr lang="cs-CZ" sz="1400" dirty="0" smtClean="0">
                <a:solidFill>
                  <a:schemeClr val="tx1"/>
                </a:solidFill>
                <a:ea typeface="+mn-ea"/>
              </a:rPr>
              <a:t>archiv autora</a:t>
            </a:r>
            <a:endParaRPr lang="cs-CZ" sz="1400" dirty="0">
              <a:solidFill>
                <a:schemeClr val="tx1"/>
              </a:solidFill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35272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6750</TotalTime>
  <Words>271</Words>
  <Application>Microsoft Office PowerPoint</Application>
  <PresentationFormat>Předvádění na obrazovce (4:3)</PresentationFormat>
  <Paragraphs>68</Paragraphs>
  <Slides>21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6" baseType="lpstr">
      <vt:lpstr>Arial</vt:lpstr>
      <vt:lpstr>Calibri</vt:lpstr>
      <vt:lpstr>Times New Roman</vt:lpstr>
      <vt:lpstr>Wingdings</vt:lpstr>
      <vt:lpstr>Výchozí návrh</vt:lpstr>
      <vt:lpstr>Prezentace aplikace PowerPoint</vt:lpstr>
      <vt:lpstr>ANOTACE</vt:lpstr>
      <vt:lpstr>Významné alkeny</vt:lpstr>
      <vt:lpstr>Ethen CH2=CH2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ethen</vt:lpstr>
      <vt:lpstr>http://www.tyden.cz/rubriky/apetit/jak-se-kouzli-s-rajcaty-a-jablky_173742.html#.UwNbK2J5OSM</vt:lpstr>
      <vt:lpstr>Propen CH2= CH – CH3  </vt:lpstr>
      <vt:lpstr>Prezentace aplikace PowerPoint</vt:lpstr>
      <vt:lpstr>Prezentace aplikace PowerPoint</vt:lpstr>
      <vt:lpstr>Alkadieny</vt:lpstr>
      <vt:lpstr>Prezentace aplikace PowerPoint</vt:lpstr>
      <vt:lpstr>Prezentace aplikace PowerPoint</vt:lpstr>
      <vt:lpstr>U následujících výroků rozhodni o jejich pravdivosti ANO/NE:</vt:lpstr>
      <vt:lpstr>U následujících výroků rozhodni o jejich pravdivosti ANO/NE:</vt:lpstr>
      <vt:lpstr> Zdroje obrázků: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Myologie</dc:title>
  <dc:creator>Miroslav Pražienka</dc:creator>
  <cp:lastModifiedBy>Pražienka Miroslav</cp:lastModifiedBy>
  <cp:revision>738</cp:revision>
  <dcterms:created xsi:type="dcterms:W3CDTF">2004-03-24T18:19:47Z</dcterms:created>
  <dcterms:modified xsi:type="dcterms:W3CDTF">2014-03-04T11:46:42Z</dcterms:modified>
</cp:coreProperties>
</file>