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3" r:id="rId3"/>
    <p:sldId id="259" r:id="rId4"/>
    <p:sldId id="271" r:id="rId5"/>
    <p:sldId id="261" r:id="rId6"/>
    <p:sldId id="266" r:id="rId7"/>
    <p:sldId id="257" r:id="rId8"/>
    <p:sldId id="265" r:id="rId9"/>
    <p:sldId id="264" r:id="rId10"/>
    <p:sldId id="267" r:id="rId11"/>
    <p:sldId id="272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D92067D-7017-4F5A-96E6-B15F13D45524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863755-3F7B-4034-BA08-05CAA0F442E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32672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863755-3F7B-4034-BA08-05CAA0F442EE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4012569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2595164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47888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963701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131888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3920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4165833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434167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981101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267672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112658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453326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E17E4-E436-4D49-B2AA-F54CAAF3BCBC}" type="datetimeFigureOut">
              <a:rPr lang="cs-CZ" smtClean="0"/>
              <a:pPr/>
              <a:t>24.3.2014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36422-AA5E-4477-BB34-0AA69AE6256F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620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ahoo.com/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ing.com/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duckduckgo.com/about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yandex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hyperlink" Target="http://www.excite.com/" TargetMode="External"/><Relationship Id="rId3" Type="http://schemas.openxmlformats.org/officeDocument/2006/relationships/image" Target="../media/image16.png"/><Relationship Id="rId7" Type="http://schemas.openxmlformats.org/officeDocument/2006/relationships/hyperlink" Target="http://yacy.de/" TargetMode="External"/><Relationship Id="rId2" Type="http://schemas.openxmlformats.org/officeDocument/2006/relationships/hyperlink" Target="http://www.lycos.com/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Relationship Id="rId9" Type="http://schemas.openxmlformats.org/officeDocument/2006/relationships/image" Target="../media/image20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altavista.digital.com/" TargetMode="Externa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Internetov%C3%BD_vyhled%C3%A1va%C4%8D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16087" y="260648"/>
            <a:ext cx="5711825" cy="1243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94238595"/>
              </p:ext>
            </p:extLst>
          </p:nvPr>
        </p:nvGraphicFramePr>
        <p:xfrm>
          <a:off x="467544" y="1700813"/>
          <a:ext cx="8280920" cy="4560834"/>
        </p:xfrm>
        <a:graphic>
          <a:graphicData uri="http://schemas.openxmlformats.org/drawingml/2006/table">
            <a:tbl>
              <a:tblPr firstRow="1" firstCol="1" bandRow="1"/>
              <a:tblGrid>
                <a:gridCol w="2063168"/>
                <a:gridCol w="6217752"/>
              </a:tblGrid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 školy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Základní škola praktická Rožnov pod Radhoštěm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projektu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CZ. 1. 07/1. 4.00/21.3751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Číslo materiálu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VY_32_INOVACE_239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Autor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Mgr. Romana </a:t>
                      </a:r>
                      <a:r>
                        <a:rPr lang="cs-CZ" sz="1800" dirty="0" err="1">
                          <a:effectLst/>
                          <a:latin typeface="Calibri"/>
                          <a:ea typeface="Times New Roman"/>
                          <a:cs typeface="Arial"/>
                        </a:rPr>
                        <a:t>Rybiařová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Název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Calibri"/>
                          <a:ea typeface="Times New Roman"/>
                          <a:cs typeface="Arial"/>
                        </a:rPr>
                        <a:t>Nejznámější světové internetové vyhledávače</a:t>
                      </a:r>
                      <a:endParaRPr lang="cs-CZ" sz="1800" kern="1200" dirty="0">
                        <a:solidFill>
                          <a:schemeClr val="tx1"/>
                        </a:solidFill>
                        <a:effectLst/>
                        <a:latin typeface="Calibri"/>
                        <a:ea typeface="Times New Roman"/>
                        <a:cs typeface="Arial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Datum (období)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Březen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</a:t>
                      </a: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2014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Ročník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8. a 9.ročník </a:t>
                      </a: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ZŠ praktická, lehké mentální postižení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723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>
                          <a:effectLst/>
                          <a:latin typeface="Calibri"/>
                          <a:ea typeface="Times New Roman"/>
                          <a:cs typeface="Arial"/>
                        </a:rPr>
                        <a:t>Vzdělávací oblast</a:t>
                      </a:r>
                      <a:endParaRPr lang="cs-CZ" sz="110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Informační a komunikační</a:t>
                      </a:r>
                      <a:r>
                        <a:rPr lang="cs-CZ" sz="1800" baseline="0" dirty="0" smtClean="0">
                          <a:effectLst/>
                          <a:latin typeface="Calibri"/>
                          <a:ea typeface="Times New Roman"/>
                          <a:cs typeface="Arial"/>
                        </a:rPr>
                        <a:t> technologie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2292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dirty="0">
                          <a:effectLst/>
                          <a:latin typeface="Calibri"/>
                          <a:ea typeface="Times New Roman"/>
                          <a:cs typeface="Arial"/>
                        </a:rPr>
                        <a:t>Anotace</a:t>
                      </a:r>
                      <a:endParaRPr lang="cs-CZ" sz="11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600" dirty="0" smtClean="0">
                          <a:latin typeface="+mn-lt"/>
                          <a:ea typeface="Calibri"/>
                          <a:cs typeface="Times New Roman"/>
                        </a:rPr>
                        <a:t>Prezentace jako učební materiál je určena žákům 8. a 9. ročníku ZŠ</a:t>
                      </a:r>
                      <a:r>
                        <a:rPr lang="cs-CZ" sz="1600" baseline="0" dirty="0" smtClean="0">
                          <a:latin typeface="+mn-lt"/>
                          <a:ea typeface="Calibri"/>
                          <a:cs typeface="Times New Roman"/>
                        </a:rPr>
                        <a:t> praktické. V této prezentaci se žáci seznámí s nejznámějšími a nejpoužívanějšími světovými internetovými vyhledávači a službami, které poskytují.</a:t>
                      </a:r>
                      <a:endParaRPr lang="cs-CZ" sz="1600" dirty="0">
                        <a:effectLst/>
                        <a:latin typeface="Calibri"/>
                        <a:ea typeface="Times New Roman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571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113580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15540" y="308124"/>
            <a:ext cx="4588051" cy="461665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cs-CZ" sz="2400" b="1" dirty="0">
                <a:solidFill>
                  <a:srgbClr val="FF0000"/>
                </a:solidFill>
              </a:rPr>
              <a:t>Nejznámější </a:t>
            </a:r>
            <a:r>
              <a:rPr lang="cs-CZ" sz="2400" b="1" dirty="0" smtClean="0">
                <a:solidFill>
                  <a:srgbClr val="FF0000"/>
                </a:solidFill>
              </a:rPr>
              <a:t>vyhledávače ve světě: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4633" y="2285797"/>
            <a:ext cx="2537281" cy="9361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r="80513"/>
          <a:stretch/>
        </p:blipFill>
        <p:spPr bwMode="auto">
          <a:xfrm>
            <a:off x="380689" y="1113520"/>
            <a:ext cx="2533235" cy="84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32443" t="7687" r="25696" b="44403"/>
          <a:stretch/>
        </p:blipFill>
        <p:spPr bwMode="auto">
          <a:xfrm>
            <a:off x="522549" y="3430137"/>
            <a:ext cx="2314575" cy="18344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48064" y="5336206"/>
            <a:ext cx="3543770" cy="11916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7" name="Picture 7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719" t="28253" r="65138"/>
          <a:stretch/>
        </p:blipFill>
        <p:spPr bwMode="auto">
          <a:xfrm>
            <a:off x="5554479" y="4154508"/>
            <a:ext cx="2979489" cy="8244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8" name="Picture 8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20" t="6763" r="88914" b="35912"/>
          <a:stretch/>
        </p:blipFill>
        <p:spPr bwMode="auto">
          <a:xfrm>
            <a:off x="5680781" y="2457213"/>
            <a:ext cx="2478336" cy="9729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02509" y="769789"/>
            <a:ext cx="2554287" cy="1530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8828" y="5594442"/>
            <a:ext cx="2279650" cy="933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943816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86" t="17137" r="35390" b="76008"/>
          <a:stretch/>
        </p:blipFill>
        <p:spPr bwMode="auto">
          <a:xfrm>
            <a:off x="71787" y="188640"/>
            <a:ext cx="9036717" cy="5840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Obdélník 2"/>
          <p:cNvSpPr/>
          <p:nvPr/>
        </p:nvSpPr>
        <p:spPr>
          <a:xfrm>
            <a:off x="198929" y="846616"/>
            <a:ext cx="34864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hlinkClick r:id="rId3"/>
              </a:rPr>
              <a:t>https://www.yahoo.com</a:t>
            </a:r>
            <a:r>
              <a:rPr lang="cs-CZ" sz="2400" b="1" dirty="0" smtClean="0">
                <a:hlinkClick r:id="rId3"/>
              </a:rPr>
              <a:t>/</a:t>
            </a:r>
            <a:endParaRPr lang="cs-CZ" sz="2400" b="1" dirty="0" smtClean="0"/>
          </a:p>
        </p:txBody>
      </p:sp>
      <p:sp>
        <p:nvSpPr>
          <p:cNvPr id="20" name="Obdélník 19"/>
          <p:cNvSpPr/>
          <p:nvPr/>
        </p:nvSpPr>
        <p:spPr>
          <a:xfrm>
            <a:off x="251520" y="1916832"/>
            <a:ext cx="685260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de o </a:t>
            </a:r>
            <a:r>
              <a:rPr lang="cs-CZ" sz="2000" dirty="0"/>
              <a:t>vůbec </a:t>
            </a:r>
            <a:r>
              <a:rPr lang="cs-CZ" sz="2000" dirty="0" smtClean="0"/>
              <a:t>první internetový portál, </a:t>
            </a:r>
            <a:r>
              <a:rPr lang="cs-CZ" sz="2000" dirty="0"/>
              <a:t>který kdy </a:t>
            </a:r>
            <a:r>
              <a:rPr lang="cs-CZ" sz="2000" dirty="0" smtClean="0"/>
              <a:t>vznikl</a:t>
            </a:r>
            <a:endParaRPr lang="cs-CZ" sz="2000" dirty="0"/>
          </a:p>
        </p:txBody>
      </p:sp>
      <p:sp>
        <p:nvSpPr>
          <p:cNvPr id="21" name="Obdélník 20"/>
          <p:cNvSpPr/>
          <p:nvPr/>
        </p:nvSpPr>
        <p:spPr>
          <a:xfrm>
            <a:off x="251520" y="2430942"/>
            <a:ext cx="8712968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vše </a:t>
            </a:r>
            <a:r>
              <a:rPr lang="cs-CZ" sz="2000" dirty="0"/>
              <a:t>začalo jako nevinný nápad, kterým si chtěli dva studenti oboru elektrického inženýrství </a:t>
            </a:r>
            <a:r>
              <a:rPr lang="cs-CZ" sz="2000" b="1" i="1" dirty="0" smtClean="0"/>
              <a:t>David </a:t>
            </a:r>
            <a:r>
              <a:rPr lang="cs-CZ" sz="2000" b="1" i="1" dirty="0"/>
              <a:t>Filo a Jerry </a:t>
            </a:r>
            <a:r>
              <a:rPr lang="cs-CZ" sz="2000" b="1" i="1" dirty="0" err="1" smtClean="0"/>
              <a:t>Yang</a:t>
            </a:r>
            <a:r>
              <a:rPr lang="cs-CZ" sz="2000" dirty="0" smtClean="0"/>
              <a:t>, </a:t>
            </a:r>
            <a:r>
              <a:rPr lang="cs-CZ" sz="2000" dirty="0" err="1" smtClean="0"/>
              <a:t>Standfordské</a:t>
            </a:r>
            <a:r>
              <a:rPr lang="cs-CZ" sz="2000" dirty="0" smtClean="0"/>
              <a:t> univerzity, </a:t>
            </a:r>
            <a:r>
              <a:rPr lang="cs-CZ" sz="2000" dirty="0"/>
              <a:t>usnadnit vyhledávání ve </a:t>
            </a:r>
            <a:r>
              <a:rPr lang="cs-CZ" sz="2000" dirty="0" err="1"/>
              <a:t>World</a:t>
            </a:r>
            <a:r>
              <a:rPr lang="cs-CZ" sz="2000" dirty="0"/>
              <a:t> </a:t>
            </a:r>
            <a:r>
              <a:rPr lang="cs-CZ" sz="2000" dirty="0" err="1"/>
              <a:t>Wide</a:t>
            </a:r>
            <a:r>
              <a:rPr lang="cs-CZ" sz="2000" dirty="0"/>
              <a:t> Webu </a:t>
            </a:r>
          </a:p>
        </p:txBody>
      </p:sp>
      <p:sp>
        <p:nvSpPr>
          <p:cNvPr id="22" name="Obdélník 21"/>
          <p:cNvSpPr/>
          <p:nvPr/>
        </p:nvSpPr>
        <p:spPr>
          <a:xfrm>
            <a:off x="251520" y="3560605"/>
            <a:ext cx="8712968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b="1" dirty="0" smtClean="0"/>
              <a:t>v </a:t>
            </a:r>
            <a:r>
              <a:rPr lang="cs-CZ" sz="2000" b="1" dirty="0"/>
              <a:t>roce 1994 </a:t>
            </a:r>
            <a:r>
              <a:rPr lang="cs-CZ" sz="2000" dirty="0"/>
              <a:t>začali ve volném čase třídit </a:t>
            </a:r>
            <a:r>
              <a:rPr lang="cs-CZ" sz="2000" dirty="0" smtClean="0"/>
              <a:t> </a:t>
            </a:r>
            <a:r>
              <a:rPr lang="cs-CZ" sz="2000" dirty="0"/>
              <a:t>internetové stránky do různých kategorií, což </a:t>
            </a:r>
            <a:r>
              <a:rPr lang="cs-CZ" sz="2000" dirty="0" smtClean="0"/>
              <a:t>mělo pomoci </a:t>
            </a:r>
            <a:r>
              <a:rPr lang="cs-CZ" sz="2000" dirty="0"/>
              <a:t>jim i jejich přátelům s </a:t>
            </a:r>
            <a:r>
              <a:rPr lang="cs-CZ" sz="2000" dirty="0" smtClean="0"/>
              <a:t>vyhledáváním </a:t>
            </a:r>
            <a:endParaRPr lang="cs-CZ" sz="2000" dirty="0"/>
          </a:p>
        </p:txBody>
      </p:sp>
      <p:sp>
        <p:nvSpPr>
          <p:cNvPr id="23" name="Obdélník 22"/>
          <p:cNvSpPr/>
          <p:nvPr/>
        </p:nvSpPr>
        <p:spPr>
          <a:xfrm>
            <a:off x="251520" y="4382491"/>
            <a:ext cx="8712968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netrvalo </a:t>
            </a:r>
            <a:r>
              <a:rPr lang="cs-CZ" sz="2000" dirty="0"/>
              <a:t>to dlouho a tento katalog začalo využívat obrovské množství lidí, což začalo zatěžovat servery ve </a:t>
            </a:r>
            <a:r>
              <a:rPr lang="cs-CZ" sz="2000" dirty="0" err="1"/>
              <a:t>Standfordské</a:t>
            </a:r>
            <a:r>
              <a:rPr lang="cs-CZ" sz="2000" dirty="0"/>
              <a:t> </a:t>
            </a:r>
            <a:r>
              <a:rPr lang="cs-CZ" sz="2000" dirty="0" smtClean="0"/>
              <a:t>univerzitě </a:t>
            </a:r>
            <a:endParaRPr lang="cs-CZ" sz="2000" dirty="0"/>
          </a:p>
        </p:txBody>
      </p:sp>
      <p:sp>
        <p:nvSpPr>
          <p:cNvPr id="24" name="Obdélník 23"/>
          <p:cNvSpPr/>
          <p:nvPr/>
        </p:nvSpPr>
        <p:spPr>
          <a:xfrm>
            <a:off x="251520" y="5204377"/>
            <a:ext cx="871296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proto </a:t>
            </a:r>
            <a:r>
              <a:rPr lang="cs-CZ" sz="2000" dirty="0"/>
              <a:t>se tito dva studenti rozhodli, že se tím budou zabývat podrobněji 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179512" y="1340768"/>
            <a:ext cx="2415790" cy="40011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srgbClr val="FF0000"/>
                </a:solidFill>
              </a:rPr>
              <a:t>Něco málo z historie:</a:t>
            </a:r>
            <a:endParaRPr lang="cs-CZ" sz="2000" b="1" dirty="0">
              <a:solidFill>
                <a:srgbClr val="FF000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251520" y="5718487"/>
            <a:ext cx="6696744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ještě v roce </a:t>
            </a:r>
            <a:r>
              <a:rPr lang="cs-CZ" sz="2000" dirty="0" smtClean="0"/>
              <a:t>1994 založili </a:t>
            </a:r>
            <a:r>
              <a:rPr lang="cs-CZ" sz="2000" dirty="0"/>
              <a:t>firmu </a:t>
            </a:r>
            <a:r>
              <a:rPr lang="cs-CZ" sz="2400" b="1" dirty="0"/>
              <a:t>Yahoo</a:t>
            </a:r>
            <a:r>
              <a:rPr lang="cs-CZ" sz="2400" b="1" dirty="0" smtClean="0"/>
              <a:t>!</a:t>
            </a:r>
            <a:endParaRPr lang="cs-CZ" sz="2000" dirty="0"/>
          </a:p>
        </p:txBody>
      </p:sp>
      <p:sp>
        <p:nvSpPr>
          <p:cNvPr id="27" name="Obdélník 26"/>
          <p:cNvSpPr/>
          <p:nvPr/>
        </p:nvSpPr>
        <p:spPr>
          <a:xfrm>
            <a:off x="251520" y="6294151"/>
            <a:ext cx="669674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sídlo </a:t>
            </a:r>
            <a:r>
              <a:rPr lang="cs-CZ" sz="2000" dirty="0"/>
              <a:t>firmy je v </a:t>
            </a:r>
            <a:r>
              <a:rPr lang="cs-CZ" sz="2000" dirty="0" err="1"/>
              <a:t>Sunnyvale</a:t>
            </a:r>
            <a:r>
              <a:rPr lang="cs-CZ" sz="2000" dirty="0"/>
              <a:t> v Silicon </a:t>
            </a:r>
            <a:r>
              <a:rPr lang="cs-CZ" sz="2000" dirty="0" err="1"/>
              <a:t>Valley</a:t>
            </a:r>
            <a:r>
              <a:rPr lang="cs-CZ" sz="2000" dirty="0"/>
              <a:t> v </a:t>
            </a:r>
            <a:r>
              <a:rPr lang="cs-CZ" sz="2000" dirty="0" smtClean="0"/>
              <a:t>Kalifornii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328300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 animBg="1"/>
      <p:bldP spid="21" grpId="0" animBg="1"/>
      <p:bldP spid="22" grpId="0" animBg="1"/>
      <p:bldP spid="23" grpId="0" animBg="1"/>
      <p:bldP spid="24" grpId="0" animBg="1"/>
      <p:bldP spid="13" grpId="0" animBg="1"/>
      <p:bldP spid="14" grpId="0" animBg="1"/>
      <p:bldP spid="2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707904" y="5869112"/>
            <a:ext cx="24822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>
                <a:solidFill>
                  <a:srgbClr val="FF0000"/>
                </a:solidFill>
              </a:rPr>
              <a:t>Do you Yahoo? 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4070674" y="5085184"/>
            <a:ext cx="135030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 smtClean="0"/>
              <a:t>S</a:t>
            </a:r>
            <a:r>
              <a:rPr lang="en-US" sz="2800" b="1" dirty="0" err="1" smtClean="0"/>
              <a:t>logan</a:t>
            </a:r>
            <a:r>
              <a:rPr lang="cs-CZ" sz="2800" b="1" dirty="0" smtClean="0"/>
              <a:t>:</a:t>
            </a:r>
            <a:r>
              <a:rPr lang="en-US" sz="2800" b="1" dirty="0" smtClean="0"/>
              <a:t> </a:t>
            </a:r>
            <a:endParaRPr lang="cs-CZ" sz="2800" b="1" dirty="0"/>
          </a:p>
        </p:txBody>
      </p:sp>
      <p:sp>
        <p:nvSpPr>
          <p:cNvPr id="7" name="Obdélník 6"/>
          <p:cNvSpPr/>
          <p:nvPr/>
        </p:nvSpPr>
        <p:spPr>
          <a:xfrm>
            <a:off x="2131931" y="3212976"/>
            <a:ext cx="6536779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„</a:t>
            </a:r>
            <a:r>
              <a:rPr lang="cs-CZ" sz="3200" b="1" dirty="0" err="1">
                <a:solidFill>
                  <a:srgbClr val="FF0000"/>
                </a:solidFill>
              </a:rPr>
              <a:t>Y</a:t>
            </a:r>
            <a:r>
              <a:rPr lang="cs-CZ" sz="2000" dirty="0" err="1" smtClean="0"/>
              <a:t>et</a:t>
            </a:r>
            <a:r>
              <a:rPr lang="cs-CZ" sz="2000" dirty="0" smtClean="0"/>
              <a:t>  </a:t>
            </a:r>
            <a:r>
              <a:rPr lang="cs-CZ" sz="3200" b="1" dirty="0" err="1" smtClean="0">
                <a:solidFill>
                  <a:srgbClr val="FF0000"/>
                </a:solidFill>
              </a:rPr>
              <a:t>A</a:t>
            </a:r>
            <a:r>
              <a:rPr lang="cs-CZ" sz="2000" dirty="0" err="1" smtClean="0"/>
              <a:t>nother</a:t>
            </a:r>
            <a:r>
              <a:rPr lang="cs-CZ" sz="2000" dirty="0" smtClean="0"/>
              <a:t> </a:t>
            </a:r>
            <a:r>
              <a:rPr lang="cs-CZ" sz="3200" b="1" dirty="0" err="1">
                <a:solidFill>
                  <a:srgbClr val="FF0000"/>
                </a:solidFill>
              </a:rPr>
              <a:t>H</a:t>
            </a:r>
            <a:r>
              <a:rPr lang="cs-CZ" sz="2000" dirty="0" err="1"/>
              <a:t>ierarchical</a:t>
            </a:r>
            <a:r>
              <a:rPr lang="cs-CZ" sz="2000" dirty="0"/>
              <a:t> </a:t>
            </a:r>
            <a:r>
              <a:rPr lang="cs-CZ" sz="3200" b="1" dirty="0" err="1" smtClean="0">
                <a:solidFill>
                  <a:srgbClr val="FF0000"/>
                </a:solidFill>
              </a:rPr>
              <a:t>O</a:t>
            </a:r>
            <a:r>
              <a:rPr lang="cs-CZ" sz="2000" dirty="0" err="1" smtClean="0"/>
              <a:t>fficious</a:t>
            </a:r>
            <a:r>
              <a:rPr lang="cs-CZ" sz="2000" dirty="0" smtClean="0"/>
              <a:t> </a:t>
            </a:r>
            <a:r>
              <a:rPr lang="cs-CZ" sz="3200" b="1" dirty="0" err="1">
                <a:solidFill>
                  <a:srgbClr val="FF0000"/>
                </a:solidFill>
              </a:rPr>
              <a:t>O</a:t>
            </a:r>
            <a:r>
              <a:rPr lang="cs-CZ" sz="2000" dirty="0" err="1"/>
              <a:t>racle</a:t>
            </a:r>
            <a:r>
              <a:rPr lang="cs-CZ" sz="2000" dirty="0"/>
              <a:t>“ </a:t>
            </a:r>
            <a:endParaRPr lang="cs-CZ" sz="2000" dirty="0" smtClean="0"/>
          </a:p>
        </p:txBody>
      </p:sp>
      <p:sp>
        <p:nvSpPr>
          <p:cNvPr id="8" name="Obdélník 7"/>
          <p:cNvSpPr/>
          <p:nvPr/>
        </p:nvSpPr>
        <p:spPr>
          <a:xfrm>
            <a:off x="2131931" y="4005064"/>
            <a:ext cx="655919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volně přeloženo „</a:t>
            </a:r>
            <a:r>
              <a:rPr lang="cs-CZ" sz="2000" b="1" i="1" dirty="0" smtClean="0"/>
              <a:t>Ještě jedno nadřazené dotěrné orákulum</a:t>
            </a:r>
            <a:r>
              <a:rPr lang="cs-CZ" dirty="0" smtClean="0"/>
              <a:t>“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131931" y="4437112"/>
            <a:ext cx="382611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i="1" dirty="0" err="1" smtClean="0"/>
              <a:t>pozn</a:t>
            </a:r>
            <a:r>
              <a:rPr lang="cs-CZ" sz="1600" i="1" dirty="0" smtClean="0"/>
              <a:t>: orákulum = věštba</a:t>
            </a:r>
            <a:r>
              <a:rPr lang="cs-CZ" sz="1600" i="1" dirty="0"/>
              <a:t>, proroctví, </a:t>
            </a:r>
            <a:r>
              <a:rPr lang="cs-CZ" sz="1600" i="1" dirty="0" smtClean="0"/>
              <a:t>věštírna</a:t>
            </a:r>
            <a:endParaRPr lang="cs-CZ" sz="1600" i="1" dirty="0"/>
          </a:p>
        </p:txBody>
      </p:sp>
      <p:sp>
        <p:nvSpPr>
          <p:cNvPr id="10" name="Obdélník 9"/>
          <p:cNvSpPr/>
          <p:nvPr/>
        </p:nvSpPr>
        <p:spPr>
          <a:xfrm>
            <a:off x="2131931" y="1804174"/>
            <a:ext cx="2613896" cy="400110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cs-CZ" sz="2000" dirty="0" smtClean="0"/>
              <a:t>jako </a:t>
            </a:r>
            <a:r>
              <a:rPr lang="cs-CZ" sz="2000" dirty="0"/>
              <a:t>radostný </a:t>
            </a:r>
            <a:r>
              <a:rPr lang="cs-CZ" sz="2000" dirty="0" smtClean="0"/>
              <a:t>výkřik</a:t>
            </a:r>
            <a:endParaRPr lang="cs-CZ" sz="2000" dirty="0"/>
          </a:p>
        </p:txBody>
      </p:sp>
      <p:sp>
        <p:nvSpPr>
          <p:cNvPr id="13" name="Obdélník 12"/>
          <p:cNvSpPr/>
          <p:nvPr/>
        </p:nvSpPr>
        <p:spPr>
          <a:xfrm>
            <a:off x="2131931" y="1124744"/>
            <a:ext cx="6726200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Název vyhledávače můžeme překládat </a:t>
            </a:r>
            <a:r>
              <a:rPr lang="cs-CZ" dirty="0"/>
              <a:t>hned dvěma způsoby a </a:t>
            </a:r>
            <a:r>
              <a:rPr lang="cs-CZ" dirty="0" smtClean="0"/>
              <a:t>sice: </a:t>
            </a:r>
            <a:endParaRPr lang="cs-CZ" dirty="0"/>
          </a:p>
        </p:txBody>
      </p:sp>
      <p:sp>
        <p:nvSpPr>
          <p:cNvPr id="14" name="Obdélník 13"/>
          <p:cNvSpPr/>
          <p:nvPr/>
        </p:nvSpPr>
        <p:spPr>
          <a:xfrm>
            <a:off x="4934310" y="1711841"/>
            <a:ext cx="172592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b="1" dirty="0">
                <a:solidFill>
                  <a:srgbClr val="FF0000"/>
                </a:solidFill>
              </a:rPr>
              <a:t>"</a:t>
            </a:r>
            <a:r>
              <a:rPr lang="cs-CZ" sz="3200" b="1" dirty="0" err="1">
                <a:solidFill>
                  <a:srgbClr val="FF0000"/>
                </a:solidFill>
              </a:rPr>
              <a:t>Yahoo</a:t>
            </a:r>
            <a:r>
              <a:rPr lang="cs-CZ" sz="3200" b="1" dirty="0">
                <a:solidFill>
                  <a:srgbClr val="FF0000"/>
                </a:solidFill>
              </a:rPr>
              <a:t>!"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4330673" y="2545392"/>
            <a:ext cx="116435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nebo jako:</a:t>
            </a:r>
            <a:endParaRPr lang="cs-CZ" dirty="0"/>
          </a:p>
        </p:txBody>
      </p:sp>
      <p:pic>
        <p:nvPicPr>
          <p:cNvPr id="17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86" t="17137" r="35390" b="76008"/>
          <a:stretch/>
        </p:blipFill>
        <p:spPr bwMode="auto">
          <a:xfrm>
            <a:off x="467544" y="188640"/>
            <a:ext cx="8500191" cy="54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20" t="24609" r="84587" b="7227"/>
          <a:stretch/>
        </p:blipFill>
        <p:spPr bwMode="auto">
          <a:xfrm>
            <a:off x="179512" y="772738"/>
            <a:ext cx="1656184" cy="572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229270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 animBg="1"/>
      <p:bldP spid="9" grpId="0"/>
      <p:bldP spid="10" grpId="0" animBg="1"/>
      <p:bldP spid="13" grpId="0" animBg="1"/>
      <p:bldP spid="14" grpId="0"/>
      <p:bldP spid="1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986" t="17137" r="35390" b="76008"/>
          <a:stretch/>
        </p:blipFill>
        <p:spPr bwMode="auto">
          <a:xfrm>
            <a:off x="467544" y="188640"/>
            <a:ext cx="8500191" cy="549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320" t="24609" r="84587" b="7227"/>
          <a:stretch/>
        </p:blipFill>
        <p:spPr bwMode="auto">
          <a:xfrm>
            <a:off x="35496" y="772738"/>
            <a:ext cx="1656184" cy="5721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Obdélník 10"/>
          <p:cNvSpPr/>
          <p:nvPr/>
        </p:nvSpPr>
        <p:spPr>
          <a:xfrm>
            <a:off x="1691680" y="1352962"/>
            <a:ext cx="6768752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charakteristické jsou zpravodajské zprávy - už </a:t>
            </a:r>
            <a:r>
              <a:rPr lang="cs-CZ" sz="2000" dirty="0"/>
              <a:t>na hlavní stránce </a:t>
            </a:r>
            <a:r>
              <a:rPr lang="cs-CZ" sz="2000" dirty="0" smtClean="0"/>
              <a:t>vidíme nejnovější </a:t>
            </a:r>
            <a:r>
              <a:rPr lang="cs-CZ" sz="2000" dirty="0"/>
              <a:t>novinky z domova a ze </a:t>
            </a:r>
            <a:r>
              <a:rPr lang="cs-CZ" sz="2000" dirty="0" smtClean="0"/>
              <a:t>světa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1691680" y="5602014"/>
            <a:ext cx="7276055" cy="92333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Vyhledávač </a:t>
            </a:r>
            <a:r>
              <a:rPr lang="cs-CZ" b="1" dirty="0"/>
              <a:t>Yahoo!</a:t>
            </a:r>
            <a:r>
              <a:rPr lang="cs-CZ" dirty="0"/>
              <a:t> stále patří mezi silné vyhledávací portály, ovšem už nikdy asi nebude na takové úrovni, jako Google, protože jednoduše tento vyhledávač zaspal dobu, ale kdo ví, třeba o něm ještě hodně </a:t>
            </a:r>
            <a:r>
              <a:rPr lang="cs-CZ" dirty="0" smtClean="0"/>
              <a:t>uslyšíme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1691680" y="2132856"/>
            <a:ext cx="684076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e-mailové služby 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1691680" y="836712"/>
            <a:ext cx="2503314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Některé ze služeb:</a:t>
            </a:r>
            <a:endParaRPr lang="cs-CZ" sz="2400" b="1" dirty="0">
              <a:solidFill>
                <a:srgbClr val="FF0000"/>
              </a:solidFill>
            </a:endParaRPr>
          </a:p>
        </p:txBody>
      </p:sp>
      <p:sp>
        <p:nvSpPr>
          <p:cNvPr id="15" name="Obdélník 14"/>
          <p:cNvSpPr/>
          <p:nvPr/>
        </p:nvSpPr>
        <p:spPr>
          <a:xfrm>
            <a:off x="1957970" y="4290634"/>
            <a:ext cx="657447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smtClean="0"/>
              <a:t>automaticky nastaví </a:t>
            </a:r>
            <a:r>
              <a:rPr lang="cs-CZ" dirty="0"/>
              <a:t>předpověď počasí na oblast, kde </a:t>
            </a:r>
            <a:r>
              <a:rPr lang="cs-CZ" dirty="0" smtClean="0"/>
              <a:t>žijeme</a:t>
            </a:r>
          </a:p>
        </p:txBody>
      </p:sp>
      <p:sp>
        <p:nvSpPr>
          <p:cNvPr id="16" name="Obdélník 15"/>
          <p:cNvSpPr/>
          <p:nvPr/>
        </p:nvSpPr>
        <p:spPr>
          <a:xfrm>
            <a:off x="2004151" y="2636912"/>
            <a:ext cx="6528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 err="1"/>
              <a:t>Yahoo</a:t>
            </a:r>
            <a:r>
              <a:rPr lang="cs-CZ" dirty="0"/>
              <a:t> Mail je zcela zdarma pro jakéhokoliv </a:t>
            </a:r>
            <a:r>
              <a:rPr lang="cs-CZ" dirty="0" smtClean="0"/>
              <a:t>návštěvníka </a:t>
            </a:r>
          </a:p>
        </p:txBody>
      </p:sp>
      <p:sp>
        <p:nvSpPr>
          <p:cNvPr id="17" name="Obdélník 16"/>
          <p:cNvSpPr/>
          <p:nvPr/>
        </p:nvSpPr>
        <p:spPr>
          <a:xfrm>
            <a:off x="1691680" y="3789040"/>
            <a:ext cx="284866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počasí </a:t>
            </a:r>
            <a:r>
              <a:rPr lang="cs-CZ" sz="2000" dirty="0" err="1"/>
              <a:t>Yahoo</a:t>
            </a:r>
            <a:r>
              <a:rPr lang="cs-CZ" sz="2000" dirty="0"/>
              <a:t> </a:t>
            </a:r>
            <a:r>
              <a:rPr lang="cs-CZ" sz="2000" dirty="0" err="1"/>
              <a:t>Weather</a:t>
            </a:r>
            <a:endParaRPr lang="cs-CZ" sz="2000" dirty="0"/>
          </a:p>
        </p:txBody>
      </p:sp>
      <p:sp>
        <p:nvSpPr>
          <p:cNvPr id="18" name="Obdélník 17"/>
          <p:cNvSpPr/>
          <p:nvPr/>
        </p:nvSpPr>
        <p:spPr>
          <a:xfrm>
            <a:off x="2004152" y="2985918"/>
            <a:ext cx="652828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při registraci do </a:t>
            </a:r>
            <a:r>
              <a:rPr lang="cs-CZ" dirty="0" err="1"/>
              <a:t>Yahoo</a:t>
            </a:r>
            <a:r>
              <a:rPr lang="cs-CZ" dirty="0"/>
              <a:t> Mail si zároveň vytváříme účet, který nám umožní přístup do ostatních služeb (např. sociální sítě)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957970" y="4659966"/>
            <a:ext cx="65744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má i dlouhodobou předpověď, obsahuje různé grafy, z kterých můžeme pozorovat počasí za poslední měsíc </a:t>
            </a:r>
          </a:p>
        </p:txBody>
      </p:sp>
    </p:spTree>
    <p:extLst>
      <p:ext uri="{BB962C8B-B14F-4D97-AF65-F5344CB8AC3E}">
        <p14:creationId xmlns:p14="http://schemas.microsoft.com/office/powerpoint/2010/main" xmlns="" val="149618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3" grpId="0" animBg="1"/>
      <p:bldP spid="15" grpId="0"/>
      <p:bldP spid="16" grpId="0"/>
      <p:bldP spid="17" grpId="0" animBg="1"/>
      <p:bldP spid="1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18847" y="1578050"/>
            <a:ext cx="854717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dirty="0"/>
              <a:t>j</a:t>
            </a:r>
            <a:r>
              <a:rPr lang="cs-CZ" sz="2000" dirty="0" smtClean="0"/>
              <a:t>e druhým </a:t>
            </a:r>
            <a:r>
              <a:rPr lang="cs-CZ" sz="2000" dirty="0"/>
              <a:t>největším vyhledávačem na internetu po vyhledávači společnosti </a:t>
            </a:r>
            <a:r>
              <a:rPr lang="cs-CZ" sz="2000" dirty="0" smtClean="0"/>
              <a:t>Google </a:t>
            </a:r>
            <a:endParaRPr lang="cs-CZ" sz="2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9573" t="34274" r="2971" b="54234"/>
          <a:stretch/>
        </p:blipFill>
        <p:spPr bwMode="auto">
          <a:xfrm>
            <a:off x="242039" y="168604"/>
            <a:ext cx="3166894" cy="1172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067944" y="636657"/>
            <a:ext cx="360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hlinkClick r:id="rId3"/>
              </a:rPr>
              <a:t>http://</a:t>
            </a:r>
            <a:r>
              <a:rPr lang="cs-CZ" sz="2400" b="1" dirty="0" smtClean="0">
                <a:hlinkClick r:id="rId3"/>
              </a:rPr>
              <a:t>www.bing.com</a:t>
            </a:r>
            <a:endParaRPr lang="cs-CZ" sz="2400" b="1" dirty="0" smtClean="0"/>
          </a:p>
        </p:txBody>
      </p:sp>
      <p:sp>
        <p:nvSpPr>
          <p:cNvPr id="3" name="Obdélník 2"/>
          <p:cNvSpPr/>
          <p:nvPr/>
        </p:nvSpPr>
        <p:spPr>
          <a:xfrm>
            <a:off x="323528" y="3363846"/>
            <a:ext cx="857185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dirty="0" smtClean="0"/>
              <a:t>vyhledávač </a:t>
            </a:r>
            <a:r>
              <a:rPr lang="cs-CZ" sz="2000" dirty="0"/>
              <a:t>byl uveden jako náhrada za Live </a:t>
            </a:r>
            <a:r>
              <a:rPr lang="cs-CZ" sz="2000" dirty="0" err="1"/>
              <a:t>Search</a:t>
            </a:r>
            <a:r>
              <a:rPr lang="cs-CZ" sz="2000" dirty="0"/>
              <a:t> 28. května </a:t>
            </a:r>
            <a:r>
              <a:rPr lang="cs-CZ" sz="2000" dirty="0" smtClean="0"/>
              <a:t>2009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218847" y="2624836"/>
            <a:ext cx="854717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/>
              <a:t>t</a:t>
            </a:r>
            <a:r>
              <a:rPr lang="cs-CZ" sz="2000" dirty="0" smtClean="0"/>
              <a:t>ento </a:t>
            </a:r>
            <a:r>
              <a:rPr lang="cs-CZ" sz="2000" dirty="0"/>
              <a:t>vyhledávač provozuje softwarový gigant </a:t>
            </a:r>
            <a:r>
              <a:rPr lang="cs-CZ" sz="2000" b="1" dirty="0"/>
              <a:t>Microsoft</a:t>
            </a:r>
          </a:p>
        </p:txBody>
      </p:sp>
      <p:sp>
        <p:nvSpPr>
          <p:cNvPr id="8" name="Obdélník 7"/>
          <p:cNvSpPr/>
          <p:nvPr/>
        </p:nvSpPr>
        <p:spPr>
          <a:xfrm>
            <a:off x="218847" y="4102856"/>
            <a:ext cx="854717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můžeme </a:t>
            </a:r>
            <a:r>
              <a:rPr lang="cs-CZ" sz="2000" dirty="0"/>
              <a:t>zadat i internetovou stránku </a:t>
            </a:r>
            <a:r>
              <a:rPr lang="cs-CZ" sz="2000" b="1" dirty="0"/>
              <a:t>www.bing.cz</a:t>
            </a:r>
            <a:r>
              <a:rPr lang="cs-CZ" sz="2000" dirty="0"/>
              <a:t>, jelikož </a:t>
            </a:r>
            <a:r>
              <a:rPr lang="cs-CZ" sz="2000" dirty="0" smtClean="0"/>
              <a:t>nás </a:t>
            </a:r>
            <a:r>
              <a:rPr lang="cs-CZ" sz="2000" dirty="0"/>
              <a:t>to automaticky přesměruje na </a:t>
            </a:r>
            <a:r>
              <a:rPr lang="cs-CZ" sz="2000" b="1" dirty="0"/>
              <a:t>www.bing.com</a:t>
            </a:r>
            <a:r>
              <a:rPr lang="cs-CZ" sz="2000" dirty="0"/>
              <a:t>.</a:t>
            </a:r>
          </a:p>
        </p:txBody>
      </p:sp>
      <p:sp>
        <p:nvSpPr>
          <p:cNvPr id="4" name="Obdélník 3"/>
          <p:cNvSpPr/>
          <p:nvPr/>
        </p:nvSpPr>
        <p:spPr>
          <a:xfrm>
            <a:off x="242039" y="5149641"/>
            <a:ext cx="8571855" cy="101566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sz="2000" dirty="0"/>
              <a:t>Bing přináší oproti předchozím verzím vyhledávače mnoho změn, například možnost sdílet výsledky hledání prostřednictvím stránek </a:t>
            </a:r>
            <a:r>
              <a:rPr lang="cs-CZ" sz="2000" dirty="0" err="1"/>
              <a:t>Facebook</a:t>
            </a:r>
            <a:r>
              <a:rPr lang="cs-CZ" sz="2000" dirty="0"/>
              <a:t> a Windows Live.</a:t>
            </a:r>
          </a:p>
        </p:txBody>
      </p:sp>
    </p:spTree>
    <p:extLst>
      <p:ext uri="{BB962C8B-B14F-4D97-AF65-F5344CB8AC3E}">
        <p14:creationId xmlns:p14="http://schemas.microsoft.com/office/powerpoint/2010/main" xmlns="" val="30929335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7" grpId="0" animBg="1"/>
      <p:bldP spid="8" grpId="0" animBg="1"/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378990" y="4509120"/>
            <a:ext cx="854717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po zadání adresy se nám zobrazí stránka</a:t>
            </a:r>
            <a:r>
              <a:rPr lang="cs-CZ" sz="2000" dirty="0"/>
              <a:t>, kdy v centru </a:t>
            </a:r>
            <a:r>
              <a:rPr lang="cs-CZ" sz="2000" dirty="0" smtClean="0"/>
              <a:t>uvidíme </a:t>
            </a:r>
            <a:r>
              <a:rPr lang="cs-CZ" sz="2000" dirty="0"/>
              <a:t>kolonku vyhledávače a v pozadí je velký obrázek, který se čas od času mění</a:t>
            </a:r>
          </a:p>
        </p:txBody>
      </p:sp>
      <p:sp>
        <p:nvSpPr>
          <p:cNvPr id="6" name="Obdélník 5"/>
          <p:cNvSpPr/>
          <p:nvPr/>
        </p:nvSpPr>
        <p:spPr>
          <a:xfrm>
            <a:off x="378990" y="5589240"/>
            <a:ext cx="854717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nahoře </a:t>
            </a:r>
            <a:r>
              <a:rPr lang="cs-CZ" sz="2000" dirty="0"/>
              <a:t>nad obrázkem </a:t>
            </a:r>
            <a:r>
              <a:rPr lang="cs-CZ" sz="2000" dirty="0" smtClean="0"/>
              <a:t>jsou </a:t>
            </a:r>
            <a:r>
              <a:rPr lang="cs-CZ" sz="2000" dirty="0"/>
              <a:t>vypsané základní služby </a:t>
            </a:r>
            <a:r>
              <a:rPr lang="cs-CZ" sz="2000" dirty="0" smtClean="0"/>
              <a:t> </a:t>
            </a:r>
            <a:endParaRPr lang="cs-CZ" sz="2000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3454" y="260648"/>
            <a:ext cx="8766175" cy="3938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Obdélník 6"/>
          <p:cNvSpPr/>
          <p:nvPr/>
        </p:nvSpPr>
        <p:spPr>
          <a:xfrm>
            <a:off x="2766341" y="6197509"/>
            <a:ext cx="3600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>
                <a:hlinkClick r:id="rId3"/>
              </a:rPr>
              <a:t>http://</a:t>
            </a:r>
            <a:r>
              <a:rPr lang="cs-CZ" sz="2400" b="1" dirty="0" smtClean="0">
                <a:hlinkClick r:id="rId3"/>
              </a:rPr>
              <a:t>www.bing.com</a:t>
            </a:r>
            <a:endParaRPr lang="cs-CZ" sz="2400" b="1" dirty="0" smtClean="0"/>
          </a:p>
        </p:txBody>
      </p:sp>
    </p:spTree>
    <p:extLst>
      <p:ext uri="{BB962C8B-B14F-4D97-AF65-F5344CB8AC3E}">
        <p14:creationId xmlns:p14="http://schemas.microsoft.com/office/powerpoint/2010/main" xmlns="" val="11588110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9860" t="29402" r="29722" b="35810"/>
          <a:stretch/>
        </p:blipFill>
        <p:spPr bwMode="auto">
          <a:xfrm>
            <a:off x="0" y="188640"/>
            <a:ext cx="4761798" cy="23042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Obdélník 1"/>
          <p:cNvSpPr/>
          <p:nvPr/>
        </p:nvSpPr>
        <p:spPr>
          <a:xfrm>
            <a:off x="1475656" y="6231018"/>
            <a:ext cx="421339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>
                <a:hlinkClick r:id="rId3"/>
              </a:rPr>
              <a:t>https://</a:t>
            </a:r>
            <a:r>
              <a:rPr lang="cs-CZ" sz="2400" b="1" dirty="0" smtClean="0">
                <a:hlinkClick r:id="rId3"/>
              </a:rPr>
              <a:t>duckduckgo.com/about</a:t>
            </a:r>
            <a:endParaRPr lang="cs-CZ" sz="2400" b="1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483599" y="5556873"/>
            <a:ext cx="7137851" cy="369332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b="1" dirty="0" smtClean="0">
                <a:solidFill>
                  <a:srgbClr val="FF0000"/>
                </a:solidFill>
              </a:rPr>
              <a:t>Podívejte se na video, které vás seznámí s prohlížečem a jeho funkcemi:</a:t>
            </a:r>
            <a:endParaRPr lang="cs-CZ" b="1" dirty="0">
              <a:solidFill>
                <a:srgbClr val="FF0000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387268" y="2575736"/>
            <a:ext cx="843320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je to internetový </a:t>
            </a:r>
            <a:r>
              <a:rPr lang="cs-CZ" dirty="0"/>
              <a:t>vyhledávač , který klade důraz na ochranu </a:t>
            </a:r>
            <a:r>
              <a:rPr lang="cs-CZ" dirty="0" smtClean="0"/>
              <a:t> uživatelů, především jejich  </a:t>
            </a:r>
            <a:r>
              <a:rPr lang="cs-CZ" dirty="0"/>
              <a:t>soukromí </a:t>
            </a:r>
          </a:p>
        </p:txBody>
      </p:sp>
      <p:sp>
        <p:nvSpPr>
          <p:cNvPr id="5" name="Obdélník 4"/>
          <p:cNvSpPr/>
          <p:nvPr/>
        </p:nvSpPr>
        <p:spPr>
          <a:xfrm>
            <a:off x="387268" y="3455733"/>
            <a:ext cx="833687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klade také důraz </a:t>
            </a:r>
            <a:r>
              <a:rPr lang="cs-CZ" dirty="0"/>
              <a:t>na získávání informací z těch nejlepších zdrojů</a:t>
            </a:r>
          </a:p>
        </p:txBody>
      </p:sp>
      <p:sp>
        <p:nvSpPr>
          <p:cNvPr id="6" name="Obdélník 5"/>
          <p:cNvSpPr/>
          <p:nvPr/>
        </p:nvSpPr>
        <p:spPr>
          <a:xfrm>
            <a:off x="387268" y="4058731"/>
            <a:ext cx="8336872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/>
              <a:t>s</a:t>
            </a:r>
            <a:r>
              <a:rPr lang="cs-CZ" dirty="0" smtClean="0"/>
              <a:t>ídlo provozující společnosti je v </a:t>
            </a:r>
            <a:r>
              <a:rPr lang="cs-CZ" dirty="0" err="1" smtClean="0"/>
              <a:t>Paoli</a:t>
            </a:r>
            <a:r>
              <a:rPr lang="cs-CZ" dirty="0" smtClean="0"/>
              <a:t> - </a:t>
            </a:r>
            <a:r>
              <a:rPr lang="cs-CZ" dirty="0" err="1" smtClean="0"/>
              <a:t>Pennsylvania</a:t>
            </a:r>
            <a:r>
              <a:rPr lang="cs-CZ" dirty="0" smtClean="0"/>
              <a:t> </a:t>
            </a:r>
            <a:r>
              <a:rPr lang="cs-CZ" dirty="0"/>
              <a:t>, Spojené státy </a:t>
            </a:r>
            <a:r>
              <a:rPr lang="cs-CZ" dirty="0" smtClean="0"/>
              <a:t>americké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5004049" y="478413"/>
            <a:ext cx="3816424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byl založen Gabrielem </a:t>
            </a:r>
            <a:r>
              <a:rPr lang="cs-CZ" sz="2000" dirty="0" err="1" smtClean="0"/>
              <a:t>Weinbergerem</a:t>
            </a:r>
            <a:r>
              <a:rPr lang="cs-CZ" sz="2000" dirty="0" smtClean="0"/>
              <a:t> v </a:t>
            </a:r>
            <a:r>
              <a:rPr lang="cs-CZ" sz="2000" dirty="0"/>
              <a:t>roce 2006 </a:t>
            </a:r>
          </a:p>
        </p:txBody>
      </p:sp>
      <p:sp>
        <p:nvSpPr>
          <p:cNvPr id="8" name="Obdélník 7"/>
          <p:cNvSpPr/>
          <p:nvPr/>
        </p:nvSpPr>
        <p:spPr>
          <a:xfrm>
            <a:off x="5031044" y="1403484"/>
            <a:ext cx="378942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provoz byl zahájen 25.září </a:t>
            </a:r>
            <a:r>
              <a:rPr lang="cs-CZ" sz="2000" dirty="0"/>
              <a:t>2008 </a:t>
            </a:r>
          </a:p>
        </p:txBody>
      </p:sp>
      <p:sp>
        <p:nvSpPr>
          <p:cNvPr id="9" name="Obdélník 8"/>
          <p:cNvSpPr/>
          <p:nvPr/>
        </p:nvSpPr>
        <p:spPr>
          <a:xfrm>
            <a:off x="387268" y="4661729"/>
            <a:ext cx="8433203" cy="36933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název </a:t>
            </a:r>
            <a:r>
              <a:rPr lang="cs-CZ" dirty="0"/>
              <a:t>společnosti pochází </a:t>
            </a:r>
            <a:r>
              <a:rPr lang="cs-CZ"/>
              <a:t>z </a:t>
            </a:r>
            <a:r>
              <a:rPr lang="cs-CZ" smtClean="0"/>
              <a:t>dětské hry - kachny</a:t>
            </a:r>
            <a:r>
              <a:rPr lang="cs-CZ" dirty="0"/>
              <a:t>, kachny, husy . </a:t>
            </a:r>
          </a:p>
        </p:txBody>
      </p:sp>
    </p:spTree>
    <p:extLst>
      <p:ext uri="{BB962C8B-B14F-4D97-AF65-F5344CB8AC3E}">
        <p14:creationId xmlns:p14="http://schemas.microsoft.com/office/powerpoint/2010/main" xmlns="" val="25325159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/>
          <p:cNvSpPr txBox="1"/>
          <p:nvPr/>
        </p:nvSpPr>
        <p:spPr>
          <a:xfrm>
            <a:off x="345219" y="6132156"/>
            <a:ext cx="261340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hlinkClick r:id="rId3"/>
              </a:rPr>
              <a:t>http://yandex.com</a:t>
            </a:r>
            <a:endParaRPr lang="cs-CZ" sz="2400" b="1" dirty="0" smtClean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614" t="50000" r="16105" b="34524"/>
          <a:stretch/>
        </p:blipFill>
        <p:spPr bwMode="auto">
          <a:xfrm>
            <a:off x="94247" y="116632"/>
            <a:ext cx="9014257" cy="11321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Obdélník 5"/>
          <p:cNvSpPr/>
          <p:nvPr/>
        </p:nvSpPr>
        <p:spPr>
          <a:xfrm>
            <a:off x="310373" y="1412776"/>
            <a:ext cx="851635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err="1"/>
              <a:t>Yandex</a:t>
            </a:r>
            <a:r>
              <a:rPr lang="cs-CZ" sz="2000" dirty="0"/>
              <a:t> je jedním z největších internetových společností v </a:t>
            </a:r>
            <a:r>
              <a:rPr lang="cs-CZ" sz="2000" dirty="0" smtClean="0"/>
              <a:t>Evropě </a:t>
            </a:r>
            <a:endParaRPr lang="cs-CZ" sz="2000" dirty="0"/>
          </a:p>
        </p:txBody>
      </p:sp>
      <p:sp>
        <p:nvSpPr>
          <p:cNvPr id="7" name="Obdélník 6"/>
          <p:cNvSpPr/>
          <p:nvPr/>
        </p:nvSpPr>
        <p:spPr>
          <a:xfrm>
            <a:off x="310373" y="1988840"/>
            <a:ext cx="849694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působí </a:t>
            </a:r>
            <a:r>
              <a:rPr lang="cs-CZ" sz="2000" dirty="0"/>
              <a:t>v </a:t>
            </a:r>
            <a:r>
              <a:rPr lang="cs-CZ" sz="2000" dirty="0" smtClean="0"/>
              <a:t>Rusku, kde je nejpopulárnějším vyhledávačem</a:t>
            </a:r>
            <a:endParaRPr lang="cs-CZ" sz="2000" dirty="0"/>
          </a:p>
        </p:txBody>
      </p:sp>
      <p:sp>
        <p:nvSpPr>
          <p:cNvPr id="8" name="Obdélník 7"/>
          <p:cNvSpPr/>
          <p:nvPr/>
        </p:nvSpPr>
        <p:spPr>
          <a:xfrm>
            <a:off x="310373" y="3717032"/>
            <a:ext cx="851635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</a:t>
            </a:r>
            <a:r>
              <a:rPr lang="cs-CZ" sz="2000" dirty="0"/>
              <a:t>současné době existuje více než 100 milionů </a:t>
            </a:r>
            <a:r>
              <a:rPr lang="cs-CZ" sz="2000" dirty="0" smtClean="0"/>
              <a:t>uživatelů </a:t>
            </a:r>
            <a:r>
              <a:rPr lang="cs-CZ" sz="2000" dirty="0"/>
              <a:t>po celém </a:t>
            </a:r>
            <a:r>
              <a:rPr lang="cs-CZ" sz="2000" dirty="0" smtClean="0"/>
              <a:t>světě</a:t>
            </a:r>
            <a:endParaRPr lang="cs-CZ" sz="2000" dirty="0"/>
          </a:p>
        </p:txBody>
      </p:sp>
      <p:sp>
        <p:nvSpPr>
          <p:cNvPr id="9" name="Obdélník 8"/>
          <p:cNvSpPr/>
          <p:nvPr/>
        </p:nvSpPr>
        <p:spPr>
          <a:xfrm>
            <a:off x="310373" y="4869160"/>
            <a:ext cx="8490048" cy="70788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nabízí </a:t>
            </a:r>
            <a:r>
              <a:rPr lang="cs-CZ" sz="2000" dirty="0"/>
              <a:t>širokou škálu služeb </a:t>
            </a:r>
            <a:r>
              <a:rPr lang="cs-CZ" sz="2000" dirty="0" smtClean="0"/>
              <a:t> i pro </a:t>
            </a:r>
            <a:r>
              <a:rPr lang="cs-CZ" sz="2000" dirty="0"/>
              <a:t>mobilní </a:t>
            </a:r>
            <a:r>
              <a:rPr lang="cs-CZ" sz="2000" dirty="0" smtClean="0"/>
              <a:t> </a:t>
            </a:r>
            <a:r>
              <a:rPr lang="cs-CZ" sz="2000" dirty="0"/>
              <a:t>zařízení, včetně televizorů a </a:t>
            </a:r>
            <a:r>
              <a:rPr lang="cs-CZ" sz="2000" dirty="0" smtClean="0"/>
              <a:t>online </a:t>
            </a:r>
            <a:r>
              <a:rPr lang="cs-CZ" sz="2000" dirty="0"/>
              <a:t>palubní automobilové </a:t>
            </a:r>
            <a:r>
              <a:rPr lang="cs-CZ" sz="2000" dirty="0" smtClean="0"/>
              <a:t>počítače</a:t>
            </a:r>
            <a:endParaRPr lang="cs-CZ" sz="2000" dirty="0"/>
          </a:p>
        </p:txBody>
      </p:sp>
      <p:sp>
        <p:nvSpPr>
          <p:cNvPr id="10" name="Obdélník 9"/>
          <p:cNvSpPr/>
          <p:nvPr/>
        </p:nvSpPr>
        <p:spPr>
          <a:xfrm>
            <a:off x="310373" y="2564904"/>
            <a:ext cx="849694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</a:t>
            </a:r>
            <a:r>
              <a:rPr lang="cs-CZ" sz="2000" dirty="0"/>
              <a:t>prosinci 2013 </a:t>
            </a:r>
            <a:r>
              <a:rPr lang="cs-CZ" sz="2000" dirty="0" smtClean="0"/>
              <a:t> bylo zaznamenáno  61,9</a:t>
            </a:r>
            <a:r>
              <a:rPr lang="cs-CZ" sz="2000" dirty="0"/>
              <a:t>% </a:t>
            </a:r>
            <a:r>
              <a:rPr lang="cs-CZ" sz="2000" dirty="0" smtClean="0"/>
              <a:t>ze všech </a:t>
            </a:r>
            <a:r>
              <a:rPr lang="cs-CZ" sz="2000" dirty="0"/>
              <a:t>vyhledávání </a:t>
            </a:r>
            <a:r>
              <a:rPr lang="cs-CZ" sz="2000" dirty="0" smtClean="0"/>
              <a:t>v Rusku </a:t>
            </a:r>
            <a:endParaRPr lang="cs-CZ" sz="2000" dirty="0"/>
          </a:p>
        </p:txBody>
      </p:sp>
      <p:sp>
        <p:nvSpPr>
          <p:cNvPr id="11" name="Obdélník 10"/>
          <p:cNvSpPr/>
          <p:nvPr/>
        </p:nvSpPr>
        <p:spPr>
          <a:xfrm>
            <a:off x="310373" y="4293096"/>
            <a:ext cx="8516358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je provozován také </a:t>
            </a:r>
            <a:r>
              <a:rPr lang="cs-CZ" sz="2000" dirty="0"/>
              <a:t>na Ukrajině, v Kazachstánu, </a:t>
            </a:r>
            <a:r>
              <a:rPr lang="cs-CZ" sz="2000" dirty="0" smtClean="0"/>
              <a:t>Bělorusku </a:t>
            </a:r>
            <a:r>
              <a:rPr lang="cs-CZ" sz="2000" dirty="0"/>
              <a:t>a </a:t>
            </a:r>
            <a:r>
              <a:rPr lang="cs-CZ" sz="2000" dirty="0" smtClean="0"/>
              <a:t>Turecku</a:t>
            </a:r>
            <a:endParaRPr lang="cs-CZ" sz="2000" dirty="0"/>
          </a:p>
        </p:txBody>
      </p:sp>
      <p:sp>
        <p:nvSpPr>
          <p:cNvPr id="12" name="Obdélník 11"/>
          <p:cNvSpPr/>
          <p:nvPr/>
        </p:nvSpPr>
        <p:spPr>
          <a:xfrm>
            <a:off x="310373" y="3140968"/>
            <a:ext cx="8496944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err="1"/>
              <a:t>Yandex</a:t>
            </a:r>
            <a:r>
              <a:rPr lang="cs-CZ" sz="2000" dirty="0"/>
              <a:t> </a:t>
            </a:r>
            <a:r>
              <a:rPr lang="cs-CZ" sz="2000" dirty="0" smtClean="0"/>
              <a:t>patří k </a:t>
            </a:r>
            <a:r>
              <a:rPr lang="cs-CZ" sz="2000" dirty="0"/>
              <a:t>pěti </a:t>
            </a:r>
            <a:r>
              <a:rPr lang="cs-CZ" sz="2000" dirty="0" smtClean="0"/>
              <a:t>nejvýznamnějším světovým vyhledávačům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xmlns="" val="40982968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3551968" y="1084094"/>
            <a:ext cx="271189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hlinkClick r:id="rId2"/>
              </a:rPr>
              <a:t>http://www.lycos.com</a:t>
            </a:r>
            <a:r>
              <a:rPr lang="cs-CZ" sz="2000" b="1" dirty="0" smtClean="0">
                <a:hlinkClick r:id="rId2"/>
              </a:rPr>
              <a:t>/</a:t>
            </a:r>
            <a:endParaRPr lang="cs-CZ" sz="2000" b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534" r="6938" b="65927"/>
          <a:stretch/>
        </p:blipFill>
        <p:spPr bwMode="auto">
          <a:xfrm>
            <a:off x="107504" y="116632"/>
            <a:ext cx="6888928" cy="8548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179512" y="1052736"/>
            <a:ext cx="298745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byl založen </a:t>
            </a:r>
            <a:r>
              <a:rPr lang="cs-CZ" sz="2000" dirty="0"/>
              <a:t>v roce 1994.  </a:t>
            </a:r>
          </a:p>
        </p:txBody>
      </p:sp>
      <p:sp>
        <p:nvSpPr>
          <p:cNvPr id="5" name="Obdélník 4"/>
          <p:cNvSpPr/>
          <p:nvPr/>
        </p:nvSpPr>
        <p:spPr>
          <a:xfrm>
            <a:off x="1475656" y="1484784"/>
            <a:ext cx="154850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b="1" dirty="0">
                <a:solidFill>
                  <a:srgbClr val="FF0000"/>
                </a:solidFill>
              </a:rPr>
              <a:t>Jdi na to!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107504" y="1556792"/>
            <a:ext cx="1182888" cy="461665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r>
              <a:rPr lang="cs-CZ" sz="2400" b="1" dirty="0" smtClean="0">
                <a:solidFill>
                  <a:srgbClr val="FF0000"/>
                </a:solidFill>
              </a:rPr>
              <a:t>Slogan: 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2916" t="11010" r="67761" b="50224"/>
          <a:stretch/>
        </p:blipFill>
        <p:spPr bwMode="auto">
          <a:xfrm>
            <a:off x="7546435" y="138884"/>
            <a:ext cx="1212997" cy="2835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40353" t="16331" r="40037" b="62752"/>
          <a:stretch/>
        </p:blipFill>
        <p:spPr bwMode="auto">
          <a:xfrm>
            <a:off x="-6603" y="2209625"/>
            <a:ext cx="2346355" cy="140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3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4509" t="14022" r="15893" b="66533"/>
          <a:stretch/>
        </p:blipFill>
        <p:spPr bwMode="auto">
          <a:xfrm>
            <a:off x="269243" y="3429000"/>
            <a:ext cx="8479221" cy="1331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Obdélník 11"/>
          <p:cNvSpPr/>
          <p:nvPr/>
        </p:nvSpPr>
        <p:spPr>
          <a:xfrm>
            <a:off x="2588536" y="2568902"/>
            <a:ext cx="215847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400" b="1" dirty="0" smtClean="0">
                <a:hlinkClick r:id="rId7"/>
              </a:rPr>
              <a:t>http://yacy.de/</a:t>
            </a:r>
            <a:endParaRPr lang="cs-CZ" sz="2400" b="1" dirty="0" smtClean="0"/>
          </a:p>
        </p:txBody>
      </p:sp>
      <p:sp>
        <p:nvSpPr>
          <p:cNvPr id="13" name="Obdélník 12"/>
          <p:cNvSpPr/>
          <p:nvPr/>
        </p:nvSpPr>
        <p:spPr>
          <a:xfrm>
            <a:off x="6142653" y="6149314"/>
            <a:ext cx="2807563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000" b="1" dirty="0">
                <a:hlinkClick r:id="rId8"/>
              </a:rPr>
              <a:t>http://www.excite.com</a:t>
            </a:r>
            <a:r>
              <a:rPr lang="cs-CZ" sz="2000" b="1" dirty="0" smtClean="0">
                <a:hlinkClick r:id="rId8"/>
              </a:rPr>
              <a:t>/</a:t>
            </a:r>
            <a:endParaRPr lang="cs-CZ" sz="2000" b="1" dirty="0" smtClean="0"/>
          </a:p>
        </p:txBody>
      </p:sp>
      <p:pic>
        <p:nvPicPr>
          <p:cNvPr id="14" name="Picture 2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3955" r="1610" b="73685"/>
          <a:stretch/>
        </p:blipFill>
        <p:spPr bwMode="auto">
          <a:xfrm>
            <a:off x="332454" y="5243880"/>
            <a:ext cx="8496944" cy="600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3"/>
          <p:cNvPicPr>
            <a:picLocks noChangeAspect="1" noChangeArrowheads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20302" t="38609" r="22569" b="46673"/>
          <a:stretch/>
        </p:blipFill>
        <p:spPr bwMode="auto">
          <a:xfrm>
            <a:off x="465039" y="5901340"/>
            <a:ext cx="5403846" cy="782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xmlns="" val="18551925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/>
      <p:bldP spid="6" grpId="0" animBg="1"/>
      <p:bldP spid="12" grpId="0"/>
      <p:bldP spid="1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78979" t="42496" r="3419" b="50812"/>
          <a:stretch/>
        </p:blipFill>
        <p:spPr bwMode="auto">
          <a:xfrm>
            <a:off x="17659" y="404664"/>
            <a:ext cx="5080814" cy="10863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35041"/>
            <a:ext cx="3402013" cy="1225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Obdélník 7"/>
          <p:cNvSpPr/>
          <p:nvPr/>
        </p:nvSpPr>
        <p:spPr>
          <a:xfrm>
            <a:off x="410281" y="1876762"/>
            <a:ext cx="8280920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španělsky to znamená – </a:t>
            </a:r>
            <a:r>
              <a:rPr lang="cs-CZ" sz="2000" i="1" dirty="0" smtClean="0"/>
              <a:t>„Vysoká vyhlídka“</a:t>
            </a:r>
            <a:endParaRPr lang="cs-CZ" sz="2000" i="1" dirty="0"/>
          </a:p>
        </p:txBody>
      </p:sp>
      <p:sp>
        <p:nvSpPr>
          <p:cNvPr id="9" name="Obdélník 8"/>
          <p:cNvSpPr/>
          <p:nvPr/>
        </p:nvSpPr>
        <p:spPr>
          <a:xfrm>
            <a:off x="410281" y="4054540"/>
            <a:ext cx="8208136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únoru </a:t>
            </a:r>
            <a:r>
              <a:rPr lang="cs-CZ" sz="2000" dirty="0"/>
              <a:t>2003 koupila </a:t>
            </a:r>
            <a:r>
              <a:rPr lang="cs-CZ" sz="2000" dirty="0" err="1"/>
              <a:t>Altavistu</a:t>
            </a:r>
            <a:r>
              <a:rPr lang="cs-CZ" sz="2000" dirty="0"/>
              <a:t> firma </a:t>
            </a:r>
            <a:r>
              <a:rPr lang="cs-CZ" sz="2000" dirty="0" err="1"/>
              <a:t>Overture</a:t>
            </a:r>
            <a:r>
              <a:rPr lang="cs-CZ" sz="2000" dirty="0"/>
              <a:t> </a:t>
            </a:r>
            <a:r>
              <a:rPr lang="cs-CZ" sz="2000" dirty="0" err="1"/>
              <a:t>Services</a:t>
            </a:r>
            <a:r>
              <a:rPr lang="cs-CZ" sz="2000" dirty="0"/>
              <a:t>, Inc.. </a:t>
            </a:r>
          </a:p>
        </p:txBody>
      </p:sp>
      <p:sp>
        <p:nvSpPr>
          <p:cNvPr id="3" name="Obdélník 2"/>
          <p:cNvSpPr/>
          <p:nvPr/>
        </p:nvSpPr>
        <p:spPr>
          <a:xfrm>
            <a:off x="410281" y="2500096"/>
            <a:ext cx="8268910" cy="46166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400" b="1" dirty="0" smtClean="0"/>
              <a:t>byl</a:t>
            </a:r>
            <a:r>
              <a:rPr lang="cs-CZ" sz="2000" dirty="0" smtClean="0"/>
              <a:t> to </a:t>
            </a:r>
            <a:r>
              <a:rPr lang="cs-CZ" sz="2000" dirty="0"/>
              <a:t>internetový vyhledávač, který </a:t>
            </a:r>
            <a:r>
              <a:rPr lang="cs-CZ" sz="2000" dirty="0" smtClean="0"/>
              <a:t>vznikl </a:t>
            </a:r>
            <a:r>
              <a:rPr lang="cs-CZ" sz="2000" dirty="0"/>
              <a:t>15. prosince 1995. </a:t>
            </a:r>
          </a:p>
        </p:txBody>
      </p:sp>
      <p:sp>
        <p:nvSpPr>
          <p:cNvPr id="5" name="Obdélník 4"/>
          <p:cNvSpPr/>
          <p:nvPr/>
        </p:nvSpPr>
        <p:spPr>
          <a:xfrm>
            <a:off x="410281" y="3123430"/>
            <a:ext cx="8169429" cy="76944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původní </a:t>
            </a:r>
            <a:r>
              <a:rPr lang="cs-CZ" sz="2400" b="1" dirty="0"/>
              <a:t>(dnes nefunkční) </a:t>
            </a:r>
            <a:r>
              <a:rPr lang="cs-CZ" sz="2000" dirty="0"/>
              <a:t>stránky </a:t>
            </a:r>
            <a:r>
              <a:rPr lang="cs-CZ" sz="2000" dirty="0" smtClean="0"/>
              <a:t>byly na adrese:  </a:t>
            </a:r>
            <a:r>
              <a:rPr lang="cs-CZ" sz="2000" dirty="0" smtClean="0">
                <a:hlinkClick r:id="rId4"/>
              </a:rPr>
              <a:t>http</a:t>
            </a:r>
            <a:r>
              <a:rPr lang="cs-CZ" sz="2000" dirty="0">
                <a:hlinkClick r:id="rId4"/>
              </a:rPr>
              <a:t>://</a:t>
            </a:r>
            <a:r>
              <a:rPr lang="cs-CZ" sz="2000" dirty="0" smtClean="0">
                <a:hlinkClick r:id="rId4"/>
              </a:rPr>
              <a:t>altavista.digital.com</a:t>
            </a:r>
            <a:endParaRPr lang="cs-CZ" sz="2000" dirty="0" smtClean="0"/>
          </a:p>
        </p:txBody>
      </p:sp>
      <p:sp>
        <p:nvSpPr>
          <p:cNvPr id="6" name="Obdélník 5"/>
          <p:cNvSpPr/>
          <p:nvPr/>
        </p:nvSpPr>
        <p:spPr>
          <a:xfrm>
            <a:off x="410281" y="4677874"/>
            <a:ext cx="8180785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342900" indent="-342900">
              <a:buFont typeface="Wingdings" panose="05000000000000000000" pitchFamily="2" charset="2"/>
              <a:buChar char="Ø"/>
            </a:pPr>
            <a:r>
              <a:rPr lang="cs-CZ" sz="2000" dirty="0" smtClean="0"/>
              <a:t>v </a:t>
            </a:r>
            <a:r>
              <a:rPr lang="cs-CZ" sz="2000" dirty="0"/>
              <a:t>květnu 2004 převzala </a:t>
            </a:r>
            <a:r>
              <a:rPr lang="cs-CZ" sz="2000" dirty="0" err="1"/>
              <a:t>Overture</a:t>
            </a:r>
            <a:r>
              <a:rPr lang="cs-CZ" sz="2000" dirty="0"/>
              <a:t> firma </a:t>
            </a:r>
            <a:r>
              <a:rPr lang="cs-CZ" sz="2000" b="1" dirty="0" err="1"/>
              <a:t>Yahoo</a:t>
            </a:r>
            <a:r>
              <a:rPr lang="cs-CZ" sz="2000" b="1" dirty="0"/>
              <a:t>!</a:t>
            </a:r>
            <a:r>
              <a:rPr lang="cs-CZ" sz="2000" dirty="0"/>
              <a:t>. </a:t>
            </a:r>
          </a:p>
        </p:txBody>
      </p:sp>
      <p:sp>
        <p:nvSpPr>
          <p:cNvPr id="7" name="Obdélník 6"/>
          <p:cNvSpPr/>
          <p:nvPr/>
        </p:nvSpPr>
        <p:spPr>
          <a:xfrm>
            <a:off x="410281" y="5301208"/>
            <a:ext cx="8280920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Ø"/>
            </a:pPr>
            <a:r>
              <a:rPr lang="cs-CZ" dirty="0" smtClean="0"/>
              <a:t>krátce </a:t>
            </a:r>
            <a:r>
              <a:rPr lang="cs-CZ" dirty="0"/>
              <a:t>po převzetí začala </a:t>
            </a:r>
            <a:r>
              <a:rPr lang="cs-CZ" dirty="0" err="1"/>
              <a:t>AltaVista</a:t>
            </a:r>
            <a:r>
              <a:rPr lang="cs-CZ" dirty="0"/>
              <a:t> používat vyhledávací databáze vyhledávače firmy </a:t>
            </a:r>
            <a:r>
              <a:rPr lang="cs-CZ" b="1" dirty="0"/>
              <a:t>Yahoo!</a:t>
            </a:r>
          </a:p>
        </p:txBody>
      </p:sp>
    </p:spTree>
    <p:extLst>
      <p:ext uri="{BB962C8B-B14F-4D97-AF65-F5344CB8AC3E}">
        <p14:creationId xmlns:p14="http://schemas.microsoft.com/office/powerpoint/2010/main" xmlns="" val="4266976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3" grpId="0" animBg="1"/>
      <p:bldP spid="5" grpId="0" animBg="1"/>
      <p:bldP spid="6" grpId="0" animBg="1"/>
      <p:bldP spid="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ovéPole 7"/>
          <p:cNvSpPr txBox="1"/>
          <p:nvPr/>
        </p:nvSpPr>
        <p:spPr>
          <a:xfrm>
            <a:off x="611560" y="764704"/>
            <a:ext cx="108433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b="1" dirty="0" smtClean="0"/>
              <a:t>Zdroje:</a:t>
            </a:r>
            <a:endParaRPr lang="cs-CZ" sz="24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11560" y="1412776"/>
            <a:ext cx="24440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600" dirty="0" smtClean="0"/>
              <a:t>Vlastní tvorba - </a:t>
            </a:r>
            <a:r>
              <a:rPr lang="cs-CZ" sz="1600" dirty="0" err="1" smtClean="0"/>
              <a:t>printscreen</a:t>
            </a:r>
            <a:endParaRPr lang="cs-CZ" sz="1600" dirty="0"/>
          </a:p>
        </p:txBody>
      </p:sp>
      <p:sp>
        <p:nvSpPr>
          <p:cNvPr id="10" name="Obdélník 9"/>
          <p:cNvSpPr/>
          <p:nvPr/>
        </p:nvSpPr>
        <p:spPr>
          <a:xfrm>
            <a:off x="611560" y="1916832"/>
            <a:ext cx="650383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600" dirty="0" smtClean="0">
                <a:hlinkClick r:id="rId2"/>
              </a:rPr>
              <a:t>http://</a:t>
            </a:r>
            <a:r>
              <a:rPr lang="cs-CZ" sz="1600" dirty="0" smtClean="0">
                <a:hlinkClick r:id="rId2"/>
              </a:rPr>
              <a:t>cs.wikipedia.org/wiki/Internetov%C3%BD_vyhled%C3%A1va%C4%8D</a:t>
            </a:r>
            <a:endParaRPr lang="cs-CZ" sz="1600" dirty="0" smtClean="0"/>
          </a:p>
          <a:p>
            <a:endParaRPr lang="cs-CZ" sz="1600" dirty="0" smtClean="0"/>
          </a:p>
        </p:txBody>
      </p:sp>
    </p:spTree>
    <p:extLst>
      <p:ext uri="{BB962C8B-B14F-4D97-AF65-F5344CB8AC3E}">
        <p14:creationId xmlns:p14="http://schemas.microsoft.com/office/powerpoint/2010/main" xmlns="" val="28395952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762</TotalTime>
  <Words>748</Words>
  <Application>Microsoft Office PowerPoint</Application>
  <PresentationFormat>Předvádění na obrazovce (4:3)</PresentationFormat>
  <Paragraphs>87</Paragraphs>
  <Slides>12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romanar</dc:creator>
  <cp:lastModifiedBy>Dum</cp:lastModifiedBy>
  <cp:revision>29</cp:revision>
  <dcterms:created xsi:type="dcterms:W3CDTF">2014-03-19T15:04:36Z</dcterms:created>
  <dcterms:modified xsi:type="dcterms:W3CDTF">2014-03-24T08:00:38Z</dcterms:modified>
</cp:coreProperties>
</file>