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3" r:id="rId3"/>
    <p:sldId id="258" r:id="rId4"/>
    <p:sldId id="257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8442506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Matematika 1.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VY_32_INOVACE_09_Odčítání do 4 s pohádkou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PaedDr. Zdeňka Kofroňová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85633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2339752" y="332656"/>
            <a:ext cx="6480720" cy="1224558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cs-CZ" sz="9600" b="1" dirty="0" smtClean="0">
                <a:solidFill>
                  <a:srgbClr val="0070C0"/>
                </a:solidFill>
              </a:rPr>
              <a:t/>
            </a:r>
            <a:br>
              <a:rPr lang="cs-CZ" sz="9600" b="1" dirty="0" smtClean="0">
                <a:solidFill>
                  <a:srgbClr val="0070C0"/>
                </a:solidFill>
              </a:rPr>
            </a:br>
            <a:r>
              <a:rPr lang="cs-CZ" sz="9600" b="1" dirty="0" smtClean="0">
                <a:solidFill>
                  <a:srgbClr val="0070C0"/>
                </a:solidFill>
              </a:rPr>
              <a:t>    </a:t>
            </a:r>
            <a:r>
              <a:rPr lang="cs-CZ" sz="6000" b="1" dirty="0" smtClean="0">
                <a:solidFill>
                  <a:srgbClr val="FF0000"/>
                </a:solidFill>
              </a:rPr>
              <a:t>ODČÍTÁNÍ  DO  4</a:t>
            </a:r>
            <a:br>
              <a:rPr lang="cs-CZ" sz="6000" b="1" dirty="0" smtClean="0">
                <a:solidFill>
                  <a:srgbClr val="FF0000"/>
                </a:solidFill>
              </a:rPr>
            </a:br>
            <a:r>
              <a:rPr lang="cs-CZ" sz="5300" b="1" dirty="0" smtClean="0">
                <a:solidFill>
                  <a:srgbClr val="FF0000"/>
                </a:solidFill>
              </a:rPr>
              <a:t>s pohádkou  </a:t>
            </a:r>
            <a:r>
              <a:rPr lang="cs-CZ" sz="6000" b="1" dirty="0" smtClean="0">
                <a:solidFill>
                  <a:srgbClr val="0070C0"/>
                </a:solidFill>
                <a:latin typeface="Elephant" pitchFamily="18" charset="0"/>
              </a:rPr>
              <a:t/>
            </a:r>
            <a:br>
              <a:rPr lang="cs-CZ" sz="6000" b="1" dirty="0" smtClean="0">
                <a:solidFill>
                  <a:srgbClr val="0070C0"/>
                </a:solidFill>
                <a:latin typeface="Elephant" pitchFamily="18" charset="0"/>
              </a:rPr>
            </a:br>
            <a:r>
              <a:rPr lang="cs-CZ" sz="6000" b="1" dirty="0" smtClean="0">
                <a:solidFill>
                  <a:srgbClr val="0070C0"/>
                </a:solidFill>
                <a:latin typeface="+mn-lt"/>
              </a:rPr>
              <a:t>Míček Flíček</a:t>
            </a:r>
            <a:endParaRPr lang="cs-CZ" sz="6000" dirty="0" smtClean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2051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619250" y="5589588"/>
            <a:ext cx="6337300" cy="365125"/>
          </a:xfrm>
          <a:noFill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000" dirty="0"/>
              <a:t>PaedDr. Zdeňka Kofroňová, 2. ZŠ Dobříš</a:t>
            </a:r>
          </a:p>
          <a:p>
            <a:pPr eaLnBrk="1" hangingPunct="1"/>
            <a:endParaRPr lang="cs-CZ" sz="1200" i="1" dirty="0" smtClean="0">
              <a:latin typeface="Calibri" pitchFamily="34" charset="0"/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99834">
            <a:off x="862393" y="349236"/>
            <a:ext cx="2521951" cy="3866991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90840">
            <a:off x="6838019" y="2981910"/>
            <a:ext cx="1617977" cy="2480898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97128">
            <a:off x="4653749" y="3128072"/>
            <a:ext cx="1309608" cy="2008066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08411">
            <a:off x="2992180" y="3293765"/>
            <a:ext cx="938474" cy="1438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851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5450963" y="4024196"/>
            <a:ext cx="768350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9600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2" name="TextovéPole 12"/>
          <p:cNvSpPr txBox="1">
            <a:spLocks noChangeArrowheads="1"/>
          </p:cNvSpPr>
          <p:nvPr/>
        </p:nvSpPr>
        <p:spPr bwMode="auto">
          <a:xfrm>
            <a:off x="5244787" y="3969836"/>
            <a:ext cx="1949053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9600" b="1" dirty="0" smtClean="0">
                <a:solidFill>
                  <a:srgbClr val="FF0000"/>
                </a:solidFill>
              </a:rPr>
              <a:t> </a:t>
            </a:r>
            <a:endParaRPr lang="cs-CZ" sz="9600" b="1" dirty="0">
              <a:solidFill>
                <a:srgbClr val="FF0000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5" y="476672"/>
            <a:ext cx="2521951" cy="3866991"/>
          </a:xfrm>
          <a:prstGeom prst="rect">
            <a:avLst/>
          </a:prstGeom>
        </p:spPr>
      </p:pic>
      <p:sp>
        <p:nvSpPr>
          <p:cNvPr id="17" name="Obláček 16"/>
          <p:cNvSpPr/>
          <p:nvPr/>
        </p:nvSpPr>
        <p:spPr>
          <a:xfrm>
            <a:off x="3853591" y="2055033"/>
            <a:ext cx="4464496" cy="1944216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90840">
            <a:off x="6462994" y="494895"/>
            <a:ext cx="1617977" cy="2480898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97128">
            <a:off x="5123155" y="691706"/>
            <a:ext cx="1309608" cy="200806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08411">
            <a:off x="4152353" y="1117129"/>
            <a:ext cx="938474" cy="1438993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899592" y="4789894"/>
            <a:ext cx="3168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Drak Mrak měl 3 syny.</a:t>
            </a:r>
          </a:p>
          <a:p>
            <a:r>
              <a:rPr lang="cs-CZ" dirty="0" smtClean="0"/>
              <a:t>Kolik vidíš celkem draků 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70110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4405520" y="3965576"/>
            <a:ext cx="768350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9600" b="1" dirty="0" smtClean="0">
                <a:solidFill>
                  <a:srgbClr val="FF0000"/>
                </a:solidFill>
              </a:rPr>
              <a:t>4</a:t>
            </a:r>
            <a:endParaRPr lang="cs-CZ" sz="9600" b="1" dirty="0">
              <a:solidFill>
                <a:srgbClr val="FF0000"/>
              </a:solidFill>
            </a:endParaRPr>
          </a:p>
        </p:txBody>
      </p:sp>
      <p:sp>
        <p:nvSpPr>
          <p:cNvPr id="2" name="TextovéPole 12"/>
          <p:cNvSpPr txBox="1">
            <a:spLocks noChangeArrowheads="1"/>
          </p:cNvSpPr>
          <p:nvPr/>
        </p:nvSpPr>
        <p:spPr bwMode="auto">
          <a:xfrm>
            <a:off x="5244787" y="3969836"/>
            <a:ext cx="1949053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9600" b="1" dirty="0">
                <a:solidFill>
                  <a:srgbClr val="FF0000"/>
                </a:solidFill>
              </a:rPr>
              <a:t>-</a:t>
            </a:r>
            <a:r>
              <a:rPr lang="cs-CZ" sz="9600" b="1" dirty="0" smtClean="0">
                <a:solidFill>
                  <a:srgbClr val="FF0000"/>
                </a:solidFill>
              </a:rPr>
              <a:t> 1</a:t>
            </a:r>
            <a:endParaRPr lang="cs-CZ" sz="9600" b="1" dirty="0">
              <a:solidFill>
                <a:srgbClr val="FF0000"/>
              </a:solidFill>
            </a:endParaRPr>
          </a:p>
        </p:txBody>
      </p:sp>
      <p:sp>
        <p:nvSpPr>
          <p:cNvPr id="4" name="TextovéPole 12"/>
          <p:cNvSpPr txBox="1">
            <a:spLocks noChangeArrowheads="1"/>
          </p:cNvSpPr>
          <p:nvPr/>
        </p:nvSpPr>
        <p:spPr bwMode="auto">
          <a:xfrm>
            <a:off x="7690996" y="3966455"/>
            <a:ext cx="768350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9600" b="1" dirty="0" smtClean="0">
                <a:solidFill>
                  <a:srgbClr val="FF0000"/>
                </a:solidFill>
              </a:rPr>
              <a:t>3</a:t>
            </a:r>
            <a:endParaRPr lang="cs-CZ" sz="9600" b="1" dirty="0">
              <a:solidFill>
                <a:srgbClr val="FF0000"/>
              </a:solidFill>
            </a:endParaRPr>
          </a:p>
        </p:txBody>
      </p:sp>
      <p:sp>
        <p:nvSpPr>
          <p:cNvPr id="10" name="TextovéPole 2"/>
          <p:cNvSpPr txBox="1"/>
          <p:nvPr/>
        </p:nvSpPr>
        <p:spPr>
          <a:xfrm>
            <a:off x="6833800" y="4005064"/>
            <a:ext cx="7200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cs-CZ" sz="9600" b="1" dirty="0">
                <a:solidFill>
                  <a:srgbClr val="FF0000"/>
                </a:solidFill>
              </a:rPr>
              <a:t>=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1041" y="217339"/>
            <a:ext cx="2521951" cy="3866991"/>
          </a:xfrm>
          <a:prstGeom prst="rect">
            <a:avLst/>
          </a:prstGeom>
        </p:spPr>
      </p:pic>
      <p:sp>
        <p:nvSpPr>
          <p:cNvPr id="17" name="Obláček 16"/>
          <p:cNvSpPr/>
          <p:nvPr/>
        </p:nvSpPr>
        <p:spPr>
          <a:xfrm>
            <a:off x="3853591" y="2055033"/>
            <a:ext cx="4464496" cy="1944216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90840">
            <a:off x="6961321" y="592792"/>
            <a:ext cx="1617977" cy="2480898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97128">
            <a:off x="5664414" y="638190"/>
            <a:ext cx="1309608" cy="200806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08411">
            <a:off x="4775549" y="1273762"/>
            <a:ext cx="938474" cy="1438993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85840" y="4744510"/>
            <a:ext cx="42196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Drak Mrak poslal dolů nejdříve</a:t>
            </a:r>
          </a:p>
          <a:p>
            <a:r>
              <a:rPr lang="cs-CZ" dirty="0" smtClean="0"/>
              <a:t>nejstaršího syna.</a:t>
            </a:r>
          </a:p>
          <a:p>
            <a:r>
              <a:rPr lang="cs-CZ" dirty="0" smtClean="0"/>
              <a:t>Kolik zbylo v hnízdě draků?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79157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4405520" y="3965576"/>
            <a:ext cx="768350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9600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2" name="TextovéPole 12"/>
          <p:cNvSpPr txBox="1">
            <a:spLocks noChangeArrowheads="1"/>
          </p:cNvSpPr>
          <p:nvPr/>
        </p:nvSpPr>
        <p:spPr bwMode="auto">
          <a:xfrm>
            <a:off x="5244787" y="3969836"/>
            <a:ext cx="1949053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9600" b="1" dirty="0">
                <a:solidFill>
                  <a:srgbClr val="FF0000"/>
                </a:solidFill>
              </a:rPr>
              <a:t>-</a:t>
            </a:r>
            <a:r>
              <a:rPr lang="cs-CZ" sz="9600" b="1" dirty="0" smtClean="0">
                <a:solidFill>
                  <a:srgbClr val="FF0000"/>
                </a:solidFill>
              </a:rPr>
              <a:t> </a:t>
            </a:r>
            <a:r>
              <a:rPr lang="cs-CZ" sz="9600" b="1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4" name="TextovéPole 12"/>
          <p:cNvSpPr txBox="1">
            <a:spLocks noChangeArrowheads="1"/>
          </p:cNvSpPr>
          <p:nvPr/>
        </p:nvSpPr>
        <p:spPr bwMode="auto">
          <a:xfrm>
            <a:off x="7690996" y="3966455"/>
            <a:ext cx="768350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9600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0" name="TextovéPole 2"/>
          <p:cNvSpPr txBox="1"/>
          <p:nvPr/>
        </p:nvSpPr>
        <p:spPr>
          <a:xfrm>
            <a:off x="6833800" y="4005064"/>
            <a:ext cx="7200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cs-CZ" sz="9600" b="1" dirty="0">
                <a:solidFill>
                  <a:srgbClr val="FF0000"/>
                </a:solidFill>
              </a:rPr>
              <a:t>=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172" y="217340"/>
            <a:ext cx="2521951" cy="3866991"/>
          </a:xfrm>
          <a:prstGeom prst="rect">
            <a:avLst/>
          </a:prstGeom>
        </p:spPr>
      </p:pic>
      <p:sp>
        <p:nvSpPr>
          <p:cNvPr id="17" name="Obláček 16"/>
          <p:cNvSpPr/>
          <p:nvPr/>
        </p:nvSpPr>
        <p:spPr>
          <a:xfrm>
            <a:off x="3853591" y="2055033"/>
            <a:ext cx="4464496" cy="1944216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" name="Obrázek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97128">
            <a:off x="5664414" y="638190"/>
            <a:ext cx="1309608" cy="200806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08411">
            <a:off x="4775549" y="1273762"/>
            <a:ext cx="938474" cy="1438993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85840" y="4744510"/>
            <a:ext cx="42196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Napodruhé Drak Mrak poslal dolů </a:t>
            </a:r>
          </a:p>
          <a:p>
            <a:r>
              <a:rPr lang="cs-CZ" dirty="0" smtClean="0"/>
              <a:t>prostředního syna.</a:t>
            </a:r>
          </a:p>
          <a:p>
            <a:r>
              <a:rPr lang="cs-CZ" dirty="0" smtClean="0"/>
              <a:t>Kolik zbylo v hnízdě draků?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53072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4405520" y="3965576"/>
            <a:ext cx="768350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9600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2" name="TextovéPole 12"/>
          <p:cNvSpPr txBox="1">
            <a:spLocks noChangeArrowheads="1"/>
          </p:cNvSpPr>
          <p:nvPr/>
        </p:nvSpPr>
        <p:spPr bwMode="auto">
          <a:xfrm>
            <a:off x="5244787" y="3969836"/>
            <a:ext cx="1949053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9600" b="1" dirty="0">
                <a:solidFill>
                  <a:srgbClr val="FF0000"/>
                </a:solidFill>
              </a:rPr>
              <a:t>-</a:t>
            </a:r>
            <a:r>
              <a:rPr lang="cs-CZ" sz="9600" b="1" dirty="0" smtClean="0">
                <a:solidFill>
                  <a:srgbClr val="FF0000"/>
                </a:solidFill>
              </a:rPr>
              <a:t> </a:t>
            </a:r>
            <a:r>
              <a:rPr lang="cs-CZ" sz="9600" b="1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4" name="TextovéPole 12"/>
          <p:cNvSpPr txBox="1">
            <a:spLocks noChangeArrowheads="1"/>
          </p:cNvSpPr>
          <p:nvPr/>
        </p:nvSpPr>
        <p:spPr bwMode="auto">
          <a:xfrm>
            <a:off x="7690996" y="3966455"/>
            <a:ext cx="768350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9600" b="1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10" name="TextovéPole 2"/>
          <p:cNvSpPr txBox="1"/>
          <p:nvPr/>
        </p:nvSpPr>
        <p:spPr>
          <a:xfrm>
            <a:off x="6833800" y="4005064"/>
            <a:ext cx="7200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cs-CZ" sz="9600" b="1" dirty="0">
                <a:solidFill>
                  <a:srgbClr val="FF0000"/>
                </a:solidFill>
              </a:rPr>
              <a:t>=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172" y="217340"/>
            <a:ext cx="2521951" cy="3866991"/>
          </a:xfrm>
          <a:prstGeom prst="rect">
            <a:avLst/>
          </a:prstGeom>
        </p:spPr>
      </p:pic>
      <p:sp>
        <p:nvSpPr>
          <p:cNvPr id="17" name="Obláček 16"/>
          <p:cNvSpPr/>
          <p:nvPr/>
        </p:nvSpPr>
        <p:spPr>
          <a:xfrm>
            <a:off x="3853591" y="2055033"/>
            <a:ext cx="4464496" cy="1944216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1" name="Obrázek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08411">
            <a:off x="4775549" y="1273762"/>
            <a:ext cx="938474" cy="1438993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85840" y="4744510"/>
            <a:ext cx="42196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Pak Drak Mrak poslal dolů </a:t>
            </a:r>
          </a:p>
          <a:p>
            <a:r>
              <a:rPr lang="cs-CZ" dirty="0" smtClean="0"/>
              <a:t>nejmladšího synka.</a:t>
            </a:r>
          </a:p>
          <a:p>
            <a:r>
              <a:rPr lang="cs-CZ" dirty="0" smtClean="0"/>
              <a:t>Kolik zbylo v hnízdě draků?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84953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5864" y="2160165"/>
            <a:ext cx="1641179" cy="1641179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172" y="217340"/>
            <a:ext cx="2521951" cy="3866991"/>
          </a:xfrm>
          <a:prstGeom prst="rect">
            <a:avLst/>
          </a:prstGeom>
        </p:spPr>
      </p:pic>
      <p:sp>
        <p:nvSpPr>
          <p:cNvPr id="17" name="Obláček 16"/>
          <p:cNvSpPr/>
          <p:nvPr/>
        </p:nvSpPr>
        <p:spPr>
          <a:xfrm>
            <a:off x="3660031" y="2008646"/>
            <a:ext cx="4464496" cy="1944216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343869" y="4744510"/>
            <a:ext cx="4962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Nakonec se letěl podívat dolů sám Drak Mrak.</a:t>
            </a:r>
          </a:p>
        </p:txBody>
      </p:sp>
      <p:sp>
        <p:nvSpPr>
          <p:cNvPr id="11" name="TextovéPole 12"/>
          <p:cNvSpPr txBox="1">
            <a:spLocks noChangeArrowheads="1"/>
          </p:cNvSpPr>
          <p:nvPr/>
        </p:nvSpPr>
        <p:spPr bwMode="auto">
          <a:xfrm>
            <a:off x="5508104" y="4221088"/>
            <a:ext cx="768350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9600" b="1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48263" y="5137916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21305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0" presetClass="path" presetSubtype="0" accel="50000" decel="5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4.44444E-6 1.11111E-6 C 0.004 -0.0081 0.00365 -0.01667 0.00955 -0.02222 C 0.01111 -0.02847 0.01268 -0.03125 0.01667 -0.03495 C 0.01875 -0.04259 0.02118 -0.04792 0.02622 -0.05231 C 0.02778 -0.06042 0.03108 -0.0662 0.03455 -0.07292 C 0.0349 -0.07454 0.0349 -0.07639 0.03577 -0.07778 C 0.03663 -0.0794 0.03872 -0.0794 0.03941 -0.08102 C 0.0408 -0.0838 0.04028 -0.08773 0.04167 -0.09051 C 0.04323 -0.09375 0.04653 -0.1 0.04653 -0.1 C 0.04792 -0.10741 0.04896 -0.11018 0.05365 -0.11435 C 0.05782 -0.13009 0.05087 -0.10555 0.05834 -0.12384 C 0.05955 -0.12685 0.0599 -0.13009 0.06077 -0.13333 C 0.06111 -0.13495 0.06198 -0.13819 0.06198 -0.13819 C 0.06997 -0.12222 0.06407 -0.13588 0.06545 -0.09375 C 0.06632 -0.06875 0.06441 -0.03981 0.0691 -0.01597 C 0.07049 0.00046 0.07032 -0.00648 0.07032 0.00486 " pathEditMode="relative" ptsTypes="fffffffffffffffA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2" presetClass="exit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2"/>
          <p:cNvSpPr>
            <a:spLocks noGrp="1"/>
          </p:cNvSpPr>
          <p:nvPr>
            <p:ph type="title" idx="4294967295"/>
          </p:nvPr>
        </p:nvSpPr>
        <p:spPr>
          <a:xfrm>
            <a:off x="395536" y="548680"/>
            <a:ext cx="7992887" cy="1152128"/>
          </a:xfrm>
        </p:spPr>
        <p:txBody>
          <a:bodyPr/>
          <a:lstStyle/>
          <a:p>
            <a:pPr algn="l" eaLnBrk="1" hangingPunct="1"/>
            <a:r>
              <a:rPr lang="cs-CZ" sz="1600" dirty="0" smtClean="0"/>
              <a:t>Použité obrázky :</a:t>
            </a:r>
            <a:br>
              <a:rPr lang="cs-CZ" sz="1600" dirty="0" smtClean="0"/>
            </a:br>
            <a:r>
              <a:rPr lang="cs-CZ" sz="1600" dirty="0" smtClean="0"/>
              <a:t>http://www.clker.com/clipart</a:t>
            </a:r>
            <a:r>
              <a:rPr lang="cs-CZ" sz="900" dirty="0" smtClean="0"/>
              <a:t/>
            </a:r>
            <a:br>
              <a:rPr lang="cs-CZ" sz="900" dirty="0" smtClean="0"/>
            </a:br>
            <a:endParaRPr lang="cs-CZ" sz="900" dirty="0" smtClean="0"/>
          </a:p>
        </p:txBody>
      </p:sp>
    </p:spTree>
    <p:extLst>
      <p:ext uri="{BB962C8B-B14F-4D97-AF65-F5344CB8AC3E}">
        <p14:creationId xmlns:p14="http://schemas.microsoft.com/office/powerpoint/2010/main" val="425494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303</TotalTime>
  <Words>114</Words>
  <Application>Microsoft Office PowerPoint</Application>
  <PresentationFormat>Předvádění na obrazovce (4:3)</PresentationFormat>
  <Paragraphs>38</Paragraphs>
  <Slides>8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Prezentace aplikace PowerPoint</vt:lpstr>
      <vt:lpstr>     ODČÍTÁNÍ  DO  4 s pohádkou   Míček Flíček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obrázky : http://www.clker.com/clipart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ODČÍTÁNÍ  DO  6</dc:title>
  <dc:creator>OEM</dc:creator>
  <cp:lastModifiedBy>OEM</cp:lastModifiedBy>
  <cp:revision>27</cp:revision>
  <dcterms:created xsi:type="dcterms:W3CDTF">2011-05-07T19:32:38Z</dcterms:created>
  <dcterms:modified xsi:type="dcterms:W3CDTF">2011-09-08T08:20:18Z</dcterms:modified>
</cp:coreProperties>
</file>