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3" r:id="rId2"/>
    <p:sldId id="257" r:id="rId3"/>
    <p:sldId id="274" r:id="rId4"/>
    <p:sldId id="275" r:id="rId5"/>
    <p:sldId id="276" r:id="rId6"/>
    <p:sldId id="277" r:id="rId7"/>
    <p:sldId id="260" r:id="rId8"/>
    <p:sldId id="261" r:id="rId9"/>
    <p:sldId id="258" r:id="rId10"/>
    <p:sldId id="259" r:id="rId11"/>
    <p:sldId id="266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65" r:id="rId21"/>
    <p:sldId id="28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3" Type="http://schemas.openxmlformats.org/officeDocument/2006/relationships/slide" Target="slide13.xml"/><Relationship Id="rId7" Type="http://schemas.openxmlformats.org/officeDocument/2006/relationships/slide" Target="slide17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6.xml"/><Relationship Id="rId5" Type="http://schemas.openxmlformats.org/officeDocument/2006/relationships/slide" Target="slide15.xml"/><Relationship Id="rId10" Type="http://schemas.openxmlformats.org/officeDocument/2006/relationships/slide" Target="slide4.xml"/><Relationship Id="rId4" Type="http://schemas.openxmlformats.org/officeDocument/2006/relationships/slide" Target="slide14.xml"/><Relationship Id="rId9" Type="http://schemas.openxmlformats.org/officeDocument/2006/relationships/slide" Target="slide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214546" y="2357430"/>
            <a:ext cx="43765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BADMINTON</a:t>
            </a:r>
            <a:endParaRPr lang="cs-CZ" sz="4000" b="1" cap="none" spc="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28728" y="3286124"/>
            <a:ext cx="592501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Vybraná témata teorie tělesné výchovy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1400" dirty="0" smtClean="0"/>
              <a:t>Materiál je určen pro první vyučovací hodinu tělesné výchovy tříd 3. ročníku středních škol a čtyřletých gymnázií, dále pro 7. ročník osmiletých gymnázií.</a:t>
            </a:r>
          </a:p>
          <a:p>
            <a:pPr algn="just"/>
            <a:r>
              <a:rPr lang="cs-CZ" sz="1400" dirty="0" smtClean="0"/>
              <a:t>Některé materiály mohou být využity také v druhém ročníku osmiletých gymnázií a sedmých třídách základních škol.</a:t>
            </a:r>
          </a:p>
          <a:p>
            <a:pPr algn="just"/>
            <a:r>
              <a:rPr lang="cs-CZ" sz="1400" dirty="0" smtClean="0"/>
              <a:t>Časová náročnost teoretické části je 30-45 minut</a:t>
            </a:r>
          </a:p>
          <a:p>
            <a:pPr algn="just"/>
            <a:r>
              <a:rPr lang="cs-CZ" sz="1400" dirty="0" smtClean="0"/>
              <a:t>Interaktivní studijní materiál je zaměřen na téma badminton.</a:t>
            </a:r>
          </a:p>
          <a:p>
            <a:pPr algn="just"/>
            <a:r>
              <a:rPr lang="cs-CZ" sz="1400" dirty="0" smtClean="0"/>
              <a:t>V prezentaci je rozváděno téma sportovní hry badminton.</a:t>
            </a:r>
          </a:p>
          <a:p>
            <a:pPr algn="just"/>
            <a:r>
              <a:rPr lang="cs-CZ" sz="1400" dirty="0" smtClean="0"/>
              <a:t>Odborné texty jsou doplňovány hodícími se obrázky.</a:t>
            </a:r>
          </a:p>
          <a:p>
            <a:pPr algn="just"/>
            <a:r>
              <a:rPr lang="cs-CZ" sz="1400" dirty="0" smtClean="0"/>
              <a:t>V závěrečné části je uvedeno procvičování teoretických poznatků s následným řešením.</a:t>
            </a:r>
          </a:p>
          <a:p>
            <a:pPr algn="just"/>
            <a:r>
              <a:rPr lang="cs-CZ" sz="1400" dirty="0" smtClean="0"/>
              <a:t>Hlavní nabídka je členěna tematicky do jednotlivých políček. </a:t>
            </a:r>
          </a:p>
          <a:p>
            <a:pPr algn="just"/>
            <a:r>
              <a:rPr lang="cs-CZ" sz="1400" dirty="0" smtClean="0"/>
              <a:t>Při kliknutí na dané políčko je text hypertextově odkázán na příslušné téma.</a:t>
            </a:r>
          </a:p>
          <a:p>
            <a:pPr algn="just"/>
            <a:r>
              <a:rPr lang="cs-CZ" sz="1400" dirty="0" smtClean="0"/>
              <a:t>Text je rolován po odstavcích, případně po jednotlivých odrážkách (dle potřeby k výuce).</a:t>
            </a:r>
          </a:p>
          <a:p>
            <a:pPr algn="just"/>
            <a:r>
              <a:rPr lang="cs-CZ" sz="1400" dirty="0" smtClean="0"/>
              <a:t>Jednotlivé obrázky jsou číslovány s odkazem na patřičnou část textu.</a:t>
            </a:r>
          </a:p>
          <a:p>
            <a:pPr algn="just"/>
            <a:r>
              <a:rPr lang="cs-CZ" sz="1400" dirty="0" smtClean="0"/>
              <a:t>Procvičování je realizováno formou data-projektoru.</a:t>
            </a:r>
          </a:p>
          <a:p>
            <a:pPr algn="just"/>
            <a:r>
              <a:rPr lang="cs-CZ" sz="1400" dirty="0" smtClean="0"/>
              <a:t>Případná praktická část výuky je realizována v tělocvičně.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10" y="285728"/>
            <a:ext cx="7848872" cy="1512168"/>
          </a:xfrm>
          <a:prstGeom prst="rect">
            <a:avLst/>
          </a:prstGeom>
        </p:spPr>
      </p:pic>
      <p:pic>
        <p:nvPicPr>
          <p:cNvPr id="5" name="Picture 5" descr="GYMLOVO_logo BRV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5000636"/>
            <a:ext cx="1071570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714348" y="2285992"/>
          <a:ext cx="7643866" cy="238429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43866"/>
              </a:tblGrid>
              <a:tr h="339010">
                <a:tc>
                  <a:txBody>
                    <a:bodyPr/>
                    <a:lstStyle/>
                    <a:p>
                      <a:r>
                        <a:rPr lang="cs-CZ" sz="1700" b="0" dirty="0" smtClean="0"/>
                        <a:t>NÁZEV</a:t>
                      </a:r>
                      <a:r>
                        <a:rPr lang="cs-CZ" sz="1700" b="0" baseline="0" dirty="0" smtClean="0"/>
                        <a:t> ŠKOLY: Gymnázium Lovosice, Sady p</a:t>
                      </a:r>
                      <a:r>
                        <a:rPr lang="en-US" sz="1700" b="0" baseline="0" dirty="0" err="1" smtClean="0"/>
                        <a:t>i</a:t>
                      </a:r>
                      <a:r>
                        <a:rPr lang="cs-CZ" sz="1700" b="0" baseline="0" dirty="0" err="1" smtClean="0"/>
                        <a:t>onýrů</a:t>
                      </a:r>
                      <a:r>
                        <a:rPr lang="cs-CZ" sz="1700" b="0" baseline="0" dirty="0" smtClean="0"/>
                        <a:t> 600</a:t>
                      </a:r>
                      <a:r>
                        <a:rPr lang="en-US" sz="1700" b="0" baseline="0" dirty="0" smtClean="0"/>
                        <a:t>/</a:t>
                      </a:r>
                      <a:r>
                        <a:rPr lang="cs-CZ" sz="1700" b="0" baseline="0" dirty="0" smtClean="0"/>
                        <a:t>6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ČÍSLO PROJEKTU: CZ.1.07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1.5.00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34.1073</a:t>
                      </a:r>
                      <a:endParaRPr lang="cs-CZ" sz="17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NÁZEV MATERIÁLU: VY_32_INOVACE_4C_016_Badminton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TÉMA SADY: Vybraná</a:t>
                      </a:r>
                      <a:r>
                        <a:rPr lang="cs-CZ" sz="1700" baseline="0" dirty="0" smtClean="0"/>
                        <a:t> témata teorie tělesné výchovy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ROČNÍK: 3.A,</a:t>
                      </a:r>
                      <a:r>
                        <a:rPr lang="cs-CZ" sz="1700" baseline="0" dirty="0" smtClean="0"/>
                        <a:t> 3.B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DATUM VZNIKU:</a:t>
                      </a:r>
                      <a:r>
                        <a:rPr lang="cs-CZ" sz="1700" baseline="0" dirty="0" smtClean="0"/>
                        <a:t> březen 2</a:t>
                      </a:r>
                      <a:r>
                        <a:rPr lang="cs-CZ" sz="1700" dirty="0" smtClean="0"/>
                        <a:t>014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AUTOR: Mgr. Jiří </a:t>
                      </a:r>
                      <a:r>
                        <a:rPr lang="cs-CZ" sz="1700" dirty="0" err="1" smtClean="0"/>
                        <a:t>Willner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Hlavní nabídka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1643042" y="2814646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ÚVOD</a:t>
            </a:r>
            <a:endParaRPr lang="cs-CZ" sz="2000" b="1" dirty="0"/>
          </a:p>
        </p:txBody>
      </p:sp>
      <p:sp>
        <p:nvSpPr>
          <p:cNvPr id="5" name="Obdélník 4">
            <a:hlinkClick r:id="rId3" action="ppaction://hlinksldjump" highlightClick="1"/>
          </p:cNvPr>
          <p:cNvSpPr/>
          <p:nvPr/>
        </p:nvSpPr>
        <p:spPr>
          <a:xfrm>
            <a:off x="3643306" y="2814646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VZNIK A VÝVOJ HRY</a:t>
            </a:r>
            <a:endParaRPr lang="cs-CZ" sz="2000" b="1" dirty="0"/>
          </a:p>
        </p:txBody>
      </p:sp>
      <p:sp>
        <p:nvSpPr>
          <p:cNvPr id="9" name="Obdélník 8">
            <a:hlinkClick r:id="rId4" action="ppaction://hlinksldjump" highlightClick="1"/>
          </p:cNvPr>
          <p:cNvSpPr/>
          <p:nvPr/>
        </p:nvSpPr>
        <p:spPr>
          <a:xfrm>
            <a:off x="3643306" y="3871922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OTÁZKY K PŘEZKOUŠENÍ</a:t>
            </a:r>
            <a:endParaRPr lang="cs-CZ" sz="2000" b="1" dirty="0"/>
          </a:p>
        </p:txBody>
      </p:sp>
      <p:sp>
        <p:nvSpPr>
          <p:cNvPr id="10" name="Obdélník 9">
            <a:hlinkClick r:id="rId5" action="ppaction://hlinksldjump" highlightClick="1"/>
          </p:cNvPr>
          <p:cNvSpPr/>
          <p:nvPr/>
        </p:nvSpPr>
        <p:spPr>
          <a:xfrm>
            <a:off x="5643570" y="2814646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TURNAJE A SOUTĚŽE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338849"/>
            <a:ext cx="8229600" cy="1661919"/>
          </a:xfrm>
        </p:spPr>
        <p:txBody>
          <a:bodyPr>
            <a:noAutofit/>
          </a:bodyPr>
          <a:lstStyle/>
          <a:p>
            <a:r>
              <a:rPr lang="cs-CZ" sz="2400" dirty="0" smtClean="0"/>
              <a:t>Badminton je sportovní hra pro dva a nebo čtyři hráče, kteří se pohybují na opačných poličkách obdélníkového hřiště rozděleného sítí. Hráči v rukou drží rakety a střídavě odbíjí košík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je badminton?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Badminton_Peter_Gad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4414" y="1285860"/>
            <a:ext cx="1973876" cy="2965448"/>
          </a:xfrm>
          <a:prstGeom prst="rect">
            <a:avLst/>
          </a:prstGeom>
        </p:spPr>
      </p:pic>
      <p:pic>
        <p:nvPicPr>
          <p:cNvPr id="6" name="Obrázek 5" descr="FCL_Mixed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8992" y="1285860"/>
            <a:ext cx="2214578" cy="2952770"/>
          </a:xfrm>
          <a:prstGeom prst="rect">
            <a:avLst/>
          </a:prstGeom>
        </p:spPr>
      </p:pic>
      <p:pic>
        <p:nvPicPr>
          <p:cNvPr id="7" name="Obrázek 6" descr="GGOpen_Setiadi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9322" y="1285860"/>
            <a:ext cx="1958741" cy="292895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143240" y="1481329"/>
            <a:ext cx="5543560" cy="4448002"/>
          </a:xfrm>
        </p:spPr>
        <p:txBody>
          <a:bodyPr>
            <a:normAutofit/>
          </a:bodyPr>
          <a:lstStyle/>
          <a:p>
            <a:pPr algn="just"/>
            <a:r>
              <a:rPr lang="cs-CZ" sz="2000" dirty="0" smtClean="0"/>
              <a:t>Badminton patří mezi nejstarší sporty na světě. První doložené záznamy o tomto sportu pocházejí ze 7. století, kdy Číňané provozovali hru zvanou </a:t>
            </a:r>
            <a:r>
              <a:rPr lang="cs-CZ" sz="2000" dirty="0" err="1" smtClean="0"/>
              <a:t>Di</a:t>
            </a:r>
            <a:r>
              <a:rPr lang="cs-CZ" sz="2000" dirty="0" smtClean="0"/>
              <a:t>-</a:t>
            </a:r>
            <a:r>
              <a:rPr lang="cs-CZ" sz="2000" dirty="0" err="1" smtClean="0"/>
              <a:t>Dčijan</a:t>
            </a:r>
            <a:r>
              <a:rPr lang="cs-CZ" sz="2000" dirty="0" smtClean="0"/>
              <a:t>-</a:t>
            </a:r>
            <a:r>
              <a:rPr lang="cs-CZ" sz="2000" dirty="0" err="1" smtClean="0"/>
              <a:t>Dsi</a:t>
            </a:r>
            <a:r>
              <a:rPr lang="cs-CZ" sz="2000" dirty="0" smtClean="0"/>
              <a:t>. Na podobném principu odbíjení opeřeného míčku byla hrána v Japonsku hra </a:t>
            </a:r>
            <a:r>
              <a:rPr lang="cs-CZ" sz="2000" dirty="0" err="1" smtClean="0"/>
              <a:t>Cibane</a:t>
            </a:r>
            <a:r>
              <a:rPr lang="cs-CZ" sz="2000" dirty="0" smtClean="0"/>
              <a:t> a v Koreji se potom badmintonový předchůdce jmenoval </a:t>
            </a:r>
            <a:r>
              <a:rPr lang="cs-CZ" sz="2000" dirty="0" err="1" smtClean="0"/>
              <a:t>Tije</a:t>
            </a:r>
            <a:r>
              <a:rPr lang="cs-CZ" sz="2000" dirty="0" smtClean="0"/>
              <a:t>-</a:t>
            </a:r>
            <a:r>
              <a:rPr lang="cs-CZ" sz="2000" dirty="0" err="1" smtClean="0"/>
              <a:t>Kiča</a:t>
            </a:r>
            <a:r>
              <a:rPr lang="cs-CZ" sz="2000" dirty="0" smtClean="0"/>
              <a:t>-</a:t>
            </a:r>
            <a:r>
              <a:rPr lang="cs-CZ" sz="2000" dirty="0" err="1" smtClean="0"/>
              <a:t>Ki</a:t>
            </a:r>
            <a:r>
              <a:rPr lang="cs-CZ" sz="2000" dirty="0" smtClean="0"/>
              <a:t>. Mimo asijský kontinent byly badmintonu podobné hry provozovány i mezi Indiány Severní, Střední i Jižní Ameriky a dokonce i ve středověké Evropě, kde však byla časem tato hra zapomenuta.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a vývoj hry</a:t>
            </a:r>
            <a:endParaRPr lang="cs-CZ" dirty="0"/>
          </a:p>
        </p:txBody>
      </p:sp>
      <p:pic>
        <p:nvPicPr>
          <p:cNvPr id="4" name="Obrázek 3" descr="Battledore_-_Youthful_Sport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82" y="1567190"/>
            <a:ext cx="3047619" cy="25761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43240" y="1500175"/>
            <a:ext cx="5543560" cy="4286279"/>
          </a:xfrm>
        </p:spPr>
        <p:txBody>
          <a:bodyPr>
            <a:normAutofit/>
          </a:bodyPr>
          <a:lstStyle/>
          <a:p>
            <a:pPr algn="just"/>
            <a:r>
              <a:rPr lang="cs-CZ" sz="2000" dirty="0" smtClean="0"/>
              <a:t>Dějiny moderního badmintonu se začaly psát hrou nazývanou </a:t>
            </a:r>
            <a:r>
              <a:rPr lang="cs-CZ" sz="2000" dirty="0" err="1" smtClean="0"/>
              <a:t>Poona</a:t>
            </a:r>
            <a:r>
              <a:rPr lang="cs-CZ" sz="2000" dirty="0" smtClean="0"/>
              <a:t>, pojmenovanou podle indického města Puna, kde jej okolo roku 1850 „objevili“ britští vojáci. Ti hru přivezli do Anglie, kde o deset let později, v roce 1850 získala své současné jméno. </a:t>
            </a:r>
            <a:r>
              <a:rPr lang="cs-CZ" sz="2000" dirty="0" err="1" smtClean="0"/>
              <a:t>Isaac</a:t>
            </a:r>
            <a:r>
              <a:rPr lang="cs-CZ" sz="2000" dirty="0" smtClean="0"/>
              <a:t> </a:t>
            </a:r>
            <a:r>
              <a:rPr lang="cs-CZ" sz="2000" dirty="0" err="1" smtClean="0"/>
              <a:t>Spratt</a:t>
            </a:r>
            <a:r>
              <a:rPr lang="cs-CZ" sz="2000" dirty="0" smtClean="0"/>
              <a:t> svůj pamflet, ve kterém popisoval hru provozovanou v Badminton House vévodou z </a:t>
            </a:r>
            <a:r>
              <a:rPr lang="cs-CZ" sz="2000" dirty="0" err="1" smtClean="0"/>
              <a:t>Beufortu</a:t>
            </a:r>
            <a:r>
              <a:rPr lang="cs-CZ" sz="2000" dirty="0" smtClean="0"/>
              <a:t>, pojmenoval „Badminton </a:t>
            </a:r>
            <a:r>
              <a:rPr lang="cs-CZ" sz="2000" dirty="0" err="1" smtClean="0"/>
              <a:t>Battledore</a:t>
            </a:r>
            <a:r>
              <a:rPr lang="cs-CZ" sz="2000" dirty="0" smtClean="0"/>
              <a:t> – a </a:t>
            </a:r>
            <a:r>
              <a:rPr lang="cs-CZ" sz="2000" dirty="0" err="1" smtClean="0"/>
              <a:t>new</a:t>
            </a:r>
            <a:r>
              <a:rPr lang="cs-CZ" sz="2000" dirty="0" smtClean="0"/>
              <a:t> game“.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a vývoj hry</a:t>
            </a:r>
            <a:endParaRPr lang="cs-CZ" dirty="0"/>
          </a:p>
        </p:txBody>
      </p:sp>
      <p:pic>
        <p:nvPicPr>
          <p:cNvPr id="4" name="Obrázek 3" descr="Battledore-and-shuttlecoc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1500174"/>
            <a:ext cx="2951803" cy="414335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43240" y="1428736"/>
            <a:ext cx="5543560" cy="4429156"/>
          </a:xfrm>
        </p:spPr>
        <p:txBody>
          <a:bodyPr>
            <a:noAutofit/>
          </a:bodyPr>
          <a:lstStyle/>
          <a:p>
            <a:pPr algn="just"/>
            <a:r>
              <a:rPr lang="cs-CZ" sz="2000" dirty="0" smtClean="0"/>
              <a:t>V roce 1934 byla založena IBF (Mezinárodní federace badmintonu), a 24. září 2006 přejmenovaná na BWF (Badminton </a:t>
            </a:r>
            <a:r>
              <a:rPr lang="cs-CZ" sz="2000" dirty="0" err="1" smtClean="0"/>
              <a:t>World</a:t>
            </a:r>
            <a:r>
              <a:rPr lang="cs-CZ" sz="2000" dirty="0" smtClean="0"/>
              <a:t> </a:t>
            </a:r>
            <a:r>
              <a:rPr lang="cs-CZ" sz="2000" dirty="0" err="1" smtClean="0"/>
              <a:t>Federation</a:t>
            </a:r>
            <a:r>
              <a:rPr lang="cs-CZ" sz="2000" dirty="0" smtClean="0"/>
              <a:t>).</a:t>
            </a:r>
          </a:p>
          <a:p>
            <a:pPr algn="just"/>
            <a:r>
              <a:rPr lang="cs-CZ" sz="2000" dirty="0" smtClean="0"/>
              <a:t>Od roku 1992 byl badminton natrvalo přizván do rodiny olympijských sportů. Dosavadními českými olympijskými účastníky byli v Barceloně 1992 </a:t>
            </a:r>
            <a:r>
              <a:rPr lang="cs-CZ" sz="2000" dirty="0" err="1" smtClean="0"/>
              <a:t>Tomasz</a:t>
            </a:r>
            <a:r>
              <a:rPr lang="cs-CZ" sz="2000" dirty="0" smtClean="0"/>
              <a:t> </a:t>
            </a:r>
            <a:r>
              <a:rPr lang="cs-CZ" sz="2000" dirty="0" err="1" smtClean="0"/>
              <a:t>Mendrek</a:t>
            </a:r>
            <a:r>
              <a:rPr lang="cs-CZ" sz="2000" dirty="0" smtClean="0"/>
              <a:t> a Eva Lacinová, ke kterým se po šestnácti letech přidali v Pekingu 2008 Petr Koukal a </a:t>
            </a:r>
            <a:r>
              <a:rPr lang="cs-CZ" sz="2000" dirty="0" err="1" smtClean="0"/>
              <a:t>Kristína</a:t>
            </a:r>
            <a:r>
              <a:rPr lang="cs-CZ" sz="2000" dirty="0" smtClean="0"/>
              <a:t> </a:t>
            </a:r>
            <a:r>
              <a:rPr lang="cs-CZ" sz="2000" dirty="0" err="1" smtClean="0"/>
              <a:t>Ludíková</a:t>
            </a:r>
            <a:r>
              <a:rPr lang="cs-CZ" sz="2000" dirty="0" smtClean="0"/>
              <a:t>. Na OH v Londýně 2012 si svoji účast zopakoval jak Petr Koukal tak </a:t>
            </a:r>
            <a:r>
              <a:rPr lang="cs-CZ" sz="2000" dirty="0" err="1" smtClean="0"/>
              <a:t>Kristína</a:t>
            </a:r>
            <a:r>
              <a:rPr lang="cs-CZ" sz="2000" dirty="0" smtClean="0"/>
              <a:t> </a:t>
            </a:r>
            <a:r>
              <a:rPr lang="cs-CZ" sz="2000" dirty="0" err="1" smtClean="0"/>
              <a:t>Gavnholtová</a:t>
            </a:r>
            <a:r>
              <a:rPr lang="cs-CZ" sz="2000" dirty="0" smtClean="0"/>
              <a:t>, rozená </a:t>
            </a:r>
            <a:r>
              <a:rPr lang="cs-CZ" sz="2000" dirty="0" err="1" smtClean="0"/>
              <a:t>Ludíková</a:t>
            </a:r>
            <a:r>
              <a:rPr lang="cs-CZ" sz="2000" dirty="0" smtClean="0"/>
              <a:t>.</a:t>
            </a:r>
          </a:p>
          <a:p>
            <a:pPr lvl="0"/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a vývoj hry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Logo_ibf_mai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223" y="1500174"/>
            <a:ext cx="2964455" cy="1214446"/>
          </a:xfrm>
          <a:prstGeom prst="rect">
            <a:avLst/>
          </a:prstGeom>
        </p:spPr>
      </p:pic>
      <p:pic>
        <p:nvPicPr>
          <p:cNvPr id="8" name="Obrázek 7" descr="Nora_Perry_and_Karen_Puttick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730" y="3000372"/>
            <a:ext cx="2964410" cy="18573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1942"/>
            <a:ext cx="8043890" cy="214314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 současnosti je badmintonovým číslem jedna Čína, dále jsou pak konkurenti Indonésie, Malajsie, Korea a Japonsko. </a:t>
            </a:r>
          </a:p>
          <a:p>
            <a:r>
              <a:rPr lang="cs-CZ" sz="2000" dirty="0" smtClean="0"/>
              <a:t>Evropskou čest zachraňuje především Dánsko, které má v evropském badmintonu obdobné postavení jako Čína v tom světovém. Na dalších příčkách pomyslného evropského žebříčku národů jsou Německo, Anglie a Nizozemsko</a:t>
            </a:r>
          </a:p>
          <a:p>
            <a:pPr lvl="0"/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Turnaje a soutěže</a:t>
            </a:r>
            <a:endParaRPr lang="cs-CZ" dirty="0"/>
          </a:p>
        </p:txBody>
      </p:sp>
      <p:pic>
        <p:nvPicPr>
          <p:cNvPr id="4" name="Obrázek 3" descr="800px-Flag_of_the_People's_Republic_of_China.svg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1428736"/>
            <a:ext cx="3645617" cy="2428892"/>
          </a:xfrm>
          <a:prstGeom prst="rect">
            <a:avLst/>
          </a:prstGeom>
        </p:spPr>
      </p:pic>
      <p:pic>
        <p:nvPicPr>
          <p:cNvPr id="5" name="Obrázek 4" descr="370px-Flag_of_Denmark.sv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4293" y="1428736"/>
            <a:ext cx="3209607" cy="24288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43306" y="1428736"/>
            <a:ext cx="4857784" cy="4686320"/>
          </a:xfrm>
        </p:spPr>
        <p:txBody>
          <a:bodyPr>
            <a:noAutofit/>
          </a:bodyPr>
          <a:lstStyle/>
          <a:p>
            <a:r>
              <a:rPr lang="cs-CZ" sz="2000" dirty="0" smtClean="0"/>
              <a:t>Olympijské hry – od roku 1992</a:t>
            </a:r>
          </a:p>
          <a:p>
            <a:r>
              <a:rPr lang="cs-CZ" sz="2000" dirty="0" smtClean="0"/>
              <a:t>Mistrovství světa – od roku 1977</a:t>
            </a:r>
          </a:p>
          <a:p>
            <a:r>
              <a:rPr lang="cs-CZ" sz="2000" dirty="0" smtClean="0"/>
              <a:t>Mistrovství Evropy – od roku 1968</a:t>
            </a:r>
          </a:p>
          <a:p>
            <a:r>
              <a:rPr lang="cs-CZ" sz="2000" dirty="0" smtClean="0"/>
              <a:t>Mistrovství České republiky</a:t>
            </a:r>
          </a:p>
          <a:p>
            <a:r>
              <a:rPr lang="cs-CZ" sz="2000" dirty="0" smtClean="0"/>
              <a:t>Soutěže:</a:t>
            </a:r>
          </a:p>
          <a:p>
            <a:pPr lvl="1"/>
            <a:r>
              <a:rPr lang="cs-CZ" sz="2000" dirty="0" smtClean="0"/>
              <a:t>dvouhra mužů</a:t>
            </a:r>
          </a:p>
          <a:p>
            <a:pPr lvl="1"/>
            <a:r>
              <a:rPr lang="cs-CZ" sz="2000" dirty="0" smtClean="0"/>
              <a:t>dvouhra žen</a:t>
            </a:r>
          </a:p>
          <a:p>
            <a:pPr lvl="1"/>
            <a:r>
              <a:rPr lang="cs-CZ" sz="2000" dirty="0" smtClean="0"/>
              <a:t>čtyřhra mužů</a:t>
            </a:r>
          </a:p>
          <a:p>
            <a:pPr lvl="1"/>
            <a:r>
              <a:rPr lang="cs-CZ" sz="2000" dirty="0" smtClean="0"/>
              <a:t>čtyřhra žen</a:t>
            </a:r>
          </a:p>
          <a:p>
            <a:pPr lvl="1"/>
            <a:r>
              <a:rPr lang="cs-CZ" sz="2000" dirty="0" smtClean="0"/>
              <a:t>smíšená čtyřhra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Turnaje a soutěže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Olympic_rings_with_white_rims.sv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34" y="1500174"/>
            <a:ext cx="3053860" cy="1481122"/>
          </a:xfrm>
          <a:prstGeom prst="rect">
            <a:avLst/>
          </a:prstGeom>
        </p:spPr>
      </p:pic>
      <p:pic>
        <p:nvPicPr>
          <p:cNvPr id="6" name="Obrázek 5" descr="Olympic_pictogram_Badminto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0100" y="3286124"/>
            <a:ext cx="2142942" cy="21429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2" action="ppaction://hlinksldjump"/>
              </a:rPr>
              <a:t>Co to je badminton?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3" action="ppaction://hlinksldjump"/>
              </a:rPr>
              <a:t>Ze kterého století pocházejí první doložené záznamy o tomto sportu?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4" action="ppaction://hlinksldjump"/>
              </a:rPr>
              <a:t>Ve kterých zemích mimo asijský kontinent byly hrány badmintonu podobné hry?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5" action="ppaction://hlinksldjump"/>
              </a:rPr>
              <a:t>Dějiny moderního badmintonu se začaly psát hrou nazývanou? 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6" action="ppaction://hlinksldjump"/>
              </a:rPr>
              <a:t>Kdo reprezentoval Českou Republiku na olympijských hrách v Pekingu (2008) a Londýně (2012)?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7" action="ppaction://hlinksldjump"/>
              </a:rPr>
              <a:t>Která země je v badmintonu světová velmoc?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8" action="ppaction://hlinksldjump"/>
              </a:rPr>
              <a:t>Badminton se dostal na OH poprvé kdy?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9" action="ppaction://hlinksldjump"/>
              </a:rPr>
              <a:t>Jak dělíme soutěže v této sportovní hře?</a:t>
            </a: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přezkoušení</a:t>
            </a:r>
            <a:endParaRPr lang="cs-CZ" dirty="0"/>
          </a:p>
        </p:txBody>
      </p:sp>
      <p:sp>
        <p:nvSpPr>
          <p:cNvPr id="4" name="Obdélník 3">
            <a:hlinkClick r:id="rId10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Badminton je sportovní hra pro dva a nebo čtyři hráče, kteří se pohybují na opačných poličkách obdélníkového hřiště rozděleného sítí. Hráči v rukou drží rakety a střídavě odbíjí košík</a:t>
            </a:r>
            <a:r>
              <a:rPr lang="cs-CZ" sz="2800" dirty="0"/>
              <a:t>.</a:t>
            </a:r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Ze 7. století, kdy Číňané provozovali hru zvanou </a:t>
            </a:r>
            <a:r>
              <a:rPr lang="cs-CZ" sz="2800" dirty="0" err="1" smtClean="0"/>
              <a:t>Di</a:t>
            </a:r>
            <a:r>
              <a:rPr lang="cs-CZ" sz="2800" dirty="0" smtClean="0"/>
              <a:t>-</a:t>
            </a:r>
            <a:r>
              <a:rPr lang="cs-CZ" sz="2800" dirty="0" err="1" smtClean="0"/>
              <a:t>Dčijan</a:t>
            </a:r>
            <a:r>
              <a:rPr lang="cs-CZ" sz="2800" dirty="0" smtClean="0"/>
              <a:t>-</a:t>
            </a:r>
            <a:r>
              <a:rPr lang="cs-CZ" sz="2800" dirty="0" err="1" smtClean="0"/>
              <a:t>Dsi</a:t>
            </a:r>
            <a:r>
              <a:rPr lang="cs-CZ" sz="2800" dirty="0" smtClean="0"/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č.2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800" dirty="0" smtClean="0"/>
              <a:t>Mimo asijský kontinent byly badmintonu podobné hry provozovány i mezi Indiány Severní, Střední i Jižní Ameriky a dokonce i ve středověké Evropě.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č.3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800" dirty="0" err="1" smtClean="0"/>
              <a:t>Poona</a:t>
            </a:r>
            <a:r>
              <a:rPr lang="cs-CZ" sz="2800" dirty="0" smtClean="0"/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č.4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800" dirty="0" smtClean="0"/>
              <a:t>Petr Koukal a </a:t>
            </a:r>
            <a:r>
              <a:rPr lang="cs-CZ" sz="2800" dirty="0" err="1" smtClean="0"/>
              <a:t>Kristína</a:t>
            </a:r>
            <a:r>
              <a:rPr lang="cs-CZ" sz="2800" dirty="0" smtClean="0"/>
              <a:t> (</a:t>
            </a:r>
            <a:r>
              <a:rPr lang="cs-CZ" sz="2800" dirty="0" err="1" smtClean="0"/>
              <a:t>Gavnholtová</a:t>
            </a:r>
            <a:r>
              <a:rPr lang="cs-CZ" sz="2800" dirty="0" smtClean="0"/>
              <a:t>) </a:t>
            </a:r>
            <a:r>
              <a:rPr lang="cs-CZ" sz="2800" dirty="0" err="1" smtClean="0"/>
              <a:t>Ludíková</a:t>
            </a:r>
            <a:r>
              <a:rPr lang="cs-CZ" sz="2800" dirty="0" smtClean="0"/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č.5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Čína.</a:t>
            </a:r>
          </a:p>
          <a:p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č.6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V roce 1992 na OH v Barceloně.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č.7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Soutěže:</a:t>
            </a:r>
          </a:p>
          <a:p>
            <a:pPr lvl="1"/>
            <a:r>
              <a:rPr lang="cs-CZ" sz="2800" dirty="0" smtClean="0"/>
              <a:t>dvouhra mužů</a:t>
            </a:r>
          </a:p>
          <a:p>
            <a:pPr lvl="1"/>
            <a:r>
              <a:rPr lang="cs-CZ" sz="2800" dirty="0" smtClean="0"/>
              <a:t>dvouhra žen</a:t>
            </a:r>
          </a:p>
          <a:p>
            <a:pPr lvl="1"/>
            <a:r>
              <a:rPr lang="cs-CZ" sz="2800" dirty="0" smtClean="0"/>
              <a:t>čtyřhra mužů</a:t>
            </a:r>
          </a:p>
          <a:p>
            <a:pPr lvl="1"/>
            <a:r>
              <a:rPr lang="cs-CZ" sz="2800" dirty="0" smtClean="0"/>
              <a:t>čtyřhra žen</a:t>
            </a:r>
          </a:p>
          <a:p>
            <a:pPr lvl="1"/>
            <a:r>
              <a:rPr lang="cs-CZ" sz="2800" dirty="0" smtClean="0"/>
              <a:t>smíšená čtyřhra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č.8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pt-BR" sz="1200" dirty="0" smtClean="0"/>
              <a:t>NEZNÁMÝ AUTOR. </a:t>
            </a:r>
            <a:r>
              <a:rPr lang="pt-BR" sz="1200" i="1" dirty="0" smtClean="0"/>
              <a:t>Badminton</a:t>
            </a:r>
            <a:r>
              <a:rPr lang="pt-BR" sz="1200" dirty="0" smtClean="0"/>
              <a:t> [online]. [cit. 7.3.2014]. Dostupný na WWW: http://</a:t>
            </a:r>
            <a:r>
              <a:rPr lang="pt-BR" sz="1200" dirty="0" smtClean="0"/>
              <a:t>cs.wikipedia.org/wiki/Badminton</a:t>
            </a:r>
            <a:endParaRPr lang="cs-CZ" sz="1200" dirty="0" smtClean="0"/>
          </a:p>
          <a:p>
            <a:pPr lvl="0"/>
            <a:r>
              <a:rPr lang="cs-CZ" sz="1200" dirty="0" smtClean="0"/>
              <a:t>Obrázek </a:t>
            </a:r>
            <a:r>
              <a:rPr lang="cs-CZ" sz="1200" dirty="0" smtClean="0"/>
              <a:t>č.1 - NORRO.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http://upload.wikimedia.org/wikipedia/commons/3/32/Badminton_Peter_Gade.jpg </a:t>
            </a:r>
          </a:p>
          <a:p>
            <a:pPr lvl="0"/>
            <a:r>
              <a:rPr lang="cs-CZ" sz="1200" dirty="0" smtClean="0"/>
              <a:t>Obrázek č.2 - SHARKY, </a:t>
            </a:r>
            <a:r>
              <a:rPr lang="cs-CZ" sz="1200" dirty="0" err="1" smtClean="0"/>
              <a:t>Cologne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http://upload.wikimedia.org/wikipedia/commons/3/38/FCL_Mixed.JPG </a:t>
            </a:r>
          </a:p>
          <a:p>
            <a:pPr lvl="0"/>
            <a:r>
              <a:rPr lang="cs-CZ" sz="1200" dirty="0" smtClean="0"/>
              <a:t>Obrázek č.3 - SPDIMAIO.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http://upload.wikimedia.org/wikipedia/commons/f/fb/GGOpen_Setiadi.jpg </a:t>
            </a:r>
          </a:p>
          <a:p>
            <a:pPr lvl="0"/>
            <a:r>
              <a:rPr lang="cs-CZ" sz="1200" dirty="0" smtClean="0"/>
              <a:t>Obrázek č.4 - PHROOD.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http://upload.wikimedia.org/wikipedia/commons/d/df/Battledore_-_Youthful_Sports.png</a:t>
            </a:r>
          </a:p>
          <a:p>
            <a:r>
              <a:rPr lang="cs-CZ" sz="1200" dirty="0" smtClean="0"/>
              <a:t>Obrázek č.5 - NORRO.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http://upload.wikimedia.org/wikipedia/commons/3/39/Battledore-and-shuttlecock.jpg </a:t>
            </a:r>
          </a:p>
          <a:p>
            <a:r>
              <a:rPr lang="cs-CZ" sz="1200" dirty="0" smtClean="0"/>
              <a:t>Obrázek č.6 - ALEENF1.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http://upload.wikimedia.org/wikipedia/en/e/e3/Logo_ibf_main.jpg </a:t>
            </a:r>
          </a:p>
          <a:p>
            <a:r>
              <a:rPr lang="cs-CZ" sz="1200" dirty="0" smtClean="0"/>
              <a:t>Obrázek č.7 – </a:t>
            </a:r>
            <a:r>
              <a:rPr lang="pt-BR" sz="1200" dirty="0" smtClean="0"/>
              <a:t>TAYLOR, Robert. </a:t>
            </a:r>
            <a:r>
              <a:rPr lang="pt-BR" sz="1200" i="1" dirty="0" smtClean="0"/>
              <a:t>Wikipedia</a:t>
            </a:r>
            <a:r>
              <a:rPr lang="pt-BR" sz="1200" dirty="0" smtClean="0"/>
              <a:t> [online]. [cit. 7.3.2014]. Dostupný na WWW: http://upload.wikimedia.org/wikipedia/commons/f/fc/Nora_Perry_and_Karen_Puttick.jpg</a:t>
            </a:r>
            <a:endParaRPr lang="cs-CZ" sz="1200" dirty="0" smtClean="0"/>
          </a:p>
          <a:p>
            <a:r>
              <a:rPr lang="cs-CZ" sz="1200" dirty="0" smtClean="0"/>
              <a:t>Čínská vlajka - SKOPP.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http://upload.wikimedia.org/wikipedia/commons/f/fa/Flag_of_the_People%27s_Republic_of_China.svg </a:t>
            </a:r>
          </a:p>
          <a:p>
            <a:r>
              <a:rPr lang="cs-CZ" sz="1200" dirty="0" smtClean="0"/>
              <a:t>Dánská vlajka - MADDEN.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http://upload.wikimedia.org/wikipedia/commons/9/9c/Flag_of_Denmark.svg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Olympijská vlajka - </a:t>
            </a:r>
            <a:r>
              <a:rPr lang="pt-BR" sz="1200" dirty="0" smtClean="0"/>
              <a:t>OALEXANDER. </a:t>
            </a:r>
            <a:r>
              <a:rPr lang="pt-BR" sz="1200" i="1" dirty="0" smtClean="0"/>
              <a:t>Wikipedia</a:t>
            </a:r>
            <a:r>
              <a:rPr lang="pt-BR" sz="1200" dirty="0" smtClean="0"/>
              <a:t> [online]. [cit. 7.3.2014]. Dostupný na WWW: http://upload.wikimedia.org/wikipedia/commons/5/5c/Olympic_rings_without_rims.svg </a:t>
            </a:r>
            <a:endParaRPr lang="cs-CZ" sz="1200" dirty="0" smtClean="0"/>
          </a:p>
          <a:p>
            <a:r>
              <a:rPr lang="cs-CZ" sz="1200" dirty="0" smtClean="0"/>
              <a:t>Logo Badminton - THADIUS856.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http://upload.wikimedia.org/wikipedia/commons/9/90/Badminton_pictogram.svg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551</TotalTime>
  <Words>1070</Words>
  <Application>Microsoft Office PowerPoint</Application>
  <PresentationFormat>Předvádění na obrazovce (4:3)</PresentationFormat>
  <Paragraphs>109</Paragraphs>
  <Slides>21</Slides>
  <Notes>0</Notes>
  <HiddenSlides>2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6" baseType="lpstr">
      <vt:lpstr>Lucida Sans Unicode</vt:lpstr>
      <vt:lpstr>Verdana</vt:lpstr>
      <vt:lpstr>Wingdings 2</vt:lpstr>
      <vt:lpstr>Wingdings 3</vt:lpstr>
      <vt:lpstr>Shluk</vt:lpstr>
      <vt:lpstr>Prezentace aplikace PowerPoint</vt:lpstr>
      <vt:lpstr>Anotace</vt:lpstr>
      <vt:lpstr>Prezentace aplikace PowerPoint</vt:lpstr>
      <vt:lpstr>Hlavní nabídka</vt:lpstr>
      <vt:lpstr>Co to je badminton?</vt:lpstr>
      <vt:lpstr>Vznik a vývoj hry</vt:lpstr>
      <vt:lpstr>Vznik a vývoj hry</vt:lpstr>
      <vt:lpstr>Vznik a vývoj hry</vt:lpstr>
      <vt:lpstr>Turnaje a soutěže</vt:lpstr>
      <vt:lpstr>Turnaje a soutěže</vt:lpstr>
      <vt:lpstr>Otázky k přezkoušení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Otázka č.8</vt:lpstr>
      <vt:lpstr>Zdrojové materiály</vt:lpstr>
      <vt:lpstr>Zdrojové materiály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Willner Jiří</cp:lastModifiedBy>
  <cp:revision>99</cp:revision>
  <dcterms:created xsi:type="dcterms:W3CDTF">2013-08-12T10:35:42Z</dcterms:created>
  <dcterms:modified xsi:type="dcterms:W3CDTF">2014-03-24T09:38:49Z</dcterms:modified>
</cp:coreProperties>
</file>