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3" r:id="rId2"/>
    <p:sldId id="257" r:id="rId3"/>
    <p:sldId id="274" r:id="rId4"/>
    <p:sldId id="275" r:id="rId5"/>
    <p:sldId id="276" r:id="rId6"/>
    <p:sldId id="277" r:id="rId7"/>
    <p:sldId id="260" r:id="rId8"/>
    <p:sldId id="261" r:id="rId9"/>
    <p:sldId id="258" r:id="rId10"/>
    <p:sldId id="259" r:id="rId11"/>
    <p:sldId id="268" r:id="rId12"/>
    <p:sldId id="263" r:id="rId13"/>
    <p:sldId id="269" r:id="rId14"/>
    <p:sldId id="262" r:id="rId15"/>
    <p:sldId id="266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65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slide" Target="slide6.xml"/><Relationship Id="rId7" Type="http://schemas.openxmlformats.org/officeDocument/2006/relationships/slide" Target="slide15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4.xml"/><Relationship Id="rId5" Type="http://schemas.openxmlformats.org/officeDocument/2006/relationships/slide" Target="slide13.xml"/><Relationship Id="rId4" Type="http://schemas.openxmlformats.org/officeDocument/2006/relationships/slide" Target="slide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slide" Target="slide17.xml"/><Relationship Id="rId7" Type="http://schemas.openxmlformats.org/officeDocument/2006/relationships/slide" Target="slide21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0.xml"/><Relationship Id="rId5" Type="http://schemas.openxmlformats.org/officeDocument/2006/relationships/slide" Target="slide19.xml"/><Relationship Id="rId10" Type="http://schemas.openxmlformats.org/officeDocument/2006/relationships/slide" Target="slide4.xml"/><Relationship Id="rId4" Type="http://schemas.openxmlformats.org/officeDocument/2006/relationships/slide" Target="slide18.xml"/><Relationship Id="rId9" Type="http://schemas.openxmlformats.org/officeDocument/2006/relationships/slide" Target="slide2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214546" y="1747241"/>
            <a:ext cx="4376519" cy="153888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BADMINTON</a:t>
            </a:r>
          </a:p>
          <a:p>
            <a:pPr algn="ctr"/>
            <a:r>
              <a:rPr lang="cs-CZ" sz="4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PRAVIDLA HRY</a:t>
            </a:r>
            <a:endParaRPr lang="cs-CZ" sz="40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28728" y="3286124"/>
            <a:ext cx="592501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Vybraná témata teorie tělesné výchovy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1400" dirty="0" smtClean="0"/>
              <a:t>Materiál je určen pro první vyučovací hodinu tělesné výchovy tříd 3. ročníku středních škol a čtyřletých gymnázií, dále pro 7. ročník osmiletých gymnázií.</a:t>
            </a:r>
          </a:p>
          <a:p>
            <a:pPr algn="just"/>
            <a:r>
              <a:rPr lang="cs-CZ" sz="1400" dirty="0" smtClean="0"/>
              <a:t>Některé materiály mohou být využity také v druhém ročníku osmiletých gymnázií a sedmých třídách základních škol.</a:t>
            </a:r>
          </a:p>
          <a:p>
            <a:pPr algn="just"/>
            <a:r>
              <a:rPr lang="cs-CZ" sz="1400" dirty="0" smtClean="0"/>
              <a:t>Časová náročnost teoretické části je 30-45 minut</a:t>
            </a:r>
          </a:p>
          <a:p>
            <a:pPr algn="just"/>
            <a:r>
              <a:rPr lang="cs-CZ" sz="1400" dirty="0" smtClean="0"/>
              <a:t>Interaktivní studijní materiál je zaměřen na téma badminton.</a:t>
            </a:r>
          </a:p>
          <a:p>
            <a:pPr algn="just"/>
            <a:r>
              <a:rPr lang="cs-CZ" sz="1400" dirty="0" smtClean="0"/>
              <a:t>V prezentaci je rozváděno téma pravidla hry.</a:t>
            </a:r>
          </a:p>
          <a:p>
            <a:pPr algn="just"/>
            <a:r>
              <a:rPr lang="cs-CZ" sz="1400" dirty="0" smtClean="0"/>
              <a:t>Odborné texty jsou doplňovány hodícími se obrázky.</a:t>
            </a:r>
          </a:p>
          <a:p>
            <a:pPr algn="just"/>
            <a:r>
              <a:rPr lang="cs-CZ" sz="14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1400" dirty="0" smtClean="0"/>
              <a:t>Hlavní nabídka je členěna tematicky do jednotlivých políček. </a:t>
            </a:r>
          </a:p>
          <a:p>
            <a:pPr algn="just"/>
            <a:r>
              <a:rPr lang="cs-CZ" sz="14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14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1400" dirty="0" smtClean="0"/>
              <a:t>Jednotlivé obrázky jsou číslovány s odkazem na patřičnou část textu.</a:t>
            </a:r>
          </a:p>
          <a:p>
            <a:pPr algn="just"/>
            <a:r>
              <a:rPr lang="cs-CZ" sz="1400" dirty="0" smtClean="0"/>
              <a:t>Procvičování je realizováno formou data-projektoru.</a:t>
            </a:r>
          </a:p>
          <a:p>
            <a:pPr algn="just"/>
            <a:r>
              <a:rPr lang="cs-CZ" sz="1400" dirty="0" smtClean="0"/>
              <a:t>Případná praktická část výuky je realizována v tělocvičně.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910" y="285728"/>
            <a:ext cx="7848872" cy="1512168"/>
          </a:xfrm>
          <a:prstGeom prst="rect">
            <a:avLst/>
          </a:prstGeom>
        </p:spPr>
      </p:pic>
      <p:pic>
        <p:nvPicPr>
          <p:cNvPr id="5" name="Picture 5" descr="GYMLOVO_logo BR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5000636"/>
            <a:ext cx="107157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48" y="2285992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VY_32_INOVACE_4C_017_Badminton</a:t>
                      </a:r>
                      <a:r>
                        <a:rPr lang="cs-CZ" sz="1700" baseline="0" dirty="0" smtClean="0"/>
                        <a:t> – pravidla hry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3.A,</a:t>
                      </a:r>
                      <a:r>
                        <a:rPr lang="cs-CZ" sz="1700" baseline="0" dirty="0" smtClean="0"/>
                        <a:t> 3.B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březen 2</a:t>
                      </a:r>
                      <a:r>
                        <a:rPr lang="cs-CZ" sz="1700" dirty="0" smtClean="0"/>
                        <a:t>014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Hlavní nabídka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1643042" y="2371724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HRACÍ PLOCHA</a:t>
            </a:r>
            <a:endParaRPr lang="cs-CZ" sz="2000" b="1" dirty="0"/>
          </a:p>
        </p:txBody>
      </p:sp>
      <p:sp>
        <p:nvSpPr>
          <p:cNvPr id="5" name="Obdélník 4">
            <a:hlinkClick r:id="rId3" action="ppaction://hlinksldjump" highlightClick="1"/>
          </p:cNvPr>
          <p:cNvSpPr/>
          <p:nvPr/>
        </p:nvSpPr>
        <p:spPr>
          <a:xfrm>
            <a:off x="3643306" y="2371724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VYBAVENÍ</a:t>
            </a:r>
            <a:endParaRPr lang="cs-CZ" sz="2000" b="1" dirty="0"/>
          </a:p>
        </p:txBody>
      </p:sp>
      <p:sp>
        <p:nvSpPr>
          <p:cNvPr id="6" name="Obdélník 5">
            <a:hlinkClick r:id="rId4" action="ppaction://hlinksldjump" highlightClick="1"/>
          </p:cNvPr>
          <p:cNvSpPr/>
          <p:nvPr/>
        </p:nvSpPr>
        <p:spPr>
          <a:xfrm>
            <a:off x="1643042" y="3429000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PODÁNÍ</a:t>
            </a:r>
            <a:endParaRPr lang="cs-CZ" sz="2000" b="1" dirty="0"/>
          </a:p>
        </p:txBody>
      </p:sp>
      <p:sp>
        <p:nvSpPr>
          <p:cNvPr id="7" name="Obdélník 6">
            <a:hlinkClick r:id="rId5" action="ppaction://hlinksldjump" highlightClick="1"/>
          </p:cNvPr>
          <p:cNvSpPr/>
          <p:nvPr/>
        </p:nvSpPr>
        <p:spPr>
          <a:xfrm>
            <a:off x="3643306" y="3429000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CHYBY</a:t>
            </a:r>
            <a:endParaRPr lang="cs-CZ" sz="2000" b="1" dirty="0"/>
          </a:p>
        </p:txBody>
      </p:sp>
      <p:sp>
        <p:nvSpPr>
          <p:cNvPr id="8" name="Obdélník 7">
            <a:hlinkClick r:id="rId6" action="ppaction://hlinksldjump" highlightClick="1"/>
          </p:cNvPr>
          <p:cNvSpPr/>
          <p:nvPr/>
        </p:nvSpPr>
        <p:spPr>
          <a:xfrm>
            <a:off x="5643570" y="3429000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NOVÝ MÍČ</a:t>
            </a:r>
            <a:endParaRPr lang="cs-CZ" sz="2000" b="1" dirty="0"/>
          </a:p>
        </p:txBody>
      </p:sp>
      <p:sp>
        <p:nvSpPr>
          <p:cNvPr id="9" name="Obdélník 8">
            <a:hlinkClick r:id="rId7" action="ppaction://hlinksldjump" highlightClick="1"/>
          </p:cNvPr>
          <p:cNvSpPr/>
          <p:nvPr/>
        </p:nvSpPr>
        <p:spPr>
          <a:xfrm>
            <a:off x="3643306" y="4500570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OTÁZKY K PŘEZKOUŠENÍ</a:t>
            </a:r>
            <a:endParaRPr lang="cs-CZ" sz="2000" b="1" dirty="0"/>
          </a:p>
        </p:txBody>
      </p:sp>
      <p:sp>
        <p:nvSpPr>
          <p:cNvPr id="10" name="Obdélník 9">
            <a:hlinkClick r:id="rId8" action="ppaction://hlinksldjump" highlightClick="1"/>
          </p:cNvPr>
          <p:cNvSpPr/>
          <p:nvPr/>
        </p:nvSpPr>
        <p:spPr>
          <a:xfrm>
            <a:off x="5643570" y="2371724"/>
            <a:ext cx="18573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BODOVÁNÍ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00504"/>
            <a:ext cx="8229600" cy="2071702"/>
          </a:xfrm>
        </p:spPr>
        <p:txBody>
          <a:bodyPr>
            <a:noAutofit/>
          </a:bodyPr>
          <a:lstStyle/>
          <a:p>
            <a:r>
              <a:rPr lang="cs-CZ" sz="2000" dirty="0" smtClean="0"/>
              <a:t>Hřiště pro dvouhru i čtyřhru jsou stejně dlouhá – 13,40m, pro čtyřhru je široké 6,10m, pro dvouhru je užší  - 5,18m. </a:t>
            </a:r>
          </a:p>
          <a:p>
            <a:r>
              <a:rPr lang="cs-CZ" sz="2000" dirty="0" smtClean="0"/>
              <a:t>Hřiště je rozděleno sítí ve výšce 155cm. </a:t>
            </a:r>
          </a:p>
          <a:p>
            <a:r>
              <a:rPr lang="cs-CZ" sz="2000" dirty="0" smtClean="0"/>
              <a:t>Pole podání jsou pravé a levé, tj. prostor vně od přední čáry         pole podání směrem od středu hřiště je opět rozdělen         na dvě stejné části.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Rozměry hrací plochy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800px-Badminton_court_3d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00232" y="1214422"/>
            <a:ext cx="4929222" cy="27187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428992" y="1285860"/>
            <a:ext cx="5257808" cy="50006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Ke hře se používají rakety s vejčitou hlavicí, s tenkou rukojetí a držadlem čtvercovitého průřezu. Čtvercový výplet je strunný nebo nylonový. </a:t>
            </a:r>
          </a:p>
          <a:p>
            <a:r>
              <a:rPr lang="cs-CZ" sz="2000" dirty="0" smtClean="0"/>
              <a:t>Badmintonové míčky se používají péřové nebo umělohmotné. </a:t>
            </a:r>
          </a:p>
          <a:p>
            <a:r>
              <a:rPr lang="cs-CZ" sz="2000" dirty="0" smtClean="0"/>
              <a:t>Tvar míčku zaručuje odpovídající letové charakteristiky – správně udeřený míček sice prudce vyletí, poměrně náhle brzdí, ztrácí rychlost a pro značný odpor vzduchu dopadá na zem.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Vybavení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Heads_of_badminton_raquet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472" y="1285860"/>
            <a:ext cx="2857520" cy="2143140"/>
          </a:xfrm>
          <a:prstGeom prst="rect">
            <a:avLst/>
          </a:prstGeom>
        </p:spPr>
      </p:pic>
      <p:pic>
        <p:nvPicPr>
          <p:cNvPr id="6" name="Obrázek 5" descr="Shuttlecocks_Yonex_Aerosensa_2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71604" y="3571876"/>
            <a:ext cx="1857388" cy="24765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Zápas se hraje na dva vítězné sety do 21 bodů</a:t>
            </a:r>
          </a:p>
          <a:p>
            <a:r>
              <a:rPr lang="cs-CZ" sz="2400" dirty="0" smtClean="0"/>
              <a:t>Bod získá hráč za každou vítěznou výměnu (soupeř se dopustí chyby, míč se dotkne země uvnitř soupeřova kurtu)</a:t>
            </a:r>
          </a:p>
          <a:p>
            <a:r>
              <a:rPr lang="cs-CZ" sz="2400" dirty="0" smtClean="0"/>
              <a:t>Za stavu 20:20 získá set strana, která dosáhne dvoubodového vedení</a:t>
            </a:r>
          </a:p>
          <a:p>
            <a:r>
              <a:rPr lang="cs-CZ" sz="2400" dirty="0" smtClean="0"/>
              <a:t>Za stavu 29:29 vyhraje set strana, která získá 30. bod</a:t>
            </a:r>
          </a:p>
          <a:p>
            <a:r>
              <a:rPr lang="cs-CZ" sz="2400" dirty="0" smtClean="0"/>
              <a:t>Vítěz setu podává v následujícím setu jako první</a:t>
            </a:r>
          </a:p>
          <a:p>
            <a:r>
              <a:rPr lang="cs-CZ" sz="2400" dirty="0" smtClean="0"/>
              <a:t>Hráči mění strany vždy po skončení setu a také v průběhu třetího setu, jakmile jedna strana  dosáhne 11 bodů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Bodování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58204" cy="4500594"/>
          </a:xfrm>
        </p:spPr>
        <p:txBody>
          <a:bodyPr>
            <a:noAutofit/>
          </a:bodyPr>
          <a:lstStyle/>
          <a:p>
            <a:pPr lvl="0"/>
            <a:r>
              <a:rPr lang="cs-CZ" sz="2400" dirty="0" smtClean="0"/>
              <a:t>Podávající a přijímající musí stát uvnitř polí, ne na čáře, musí se dotýkat oběma chodidly země, smí vystartovat až po provedení podání</a:t>
            </a:r>
          </a:p>
          <a:p>
            <a:pPr lvl="0"/>
            <a:r>
              <a:rPr lang="cs-CZ" sz="2400" dirty="0" smtClean="0"/>
              <a:t>Podávající hráč musí nejdříve udeřit hlavičku míčku (korek)</a:t>
            </a:r>
          </a:p>
          <a:p>
            <a:pPr lvl="0"/>
            <a:r>
              <a:rPr lang="cs-CZ" sz="2400" dirty="0" smtClean="0"/>
              <a:t>Míček musí být zasažen pod úrovní pasu, hřídelka rakety musí při podání směřovat dolů a pohyb musí být kontinuálně dopředu</a:t>
            </a:r>
          </a:p>
          <a:p>
            <a:pPr lvl="0"/>
            <a:r>
              <a:rPr lang="cs-CZ" sz="2400" dirty="0" smtClean="0"/>
              <a:t>Při podání se může míček dotknout sítě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Podání - obecně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29066"/>
            <a:ext cx="8043890" cy="2114552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/>
              <a:t>Před začátkem utkání se provede los, např. hození míčkem o síť</a:t>
            </a:r>
            <a:r>
              <a:rPr lang="cs-CZ" sz="2400" baseline="30000" dirty="0" smtClean="0"/>
              <a:t>(pozn. obrázek je ze hry tenis)</a:t>
            </a:r>
            <a:r>
              <a:rPr lang="cs-CZ" sz="2400" dirty="0" smtClean="0"/>
              <a:t>.</a:t>
            </a:r>
          </a:p>
          <a:p>
            <a:pPr lvl="0"/>
            <a:r>
              <a:rPr lang="cs-CZ" sz="2400" dirty="0" smtClean="0"/>
              <a:t>Strana která vyhrála los, si </a:t>
            </a:r>
            <a:r>
              <a:rPr lang="cs-CZ" sz="2400" dirty="0" smtClean="0"/>
              <a:t>zvolí, </a:t>
            </a:r>
            <a:r>
              <a:rPr lang="cs-CZ" sz="2400" dirty="0" smtClean="0"/>
              <a:t>zda chce začínat buď: podáním, příjmem,  nebo stranu kurtu, na kterém chce začínat první set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Los</a:t>
            </a:r>
            <a:endParaRPr lang="cs-CZ" dirty="0"/>
          </a:p>
        </p:txBody>
      </p:sp>
      <p:pic>
        <p:nvPicPr>
          <p:cNvPr id="4" name="Obrázek 3" descr="800px-Mixed_doubles_Wimbledon_2010 (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00232" y="1275814"/>
            <a:ext cx="5000660" cy="236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6124"/>
            <a:ext cx="8043890" cy="2828932"/>
          </a:xfrm>
        </p:spPr>
        <p:txBody>
          <a:bodyPr>
            <a:noAutofit/>
          </a:bodyPr>
          <a:lstStyle/>
          <a:p>
            <a:r>
              <a:rPr lang="cs-CZ" sz="2400" dirty="0" smtClean="0"/>
              <a:t>Ve dvouhře podává vždy hráč, který vyhrál předchozí výměnu</a:t>
            </a:r>
          </a:p>
          <a:p>
            <a:r>
              <a:rPr lang="cs-CZ" sz="2400" dirty="0" smtClean="0"/>
              <a:t>Při sudém počtu bodů (nebo 0) podává z pravé strany kurtu, při lichém počtu bodů z levé strany kurtu</a:t>
            </a:r>
          </a:p>
          <a:p>
            <a:r>
              <a:rPr lang="cs-CZ" sz="2400" dirty="0" smtClean="0"/>
              <a:t>Podává se vždy křížem do protější strany kurtu (dlouhé a úzké </a:t>
            </a:r>
            <a:r>
              <a:rPr lang="cs-CZ" sz="2400" dirty="0" smtClean="0"/>
              <a:t>hřiště)</a:t>
            </a: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Podání - dvouhra</a:t>
            </a:r>
            <a:endParaRPr lang="cs-CZ" dirty="0"/>
          </a:p>
        </p:txBody>
      </p:sp>
      <p:pic>
        <p:nvPicPr>
          <p:cNvPr id="4" name="Obrázek 3" descr="2game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71670" y="1285860"/>
            <a:ext cx="1316850" cy="1950889"/>
          </a:xfrm>
          <a:prstGeom prst="rect">
            <a:avLst/>
          </a:prstGeom>
        </p:spPr>
      </p:pic>
      <p:pic>
        <p:nvPicPr>
          <p:cNvPr id="5" name="Obrázek 4" descr="2gameB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6182" y="1285860"/>
            <a:ext cx="1313802" cy="1950889"/>
          </a:xfrm>
          <a:prstGeom prst="rect">
            <a:avLst/>
          </a:prstGeom>
        </p:spPr>
      </p:pic>
      <p:pic>
        <p:nvPicPr>
          <p:cNvPr id="6" name="Obrázek 5" descr="2gameC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0694" y="1285860"/>
            <a:ext cx="1316850" cy="19508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876"/>
            <a:ext cx="7972452" cy="2571768"/>
          </a:xfrm>
        </p:spPr>
        <p:txBody>
          <a:bodyPr>
            <a:normAutofit/>
          </a:bodyPr>
          <a:lstStyle/>
          <a:p>
            <a:r>
              <a:rPr lang="cs-CZ" sz="2600" dirty="0" smtClean="0"/>
              <a:t>Ve čtyřhře musí hráč podávající strany podávat zprava při sudém počtu bodů (nebo 0), zleva při lichém, podává se křížem do protější strany kurtu, míč smí letět pouze k první zadní čáře, ale až k druhé postranní (krátké a široké hřiště)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Podání - čtyřhra</a:t>
            </a:r>
            <a:endParaRPr lang="cs-CZ" dirty="0"/>
          </a:p>
        </p:txBody>
      </p:sp>
      <p:pic>
        <p:nvPicPr>
          <p:cNvPr id="4" name="Obrázek 3" descr="4game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71670" y="1428736"/>
            <a:ext cx="1313691" cy="1950724"/>
          </a:xfrm>
          <a:prstGeom prst="rect">
            <a:avLst/>
          </a:prstGeom>
        </p:spPr>
      </p:pic>
      <p:pic>
        <p:nvPicPr>
          <p:cNvPr id="5" name="Obrázek 4" descr="4gameB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14744" y="1428736"/>
            <a:ext cx="1283211" cy="1950724"/>
          </a:xfrm>
          <a:prstGeom prst="rect">
            <a:avLst/>
          </a:prstGeom>
        </p:spPr>
      </p:pic>
      <p:pic>
        <p:nvPicPr>
          <p:cNvPr id="6" name="Obrázek 5" descr="4gameC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57818" y="1428736"/>
            <a:ext cx="1313691" cy="19507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86766" cy="3686188"/>
          </a:xfrm>
        </p:spPr>
        <p:txBody>
          <a:bodyPr>
            <a:noAutofit/>
          </a:bodyPr>
          <a:lstStyle/>
          <a:p>
            <a:r>
              <a:rPr lang="cs-CZ" sz="2400" dirty="0" smtClean="0"/>
              <a:t>Hráč přijímající strany, který naposledy podával, musí zůstat ve stejném podávajícím poli, jeho spoluhráč ve druhém</a:t>
            </a:r>
          </a:p>
          <a:p>
            <a:r>
              <a:rPr lang="cs-CZ" sz="2400" dirty="0" smtClean="0"/>
              <a:t>Pokud získá bod podávající strana, podává tentýž hráč dál a vymění si pole se spoluhráčem</a:t>
            </a:r>
          </a:p>
          <a:p>
            <a:r>
              <a:rPr lang="cs-CZ" sz="2400" dirty="0" smtClean="0"/>
              <a:t>Pokud získá bod přijímající strana, hráči se nemění</a:t>
            </a:r>
          </a:p>
          <a:p>
            <a:r>
              <a:rPr lang="cs-CZ" sz="2400" dirty="0" smtClean="0"/>
              <a:t>Spoluhráči mohou zaujmout jakoukoliv pozici, která nebrání ve výhledu podávajícímu nebo  přijímacímu hráči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Podání - čtyřhra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115328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Aut – hlavička dopadne vně čar</a:t>
            </a:r>
          </a:p>
          <a:p>
            <a:r>
              <a:rPr lang="cs-CZ" sz="2400" dirty="0" smtClean="0"/>
              <a:t>Míček skončí v síti nebo letí pod sítí</a:t>
            </a:r>
          </a:p>
          <a:p>
            <a:r>
              <a:rPr lang="cs-CZ" sz="2400" dirty="0" smtClean="0"/>
              <a:t>Zásah stropu nebo stěny</a:t>
            </a:r>
          </a:p>
          <a:p>
            <a:r>
              <a:rPr lang="cs-CZ" sz="2400" dirty="0" smtClean="0"/>
              <a:t>Hra oděvem nebo částí těla</a:t>
            </a:r>
          </a:p>
          <a:p>
            <a:r>
              <a:rPr lang="cs-CZ" sz="2400" dirty="0" smtClean="0"/>
              <a:t>Minutí míčku při pokusu o podání</a:t>
            </a:r>
          </a:p>
          <a:p>
            <a:r>
              <a:rPr lang="cs-CZ" sz="2400" dirty="0" smtClean="0"/>
              <a:t>Dvojité zahrání</a:t>
            </a:r>
          </a:p>
          <a:p>
            <a:r>
              <a:rPr lang="cs-CZ" sz="2400" dirty="0" smtClean="0"/>
              <a:t>Zastavení míčku na raketě</a:t>
            </a:r>
          </a:p>
          <a:p>
            <a:r>
              <a:rPr lang="cs-CZ" sz="2400" dirty="0" smtClean="0"/>
              <a:t>Jakýkoliv dotek sítě nebo sloupku</a:t>
            </a:r>
          </a:p>
          <a:p>
            <a:r>
              <a:rPr lang="cs-CZ" sz="2400" dirty="0" smtClean="0"/>
              <a:t>Hra na stranně soupeře</a:t>
            </a:r>
          </a:p>
          <a:p>
            <a:r>
              <a:rPr lang="cs-CZ" sz="2400" dirty="0" smtClean="0"/>
              <a:t>Blokování soupeře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Chyby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786190"/>
            <a:ext cx="8215370" cy="21431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Hráč přijímající podání není připraven</a:t>
            </a:r>
          </a:p>
          <a:p>
            <a:r>
              <a:rPr lang="cs-CZ" sz="2400" dirty="0" smtClean="0"/>
              <a:t>Míček se rozloží v průběhu hry</a:t>
            </a:r>
          </a:p>
          <a:p>
            <a:r>
              <a:rPr lang="cs-CZ" sz="2400" dirty="0" smtClean="0"/>
              <a:t>Nelze rozhodnout, že byl aut</a:t>
            </a:r>
          </a:p>
          <a:p>
            <a:r>
              <a:rPr lang="cs-CZ" sz="2400" dirty="0" smtClean="0"/>
              <a:t>Dotyk objektů v tělocvičně (dle dohody a místních podmínek)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Nový míč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BadmintonServi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90868" y="1214422"/>
            <a:ext cx="1981066" cy="2428892"/>
          </a:xfrm>
          <a:prstGeom prst="rect">
            <a:avLst/>
          </a:prstGeom>
        </p:spPr>
      </p:pic>
      <p:pic>
        <p:nvPicPr>
          <p:cNvPr id="6" name="Obrázek 5" descr="ShuttlecockPhot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7134" y="1214422"/>
            <a:ext cx="3000948" cy="24288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2" action="ppaction://hlinksldjump"/>
              </a:rPr>
              <a:t>Na kolik vítězných setů se hraje utkání v badmintonu?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3" action="ppaction://hlinksldjump"/>
              </a:rPr>
              <a:t>Jaký následuje scénář, </a:t>
            </a:r>
            <a:r>
              <a:rPr lang="cs-CZ" sz="2400" dirty="0" smtClean="0">
                <a:hlinkClick r:id="rId3" action="ppaction://hlinksldjump"/>
              </a:rPr>
              <a:t>je-li </a:t>
            </a:r>
            <a:r>
              <a:rPr lang="cs-CZ" sz="2400" dirty="0" smtClean="0">
                <a:hlinkClick r:id="rId3" action="ppaction://hlinksldjump"/>
              </a:rPr>
              <a:t>skóre v setu 29:29?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4" action="ppaction://hlinksldjump"/>
              </a:rPr>
              <a:t>Co musí hráč při podání udeřit jako první?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5" action="ppaction://hlinksldjump"/>
              </a:rPr>
              <a:t>Může se při podání míček dotknout sítě? 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6" action="ppaction://hlinksldjump"/>
              </a:rPr>
              <a:t>Ze které strany kurtu podává hráč při sudém počtu bodů?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7" action="ppaction://hlinksldjump"/>
              </a:rPr>
              <a:t>Pokud získá ve čtyřhře bod podávající strana, který hráč podává a dojde k výměně strany?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8" action="ppaction://hlinksldjump"/>
              </a:rPr>
              <a:t>Jmenuj alespoň tři chyby ve hře?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9" action="ppaction://hlinksldjump"/>
              </a:rPr>
              <a:t>Jmenuj alespoň dvě situace, při kterých se hraje nový míč?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přezkoušení</a:t>
            </a:r>
            <a:endParaRPr lang="cs-CZ" dirty="0"/>
          </a:p>
        </p:txBody>
      </p:sp>
      <p:sp>
        <p:nvSpPr>
          <p:cNvPr id="4" name="Obdélník 3">
            <a:hlinkClick r:id="rId10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dva vítězné sety.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Za stavu 29:29 vyhraje set ta strana, která získá 30. bod.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dirty="0" smtClean="0"/>
              <a:t>Podávající hráč musí nejdříve udeřit hlavičku míčku (korek).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 smtClean="0"/>
              <a:t>Při podání se může míček dotknout sítě.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dirty="0" smtClean="0"/>
              <a:t>Při sudém počtu bodů (nebo 0) podává z pravé strany kurtu.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Pokud získá bod podávající strana, podává tentýž hráč dál a vymění si pole se spoluhráčem.</a:t>
            </a:r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Aut – hlavička dopadne vně čar</a:t>
            </a:r>
          </a:p>
          <a:p>
            <a:r>
              <a:rPr lang="cs-CZ" sz="2800" dirty="0" smtClean="0"/>
              <a:t>Míček skončí v síti nebo letí pod sítí</a:t>
            </a:r>
          </a:p>
          <a:p>
            <a:r>
              <a:rPr lang="cs-CZ" sz="2800" dirty="0" smtClean="0"/>
              <a:t>Zásah stropu nebo stěny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Hráč přijímající podání není připraven</a:t>
            </a:r>
          </a:p>
          <a:p>
            <a:r>
              <a:rPr lang="cs-CZ" sz="2800" dirty="0" smtClean="0"/>
              <a:t>Míček se rozloží v průběhu hry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č.8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1200" dirty="0" smtClean="0"/>
              <a:t>Textový obsah – vlastní zdroje autora</a:t>
            </a:r>
          </a:p>
          <a:p>
            <a:pPr lvl="0"/>
            <a:r>
              <a:rPr lang="cs-CZ" sz="1200" dirty="0" smtClean="0"/>
              <a:t>Obrázek č.1 - PENNANEN, </a:t>
            </a:r>
            <a:r>
              <a:rPr lang="cs-CZ" sz="1200" dirty="0" err="1" smtClean="0"/>
              <a:t>Jari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http://upload.wikimedia.org/wikipedia/commons/b/bd/Badminton_court_3d.svg </a:t>
            </a:r>
          </a:p>
          <a:p>
            <a:pPr lvl="0"/>
            <a:r>
              <a:rPr lang="cs-CZ" sz="1200" dirty="0" smtClean="0"/>
              <a:t>Obrázek č.2 - NORRO.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http://upload.wikimedia.org/wikipedia/commons/0/0c/Heads_of_badminton_raquets.jpg </a:t>
            </a:r>
          </a:p>
          <a:p>
            <a:pPr lvl="0"/>
            <a:r>
              <a:rPr lang="cs-CZ" sz="1200" dirty="0" smtClean="0"/>
              <a:t>Obrázek č.3 - NORDMANN, Arne.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http://upload.wikimedia.org/wikipedia/commons/d/d0/Shuttlecocks_Yonex_Aerosensa_20.jpg </a:t>
            </a:r>
          </a:p>
          <a:p>
            <a:pPr lvl="0"/>
            <a:r>
              <a:rPr lang="cs-CZ" sz="1200" dirty="0" smtClean="0"/>
              <a:t>Obrázek č. 4-9 - CMGLE.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http://upload.wikimedia.org/wikipedia/commons/7/7d/Badminton_court_legal_bounds.svg</a:t>
            </a:r>
          </a:p>
          <a:p>
            <a:r>
              <a:rPr lang="cs-CZ" sz="1200" dirty="0" smtClean="0"/>
              <a:t>Obrázek č.10 - NEZNÁMÝ AUTOR.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http://upload.wikimedia.org/wikipedia/commons/3/37/Mixed_doubles_Wimbledon_2010.jpg </a:t>
            </a:r>
          </a:p>
          <a:p>
            <a:r>
              <a:rPr lang="cs-CZ" sz="1200" dirty="0" smtClean="0"/>
              <a:t>Obrázek č.11 - SNITCHSEEKAHARRY.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http://upload.wikimedia.org/wikipedia/commons/2/20/BadmintonService.jpg </a:t>
            </a:r>
          </a:p>
          <a:p>
            <a:r>
              <a:rPr lang="cs-CZ" sz="1200" dirty="0" smtClean="0"/>
              <a:t>Obrázek č.12 - BODQ.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7.3.2014]. Dostupný na WWW: http://upload.wikimedia.org/wikipedia/commons/6/6f/ShuttlecockPhoto.jpg </a:t>
            </a:r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661</TotalTime>
  <Words>1107</Words>
  <Application>Microsoft Office PowerPoint</Application>
  <PresentationFormat>Předvádění na obrazovce (4:3)</PresentationFormat>
  <Paragraphs>135</Paragraphs>
  <Slides>24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Shluk</vt:lpstr>
      <vt:lpstr>Snímek 1</vt:lpstr>
      <vt:lpstr>Anotace</vt:lpstr>
      <vt:lpstr>Snímek 3</vt:lpstr>
      <vt:lpstr>Hlavní nabídka</vt:lpstr>
      <vt:lpstr>Rozměry hrací plochy</vt:lpstr>
      <vt:lpstr>Vybavení</vt:lpstr>
      <vt:lpstr>Bodování</vt:lpstr>
      <vt:lpstr>Podání - obecně</vt:lpstr>
      <vt:lpstr>Los</vt:lpstr>
      <vt:lpstr>Podání - dvouhra</vt:lpstr>
      <vt:lpstr>Podání - čtyřhra</vt:lpstr>
      <vt:lpstr>Podání - čtyřhra</vt:lpstr>
      <vt:lpstr>Chyby</vt:lpstr>
      <vt:lpstr>Nový míč</vt:lpstr>
      <vt:lpstr>Otázky k přezkoušení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Dum</cp:lastModifiedBy>
  <cp:revision>94</cp:revision>
  <dcterms:created xsi:type="dcterms:W3CDTF">2013-08-12T10:35:42Z</dcterms:created>
  <dcterms:modified xsi:type="dcterms:W3CDTF">2014-03-24T10:48:55Z</dcterms:modified>
</cp:coreProperties>
</file>