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3" r:id="rId2"/>
    <p:sldId id="257" r:id="rId3"/>
    <p:sldId id="274" r:id="rId4"/>
    <p:sldId id="275" r:id="rId5"/>
    <p:sldId id="276" r:id="rId6"/>
    <p:sldId id="277" r:id="rId7"/>
    <p:sldId id="287" r:id="rId8"/>
    <p:sldId id="286" r:id="rId9"/>
    <p:sldId id="288" r:id="rId10"/>
    <p:sldId id="260" r:id="rId11"/>
    <p:sldId id="266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6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0.xml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3" Type="http://schemas.openxmlformats.org/officeDocument/2006/relationships/slide" Target="slide13.xml"/><Relationship Id="rId7" Type="http://schemas.openxmlformats.org/officeDocument/2006/relationships/slide" Target="slide17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6.xml"/><Relationship Id="rId5" Type="http://schemas.openxmlformats.org/officeDocument/2006/relationships/slide" Target="slide15.xml"/><Relationship Id="rId10" Type="http://schemas.openxmlformats.org/officeDocument/2006/relationships/slide" Target="slide4.xml"/><Relationship Id="rId4" Type="http://schemas.openxmlformats.org/officeDocument/2006/relationships/slide" Target="slide14.xml"/><Relationship Id="rId9" Type="http://schemas.openxmlformats.org/officeDocument/2006/relationships/slide" Target="slide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714612" y="2291356"/>
            <a:ext cx="35237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SOFTBALL</a:t>
            </a:r>
            <a:endParaRPr lang="cs-CZ" sz="4000" b="1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28728" y="3286124"/>
            <a:ext cx="592501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Vybraná témata teorie tělesné výchovy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1400" dirty="0" smtClean="0"/>
              <a:t>Materiál je určen pro první vyučovací hodinu tělesné výchovy tříd 3. ročníku středních škol a čtyřletých gymnázií, dále pro 7. ročník osmiletých gymnázií.</a:t>
            </a:r>
          </a:p>
          <a:p>
            <a:pPr algn="just"/>
            <a:r>
              <a:rPr lang="cs-CZ" sz="1400" dirty="0" smtClean="0"/>
              <a:t>Některé materiály mohou být využity také v druhém ročníku osmiletých gymnázií a sedmých třídách základních škol.</a:t>
            </a:r>
          </a:p>
          <a:p>
            <a:pPr algn="just"/>
            <a:r>
              <a:rPr lang="cs-CZ" sz="1400" dirty="0" smtClean="0"/>
              <a:t>Časová náročnost teoretické části je 30-45 minut</a:t>
            </a:r>
          </a:p>
          <a:p>
            <a:pPr algn="just"/>
            <a:r>
              <a:rPr lang="cs-CZ" sz="1400" dirty="0" smtClean="0"/>
              <a:t>Interaktivní studijní materiál je zaměřen na téma softbal.</a:t>
            </a:r>
          </a:p>
          <a:p>
            <a:pPr algn="just"/>
            <a:r>
              <a:rPr lang="cs-CZ" sz="1400" dirty="0" smtClean="0"/>
              <a:t>V prezentaci je rozváděn vývoj hry a její stručný popis.</a:t>
            </a:r>
          </a:p>
          <a:p>
            <a:pPr algn="just"/>
            <a:r>
              <a:rPr lang="cs-CZ" sz="1400" dirty="0" smtClean="0"/>
              <a:t>Odborné texty jsou doplňovány hodícími se obrázky.</a:t>
            </a:r>
          </a:p>
          <a:p>
            <a:pPr algn="just"/>
            <a:r>
              <a:rPr lang="cs-CZ" sz="1400" dirty="0" smtClean="0"/>
              <a:t>V závěrečné části je uvedeno procvičování teoretických poznatků s následným řešením.</a:t>
            </a:r>
          </a:p>
          <a:p>
            <a:pPr algn="just"/>
            <a:r>
              <a:rPr lang="cs-CZ" sz="1400" dirty="0" smtClean="0"/>
              <a:t>Hlavní nabídka je členěna tematicky do jednotlivých políček. </a:t>
            </a:r>
          </a:p>
          <a:p>
            <a:pPr algn="just"/>
            <a:r>
              <a:rPr lang="cs-CZ" sz="1400" dirty="0" smtClean="0"/>
              <a:t>Při kliknutí na dané políčko je text hypertextově odkázán na příslušné téma.</a:t>
            </a:r>
          </a:p>
          <a:p>
            <a:pPr algn="just"/>
            <a:r>
              <a:rPr lang="cs-CZ" sz="14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1400" dirty="0" smtClean="0"/>
              <a:t>Jednotlivé obrázky jsou číslovány s odkazem na patřičnou část textu.</a:t>
            </a:r>
          </a:p>
          <a:p>
            <a:pPr algn="just"/>
            <a:r>
              <a:rPr lang="cs-CZ" sz="1400" dirty="0" smtClean="0"/>
              <a:t>Procvičování je realizováno formou data-projektoru.</a:t>
            </a:r>
          </a:p>
          <a:p>
            <a:pPr algn="just"/>
            <a:r>
              <a:rPr lang="cs-CZ" sz="1400" dirty="0" smtClean="0"/>
              <a:t>Případná praktická část výuky je realizována v tělocvičně.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910" y="285728"/>
            <a:ext cx="7848872" cy="1512168"/>
          </a:xfrm>
          <a:prstGeom prst="rect">
            <a:avLst/>
          </a:prstGeom>
        </p:spPr>
      </p:pic>
      <p:pic>
        <p:nvPicPr>
          <p:cNvPr id="5" name="Picture 5" descr="GYMLOVO_logo BRV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5000636"/>
            <a:ext cx="1071570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48" y="2285992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VY_32_INOVACE_4C_018_Softbal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3.A,</a:t>
                      </a:r>
                      <a:r>
                        <a:rPr lang="cs-CZ" sz="1700" baseline="0" dirty="0" smtClean="0"/>
                        <a:t> 3.B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březen 2</a:t>
                      </a:r>
                      <a:r>
                        <a:rPr lang="cs-CZ" sz="1700" dirty="0" smtClean="0"/>
                        <a:t>014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Hlavní nabídka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1643042" y="2728914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ÚVOD</a:t>
            </a:r>
            <a:endParaRPr lang="cs-CZ" sz="2000" b="1" dirty="0"/>
          </a:p>
        </p:txBody>
      </p:sp>
      <p:sp>
        <p:nvSpPr>
          <p:cNvPr id="5" name="Obdélník 4">
            <a:hlinkClick r:id="rId3" action="ppaction://hlinksldjump" highlightClick="1"/>
          </p:cNvPr>
          <p:cNvSpPr/>
          <p:nvPr/>
        </p:nvSpPr>
        <p:spPr>
          <a:xfrm>
            <a:off x="3643306" y="2728914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HISTORIE</a:t>
            </a:r>
            <a:endParaRPr lang="cs-CZ" sz="2000" b="1" dirty="0"/>
          </a:p>
        </p:txBody>
      </p:sp>
      <p:sp>
        <p:nvSpPr>
          <p:cNvPr id="9" name="Obdélník 8">
            <a:hlinkClick r:id="rId4" action="ppaction://hlinksldjump" highlightClick="1"/>
          </p:cNvPr>
          <p:cNvSpPr/>
          <p:nvPr/>
        </p:nvSpPr>
        <p:spPr>
          <a:xfrm>
            <a:off x="3643306" y="3800484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OTÁZKY K PŘEZKOUŠENÍ</a:t>
            </a:r>
            <a:endParaRPr lang="cs-CZ" sz="2000" b="1" dirty="0"/>
          </a:p>
        </p:txBody>
      </p:sp>
      <p:sp>
        <p:nvSpPr>
          <p:cNvPr id="10" name="Obdélník 9">
            <a:hlinkClick r:id="rId5" action="ppaction://hlinksldjump" highlightClick="1"/>
          </p:cNvPr>
          <p:cNvSpPr/>
          <p:nvPr/>
        </p:nvSpPr>
        <p:spPr>
          <a:xfrm>
            <a:off x="5643570" y="2728914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TURNAJE A SOUTĚŽE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572032"/>
          </a:xfrm>
        </p:spPr>
        <p:txBody>
          <a:bodyPr>
            <a:noAutofit/>
          </a:bodyPr>
          <a:lstStyle/>
          <a:p>
            <a:r>
              <a:rPr lang="cs-CZ" sz="2000" dirty="0" smtClean="0"/>
              <a:t>Softball je pálkovací hra, vyvinutá z baseballu jako jeho méně náročná verze.</a:t>
            </a:r>
          </a:p>
          <a:p>
            <a:r>
              <a:rPr lang="cs-CZ" sz="2000" dirty="0" smtClean="0"/>
              <a:t>Hru hrají dvě družstva o 9 hráčích. Jedno družstvo je v hřišti, druhé na pálce.</a:t>
            </a:r>
          </a:p>
          <a:p>
            <a:r>
              <a:rPr lang="cs-CZ" sz="2000" dirty="0" smtClean="0"/>
              <a:t>Hraje se na směny, ve kterých se role pálkařů a polařů po 3 autech vždy vystřídá. </a:t>
            </a:r>
          </a:p>
          <a:p>
            <a:r>
              <a:rPr lang="cs-CZ" sz="2000" dirty="0" smtClean="0"/>
              <a:t>Polaři plní úlohu obránců, pálkaři útočníků</a:t>
            </a:r>
          </a:p>
          <a:p>
            <a:r>
              <a:rPr lang="cs-CZ" sz="2000" dirty="0" smtClean="0"/>
              <a:t>Polaři se snaží pomocí míčku </a:t>
            </a:r>
            <a:r>
              <a:rPr lang="cs-CZ" sz="2000" dirty="0" err="1" smtClean="0"/>
              <a:t>vyautovat</a:t>
            </a:r>
            <a:r>
              <a:rPr lang="cs-CZ" sz="2000" dirty="0" smtClean="0"/>
              <a:t> pálkaře, pálkaři se snaží co nejlépe odpálit míček, obíhat mety a získávat tak pro tým body</a:t>
            </a:r>
          </a:p>
          <a:p>
            <a:r>
              <a:rPr lang="cs-CZ" sz="2000" dirty="0" smtClean="0"/>
              <a:t>Hra se hraje na hřišti, které má tvar pravoúhlé výseče.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 softball?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6" name="Obrázek 5" descr="Softballmatc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1538" y="1310527"/>
            <a:ext cx="6929486" cy="41901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357554" y="1285860"/>
            <a:ext cx="5329246" cy="50006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První zmínky o hrách podobných baseballu se objevují v Anglii od roku 1330. Bezprostředním předchůdcem dnešního baseballu byla pravděpodobně anglická dětská hra </a:t>
            </a:r>
            <a:r>
              <a:rPr lang="cs-CZ" sz="2400" dirty="0" err="1" smtClean="0"/>
              <a:t>Rounders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Základní pravidla baseballu navrhl v roce 1845 Američan A. </a:t>
            </a:r>
            <a:r>
              <a:rPr lang="cs-CZ" sz="2400" dirty="0" err="1" smtClean="0"/>
              <a:t>Cartwright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První zápasy v baseballu se hrály v roce 1846.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pálkovacích her</a:t>
            </a:r>
            <a:endParaRPr lang="cs-CZ" dirty="0"/>
          </a:p>
        </p:txBody>
      </p:sp>
      <p:pic>
        <p:nvPicPr>
          <p:cNvPr id="4" name="Obrázek 3" descr="Chicago_Softball_Team_in_189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357298"/>
            <a:ext cx="2928958" cy="2073153"/>
          </a:xfrm>
          <a:prstGeom prst="rect">
            <a:avLst/>
          </a:prstGeom>
        </p:spPr>
      </p:pic>
      <p:pic>
        <p:nvPicPr>
          <p:cNvPr id="5" name="Obrázek 4" descr="Indoor-basebal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14414" y="3500439"/>
            <a:ext cx="2083160" cy="25181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85860"/>
            <a:ext cx="8258204" cy="50006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 přelomu 19. a 20. století se objevil "vnitřní baseball", neboť hráči si chtěli oblíbenou hru zahrát i v zimě pod střechou. Hřiště se zmenšilo a používal se jako míček „</a:t>
            </a:r>
            <a:r>
              <a:rPr lang="cs-CZ" sz="2400" dirty="0" err="1" smtClean="0"/>
              <a:t>hadrák</a:t>
            </a:r>
            <a:r>
              <a:rPr lang="cs-CZ" sz="2400" dirty="0" smtClean="0"/>
              <a:t>“, který byl větší, měkký a nelétal daleko. Vznikl tak </a:t>
            </a:r>
            <a:r>
              <a:rPr lang="cs-CZ" sz="2400" dirty="0" err="1" smtClean="0"/>
              <a:t>Kittenball</a:t>
            </a:r>
            <a:r>
              <a:rPr lang="cs-CZ" sz="2400" dirty="0" smtClean="0"/>
              <a:t>. Hra se natolik líbila, že byla přenesena kolem roku 1920 zpět na hřiště jako softball nebo jeho varianta </a:t>
            </a:r>
            <a:r>
              <a:rPr lang="cs-CZ" sz="2400" dirty="0" err="1" smtClean="0"/>
              <a:t>Playgroundball</a:t>
            </a:r>
            <a:r>
              <a:rPr lang="cs-CZ" sz="2400" dirty="0" smtClean="0"/>
              <a:t>. Byl určen i ženám. </a:t>
            </a:r>
          </a:p>
          <a:p>
            <a:r>
              <a:rPr lang="cs-CZ" sz="2400" dirty="0" smtClean="0"/>
              <a:t>V roce 1933 byla z různých variant sestavena a sjednocena pravidla pro softball, který svůj život pod tímto jménem nastartoval na Světové výstavě v Chicagu v roce 1934, kde se hrál první amatérský turnaj.</a:t>
            </a:r>
          </a:p>
          <a:p>
            <a:endParaRPr lang="cs-CZ" sz="2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pálkovacích her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928926" y="1481328"/>
            <a:ext cx="5757874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Baseball a softball se staly během historického vývoje nejrozvinutějšími formami pálkovacích her. Proto se obě, příbuzné hry rozšířily mezinárodně a nakonec i celosvětově. </a:t>
            </a:r>
          </a:p>
          <a:p>
            <a:r>
              <a:rPr lang="cs-CZ" sz="2400" dirty="0" smtClean="0"/>
              <a:t>Největší oblibu mají v USA, Japonsku, Číně, Austrálii a na Novém Zélandu, v Evropě pak zejména v Itálii a Nizozemí.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pálkovacích her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UT_softball_20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1571612"/>
            <a:ext cx="2703258" cy="1643074"/>
          </a:xfrm>
          <a:prstGeom prst="rect">
            <a:avLst/>
          </a:prstGeom>
        </p:spPr>
      </p:pic>
      <p:pic>
        <p:nvPicPr>
          <p:cNvPr id="6" name="Obrázek 5" descr="Tagget_ou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5720" y="3429000"/>
            <a:ext cx="2696987" cy="15001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488" y="1428736"/>
            <a:ext cx="5829312" cy="5000660"/>
          </a:xfrm>
        </p:spPr>
        <p:txBody>
          <a:bodyPr>
            <a:noAutofit/>
          </a:bodyPr>
          <a:lstStyle/>
          <a:p>
            <a:r>
              <a:rPr lang="cs-CZ" sz="1800" dirty="0" smtClean="0"/>
              <a:t>ISF pořádá mistrovství světa v několika kategoriích. Turnaje se konají v jednotlivých kategoriích jednou za čtyři roky. </a:t>
            </a:r>
          </a:p>
          <a:p>
            <a:r>
              <a:rPr lang="cs-CZ" sz="1800" dirty="0" smtClean="0"/>
              <a:t>Světové poháry se konají rovněž ve čtyřletých intervalech.</a:t>
            </a:r>
          </a:p>
          <a:p>
            <a:r>
              <a:rPr lang="cs-CZ" sz="1800" dirty="0" smtClean="0"/>
              <a:t>Nový Zéland je  aktuálním mistrem světa z roku 2013. V roce 2009 to byla Austrálie. Předešlým vítězem turnaje byl opět 3x Nový Zéland.</a:t>
            </a:r>
          </a:p>
          <a:p>
            <a:r>
              <a:rPr lang="cs-CZ" sz="1800" dirty="0" smtClean="0"/>
              <a:t>V mistrovství světa žen dominují Spojené státy poté, co vyhrály tři z posledních čtyř olympijských turnajů a osmé mistrovství světa.</a:t>
            </a:r>
          </a:p>
          <a:p>
            <a:r>
              <a:rPr lang="cs-CZ" sz="1800" dirty="0" smtClean="0"/>
              <a:t>Softball byl součástí letních olympijských her v letech 1996, 2000, 2004 a 2008. Následně byl z programu her vypuštěn a všechny pokusy pro jeho obnovu jsou prozatím neúspěšné.</a:t>
            </a:r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Turnaje a soutěže ve světě</a:t>
            </a:r>
            <a:endParaRPr lang="cs-CZ" dirty="0"/>
          </a:p>
        </p:txBody>
      </p:sp>
      <p:pic>
        <p:nvPicPr>
          <p:cNvPr id="4" name="Obrázek 3" descr="300px-Softball_pictogram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500174"/>
            <a:ext cx="2000264" cy="2000264"/>
          </a:xfrm>
          <a:prstGeom prst="rect">
            <a:avLst/>
          </a:prstGeom>
        </p:spPr>
      </p:pic>
      <p:pic>
        <p:nvPicPr>
          <p:cNvPr id="5" name="Obrázek 4" descr="American_fla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0224" y="3686191"/>
            <a:ext cx="2618702" cy="174307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57554" y="1357298"/>
            <a:ext cx="5329246" cy="5214974"/>
          </a:xfrm>
        </p:spPr>
        <p:txBody>
          <a:bodyPr>
            <a:noAutofit/>
          </a:bodyPr>
          <a:lstStyle/>
          <a:p>
            <a:r>
              <a:rPr lang="cs-CZ" sz="2000" dirty="0" smtClean="0"/>
              <a:t>Ligové soutěže</a:t>
            </a:r>
          </a:p>
          <a:p>
            <a:pPr lvl="1"/>
            <a:r>
              <a:rPr lang="cs-CZ" sz="2000" dirty="0" smtClean="0"/>
              <a:t>Extraliga žen a mužů</a:t>
            </a:r>
          </a:p>
          <a:p>
            <a:pPr lvl="1"/>
            <a:r>
              <a:rPr lang="cs-CZ" sz="2000" dirty="0" smtClean="0"/>
              <a:t>2. liga ČSA žen a mužů</a:t>
            </a:r>
          </a:p>
          <a:p>
            <a:pPr lvl="1"/>
            <a:r>
              <a:rPr lang="cs-CZ" sz="2000" dirty="0" smtClean="0"/>
              <a:t>3. liga ČSA žen</a:t>
            </a:r>
          </a:p>
          <a:p>
            <a:pPr lvl="1"/>
            <a:r>
              <a:rPr lang="cs-CZ" sz="2000" dirty="0" err="1" smtClean="0"/>
              <a:t>Interpohár</a:t>
            </a:r>
            <a:endParaRPr lang="cs-CZ" sz="2000" dirty="0" smtClean="0"/>
          </a:p>
          <a:p>
            <a:r>
              <a:rPr lang="cs-CZ" sz="2000" dirty="0" smtClean="0"/>
              <a:t>Pohárové soutěže</a:t>
            </a:r>
          </a:p>
          <a:p>
            <a:pPr lvl="1"/>
            <a:r>
              <a:rPr lang="cs-CZ" sz="2000" dirty="0" smtClean="0"/>
              <a:t>Pohár ČSA žen a mužů</a:t>
            </a:r>
          </a:p>
          <a:p>
            <a:r>
              <a:rPr lang="cs-CZ" sz="2000" dirty="0" smtClean="0"/>
              <a:t>Mládežnické extraligy</a:t>
            </a:r>
          </a:p>
          <a:p>
            <a:pPr lvl="1"/>
            <a:r>
              <a:rPr lang="cs-CZ" sz="2000" dirty="0" smtClean="0"/>
              <a:t>Extraliga juniorů a juniorek, kadetů a kadetek, žáků a žákyň, </a:t>
            </a:r>
            <a:r>
              <a:rPr lang="cs-CZ" sz="2000" dirty="0" err="1" smtClean="0"/>
              <a:t>Teeballová</a:t>
            </a:r>
            <a:r>
              <a:rPr lang="cs-CZ" sz="2000" dirty="0" smtClean="0"/>
              <a:t> extraliga </a:t>
            </a:r>
          </a:p>
          <a:p>
            <a:r>
              <a:rPr lang="cs-CZ" sz="2000" dirty="0" smtClean="0"/>
              <a:t>Oblastní soutěže</a:t>
            </a:r>
          </a:p>
          <a:p>
            <a:pPr lvl="1"/>
            <a:r>
              <a:rPr lang="cs-CZ" sz="2000" dirty="0" smtClean="0"/>
              <a:t>Praha, Severní Čechy,                  Jižní Čechy, Západní Čechy, Východní Čechy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Turnaje a soutěže v ČR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Pitching_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348" y="1843917"/>
            <a:ext cx="2286016" cy="344247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2" action="ppaction://hlinksldjump"/>
              </a:rPr>
              <a:t>Popiš stručně softball?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3" action="ppaction://hlinksldjump"/>
              </a:rPr>
              <a:t>První zmínky o hrách podobných baseballu se tradují kdy a kde?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4" action="ppaction://hlinksldjump"/>
              </a:rPr>
              <a:t>Kdy, kde a kdo navrhl základní pravidla baseballu?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5" action="ppaction://hlinksldjump"/>
              </a:rPr>
              <a:t>Ze které hry se vyvinul softball a kdy? 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6" action="ppaction://hlinksldjump"/>
              </a:rPr>
              <a:t>Kdy a kde se hrál první </a:t>
            </a:r>
            <a:r>
              <a:rPr lang="cs-CZ" sz="2400" dirty="0" err="1" smtClean="0">
                <a:hlinkClick r:id="rId6" action="ppaction://hlinksldjump"/>
              </a:rPr>
              <a:t>softballový</a:t>
            </a:r>
            <a:r>
              <a:rPr lang="cs-CZ" sz="2400" dirty="0" smtClean="0">
                <a:hlinkClick r:id="rId6" action="ppaction://hlinksldjump"/>
              </a:rPr>
              <a:t> zápas?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7" action="ppaction://hlinksldjump"/>
              </a:rPr>
              <a:t>Ve kterých zemích se softball těší největší oblibě?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8" action="ppaction://hlinksldjump"/>
              </a:rPr>
              <a:t>Jaký je základní rozdíl mezi softballem a baseballem?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9" action="ppaction://hlinksldjump"/>
              </a:rPr>
              <a:t>Byl softball součástí olympijských her, pokud ano, tak na kterých hrách (stačí uvést rok)?</a:t>
            </a: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přezkoušení</a:t>
            </a:r>
            <a:endParaRPr lang="cs-CZ" dirty="0"/>
          </a:p>
        </p:txBody>
      </p:sp>
      <p:sp>
        <p:nvSpPr>
          <p:cNvPr id="4" name="Obdélník 3">
            <a:hlinkClick r:id="rId10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Softball je pálkovací hra, vyvinutá z baseballu jako jeho méně náročná verze.</a:t>
            </a:r>
          </a:p>
          <a:p>
            <a:r>
              <a:rPr lang="cs-CZ" sz="2000" dirty="0" smtClean="0"/>
              <a:t>Hru hrají dvě družstva o 9 hráčích. Jedno družstvo je v hřišti, druhé na pálce.</a:t>
            </a:r>
          </a:p>
          <a:p>
            <a:r>
              <a:rPr lang="cs-CZ" sz="2000" dirty="0" smtClean="0"/>
              <a:t>Hraje se na směny, ve kterých se role pálkařů a polařů po 3 autech vždy vystřídá. </a:t>
            </a:r>
          </a:p>
          <a:p>
            <a:r>
              <a:rPr lang="cs-CZ" sz="2000" dirty="0" smtClean="0"/>
              <a:t>Polaři plní úlohu obránců, pálkaři útočníků.</a:t>
            </a:r>
          </a:p>
          <a:p>
            <a:r>
              <a:rPr lang="cs-CZ" sz="2000" dirty="0" smtClean="0"/>
              <a:t>Polaři se snaží pomocí míčku </a:t>
            </a:r>
            <a:r>
              <a:rPr lang="cs-CZ" sz="2000" dirty="0" err="1" smtClean="0"/>
              <a:t>vyautovat</a:t>
            </a:r>
            <a:r>
              <a:rPr lang="cs-CZ" sz="2000" dirty="0" smtClean="0"/>
              <a:t> pálkaře, pálkaři se snaží co nejlépe odpálit míček, obíhat mety a získávat tak pro tým body.</a:t>
            </a:r>
          </a:p>
          <a:p>
            <a:r>
              <a:rPr lang="cs-CZ" sz="2000" dirty="0" smtClean="0"/>
              <a:t>Hra se hraje na hřišti, které má tvar pravoúhlé výseče.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1330, Anglie.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800" dirty="0" smtClean="0"/>
              <a:t>Základní pravidla baseballu navrhl v roce 1845 Američan A. </a:t>
            </a:r>
            <a:r>
              <a:rPr lang="cs-CZ" sz="2800" dirty="0" err="1" smtClean="0"/>
              <a:t>Cartwright</a:t>
            </a:r>
            <a:r>
              <a:rPr lang="cs-CZ" sz="2800" dirty="0" smtClean="0"/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 smtClean="0"/>
              <a:t>Z </a:t>
            </a:r>
            <a:r>
              <a:rPr lang="cs-CZ" sz="2800" dirty="0" smtClean="0"/>
              <a:t>halové hry </a:t>
            </a:r>
            <a:r>
              <a:rPr lang="cs-CZ" sz="2800" dirty="0" err="1" smtClean="0"/>
              <a:t>kittenball</a:t>
            </a:r>
            <a:r>
              <a:rPr lang="cs-CZ" sz="2800" dirty="0" smtClean="0"/>
              <a:t>, 1920.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č.4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800" dirty="0" smtClean="0"/>
              <a:t>Chicago, 1934.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č.5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Největší oblibě se hra softball těší v USA, dále v Japonsku, Číně, Austrálii a na Novém Zélandu, v Evropě pak zejména v Itálii a Nizozemí.</a:t>
            </a:r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č.6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Ve způsobu nadhozu.</a:t>
            </a:r>
          </a:p>
          <a:p>
            <a:r>
              <a:rPr lang="cs-CZ" sz="2800" dirty="0" smtClean="0"/>
              <a:t>Baseball – nadhoz vrchem (rychlý)</a:t>
            </a:r>
          </a:p>
          <a:p>
            <a:r>
              <a:rPr lang="cs-CZ" sz="2800" dirty="0" smtClean="0"/>
              <a:t>Softball – nadhoz spodem (pomalejší)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č.7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Softball byl součástí letních olympijských her v letech 1996, 2000, 2004 a 2008.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č.8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1200" dirty="0" smtClean="0"/>
              <a:t>NEZNÁMÝ AUTOR. </a:t>
            </a:r>
            <a:r>
              <a:rPr lang="cs-CZ" sz="1200" i="1" dirty="0" smtClean="0"/>
              <a:t>Softball</a:t>
            </a:r>
            <a:r>
              <a:rPr lang="cs-CZ" sz="1200" dirty="0" smtClean="0"/>
              <a:t> [online]. [cit. 11.3.2014]. Dostupný na WWW: http://en.wikipedia.org/wiki/Softball </a:t>
            </a:r>
          </a:p>
          <a:p>
            <a:pPr lvl="0"/>
            <a:r>
              <a:rPr lang="cs-CZ" sz="1200" dirty="0" smtClean="0"/>
              <a:t>NEZNÁMÝ AUTOR. </a:t>
            </a:r>
            <a:r>
              <a:rPr lang="cs-CZ" sz="1200" i="1" dirty="0" smtClean="0"/>
              <a:t>Softball</a:t>
            </a:r>
            <a:r>
              <a:rPr lang="cs-CZ" sz="1200" dirty="0" smtClean="0"/>
              <a:t> [online]. [cit. 11.3.2014]. Dostupný na WWW: http://cs.wikipedia.org/wiki/Softball </a:t>
            </a:r>
          </a:p>
          <a:p>
            <a:pPr lvl="0"/>
            <a:r>
              <a:rPr lang="cs-CZ" sz="1200" dirty="0" smtClean="0"/>
              <a:t>Obrázek č.1 - SCEWING.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11.3.2014]. Dostupný na WWW: http://upload.wikimedia.org/wikipedia/commons/f/f5/Chicago_Softball_Team_in_1897.jpg</a:t>
            </a:r>
          </a:p>
          <a:p>
            <a:pPr lvl="0"/>
            <a:r>
              <a:rPr lang="cs-CZ" sz="1200" dirty="0" smtClean="0"/>
              <a:t>Obrázek č.2 - RATWOD.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11.3.2014]. Dostupný na WWW: http://upload.wikimedia.org/wikipedia/commons/3/3a/Indoor-baseball.JPG </a:t>
            </a:r>
          </a:p>
          <a:p>
            <a:pPr lvl="0"/>
            <a:r>
              <a:rPr lang="cs-CZ" sz="1200" dirty="0" smtClean="0"/>
              <a:t>Obrázek č.3 – JOHNTEX.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11.3.2014]. Dostupný na WWW: http://upload.wikimedia.org/wikipedia/commons/2/21/UT_softball_2007.jpg </a:t>
            </a:r>
          </a:p>
          <a:p>
            <a:pPr lvl="0"/>
            <a:r>
              <a:rPr lang="cs-CZ" sz="1200" dirty="0" smtClean="0"/>
              <a:t>Obrázek č.4 - MGA73BOT.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11.3.2014]. Dostupný na WWW: http://upload.wikimedia.org/wikipedia/commons/a/ab/Tagget_out.jpg </a:t>
            </a:r>
          </a:p>
          <a:p>
            <a:pPr lvl="0"/>
            <a:r>
              <a:rPr lang="cs-CZ" sz="1200" dirty="0" smtClean="0"/>
              <a:t>Logo Softbal - QUIBIK.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11.3.2014]. Dostupný na WWW: http://upload.wikimedia.org/wikipedia/commons/9/95/Softball_pictogram.svg </a:t>
            </a:r>
          </a:p>
          <a:p>
            <a:pPr lvl="0"/>
            <a:r>
              <a:rPr lang="cs-CZ" sz="1200" dirty="0" smtClean="0"/>
              <a:t>Obrázek č.6 - FRYDOLIN.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11.3.2014]. Dostupný na WWW: http://upload.wikimedia.org/wikipedia/commons/e/ea/American_flag.jpg </a:t>
            </a:r>
          </a:p>
          <a:p>
            <a:pPr lvl="0"/>
            <a:r>
              <a:rPr lang="cs-CZ" sz="1200" dirty="0" smtClean="0"/>
              <a:t>Obrázek č.7 - SEEGER, </a:t>
            </a:r>
            <a:r>
              <a:rPr lang="cs-CZ" sz="1200" dirty="0" err="1" smtClean="0"/>
              <a:t>Stuart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11.3.2014]. Dostupný na WWW: http://upload.wikimedia.org/wikipedia/commons/7/76/Pitching_3.jpg </a:t>
            </a:r>
          </a:p>
          <a:p>
            <a:pPr lvl="0"/>
            <a:r>
              <a:rPr lang="cs-CZ" sz="1200" dirty="0" smtClean="0"/>
              <a:t>Obrázek č.8 - ROB.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14.3.2014]. Dostupný na WWW: http://upload.wikimedia.org/wikipedia/commons/4/45/Softballmatch.jpg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849</TotalTime>
  <Words>1081</Words>
  <Application>Microsoft Office PowerPoint</Application>
  <PresentationFormat>Předvádění na obrazovce (4:3)</PresentationFormat>
  <Paragraphs>120</Paragraphs>
  <Slides>20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Shluk</vt:lpstr>
      <vt:lpstr>Snímek 1</vt:lpstr>
      <vt:lpstr>Anotace</vt:lpstr>
      <vt:lpstr>Snímek 3</vt:lpstr>
      <vt:lpstr>Hlavní nabídka</vt:lpstr>
      <vt:lpstr>Co to je softball?</vt:lpstr>
      <vt:lpstr>Historie pálkovacích her</vt:lpstr>
      <vt:lpstr>Historie pálkovacích her</vt:lpstr>
      <vt:lpstr>Historie pálkovacích her</vt:lpstr>
      <vt:lpstr>Turnaje a soutěže ve světě</vt:lpstr>
      <vt:lpstr>Turnaje a soutěže v ČR</vt:lpstr>
      <vt:lpstr>Otázky k přezkoušení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Zdrojové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Dum</cp:lastModifiedBy>
  <cp:revision>123</cp:revision>
  <dcterms:created xsi:type="dcterms:W3CDTF">2013-08-12T10:35:42Z</dcterms:created>
  <dcterms:modified xsi:type="dcterms:W3CDTF">2014-03-24T10:50:53Z</dcterms:modified>
</cp:coreProperties>
</file>