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35"/>
  </p:notesMasterIdLst>
  <p:sldIdLst>
    <p:sldId id="268" r:id="rId2"/>
    <p:sldId id="269" r:id="rId3"/>
    <p:sldId id="270" r:id="rId4"/>
    <p:sldId id="26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91" r:id="rId22"/>
    <p:sldId id="290" r:id="rId23"/>
    <p:sldId id="289" r:id="rId24"/>
    <p:sldId id="288" r:id="rId25"/>
    <p:sldId id="287" r:id="rId26"/>
    <p:sldId id="292" r:id="rId27"/>
    <p:sldId id="293" r:id="rId28"/>
    <p:sldId id="299" r:id="rId29"/>
    <p:sldId id="298" r:id="rId30"/>
    <p:sldId id="297" r:id="rId31"/>
    <p:sldId id="296" r:id="rId32"/>
    <p:sldId id="295" r:id="rId33"/>
    <p:sldId id="265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5" autoAdjust="0"/>
    <p:restoredTop sz="94660"/>
  </p:normalViewPr>
  <p:slideViewPr>
    <p:cSldViewPr>
      <p:cViewPr>
        <p:scale>
          <a:sx n="90" d="100"/>
          <a:sy n="90" d="100"/>
        </p:scale>
        <p:origin x="-582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56835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24.3.2014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29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Relationship Id="rId27" Type="http://schemas.openxmlformats.org/officeDocument/2006/relationships/slide" Target="slide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41907" y="1772816"/>
            <a:ext cx="7574509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VĚDOMOSTNÍ SOUTĚŽ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SPORTOVNÍ HRY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492421612"/>
              </p:ext>
            </p:extLst>
          </p:nvPr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VY_32_INOVACE_4C_20_Vědomostní soutěž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25962"/>
          </a:xfrm>
        </p:spPr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Materiál je určen pro první vyučovací hodinu tělesné výchovy tříd 3. ročníku středních škol a čtyřletých gymnázií, dále pro 7.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Některé materiály mohou být využity také v druhém ročníku osmiletých gymnázií a sedmých třídách základních škol.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Časová náročnost vědomostní hry je 30-45 minut.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Interaktivní studijní materiál je zaměřen na sportovní hry badminton, softball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Vědomostní soutěž si klade za cíl procvičovat dříve probranou látku.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Kliknutím na políčko hlavního panelu se zobrazí otázka daného téma, následným kliknutím bude zobrazena odpověď na otázku.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V každém pravém dolním rohu soutěžní otázky je umístěno políčko, které vás kliknutím vrátí zpět na hlavní panel.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Každé políčko hlavního panelu, které bude použito, změní barvu, což bude vyjadřovat, že otázka je již vyčerpána.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Procvičování je realizováno formou data-projektoru.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pc="600" dirty="0" smtClean="0"/>
              <a:t>VĚDOMOSTNÍ SOUTĚŽ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SPORTOVNÍ HRY</a:t>
            </a:r>
            <a:endParaRPr lang="cs-CZ" sz="2200" dirty="0"/>
          </a:p>
        </p:txBody>
      </p:sp>
      <p:sp>
        <p:nvSpPr>
          <p:cNvPr id="4" name="Obdélník 3"/>
          <p:cNvSpPr/>
          <p:nvPr/>
        </p:nvSpPr>
        <p:spPr>
          <a:xfrm>
            <a:off x="571472" y="2143116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Badminton vývoj hry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571472" y="2857496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Badminton pravidla hry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571472" y="3571876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Softball vývoj hry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571472" y="4286256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Softball pravidla hry</a:t>
            </a:r>
            <a:endParaRPr lang="cs-CZ" sz="1600" dirty="0"/>
          </a:p>
        </p:txBody>
      </p:sp>
      <p:sp>
        <p:nvSpPr>
          <p:cNvPr id="15" name="Obdélník 14">
            <a:hlinkClick r:id="rId2" action="ppaction://hlinksldjump" highlightClick="1"/>
          </p:cNvPr>
          <p:cNvSpPr/>
          <p:nvPr/>
        </p:nvSpPr>
        <p:spPr>
          <a:xfrm>
            <a:off x="2071670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3" action="ppaction://hlinksldjump" highlightClick="1"/>
          </p:cNvPr>
          <p:cNvSpPr/>
          <p:nvPr/>
        </p:nvSpPr>
        <p:spPr>
          <a:xfrm>
            <a:off x="3000364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4" action="ppaction://hlinksldjump" highlightClick="1"/>
          </p:cNvPr>
          <p:cNvSpPr/>
          <p:nvPr/>
        </p:nvSpPr>
        <p:spPr>
          <a:xfrm>
            <a:off x="3929058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5" action="ppaction://hlinksldjump" highlightClick="1"/>
          </p:cNvPr>
          <p:cNvSpPr/>
          <p:nvPr/>
        </p:nvSpPr>
        <p:spPr>
          <a:xfrm>
            <a:off x="4857752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6" action="ppaction://hlinksldjump" highlightClick="1"/>
          </p:cNvPr>
          <p:cNvSpPr/>
          <p:nvPr/>
        </p:nvSpPr>
        <p:spPr>
          <a:xfrm>
            <a:off x="5786446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7" action="ppaction://hlinksldjump" highlightClick="1"/>
          </p:cNvPr>
          <p:cNvSpPr/>
          <p:nvPr/>
        </p:nvSpPr>
        <p:spPr>
          <a:xfrm>
            <a:off x="6715140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8" action="ppaction://hlinksldjump" highlightClick="1"/>
          </p:cNvPr>
          <p:cNvSpPr/>
          <p:nvPr/>
        </p:nvSpPr>
        <p:spPr>
          <a:xfrm>
            <a:off x="7643834" y="214311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9" action="ppaction://hlinksldjump" highlightClick="1"/>
          </p:cNvPr>
          <p:cNvSpPr/>
          <p:nvPr/>
        </p:nvSpPr>
        <p:spPr>
          <a:xfrm>
            <a:off x="2071670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10" action="ppaction://hlinksldjump" highlightClick="1"/>
          </p:cNvPr>
          <p:cNvSpPr/>
          <p:nvPr/>
        </p:nvSpPr>
        <p:spPr>
          <a:xfrm>
            <a:off x="3000364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11" action="ppaction://hlinksldjump" highlightClick="1"/>
          </p:cNvPr>
          <p:cNvSpPr/>
          <p:nvPr/>
        </p:nvSpPr>
        <p:spPr>
          <a:xfrm>
            <a:off x="3929058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>
            <a:hlinkClick r:id="rId12" action="ppaction://hlinksldjump" highlightClick="1"/>
          </p:cNvPr>
          <p:cNvSpPr/>
          <p:nvPr/>
        </p:nvSpPr>
        <p:spPr>
          <a:xfrm>
            <a:off x="4857752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>
            <a:hlinkClick r:id="rId13" action="ppaction://hlinksldjump" highlightClick="1"/>
          </p:cNvPr>
          <p:cNvSpPr/>
          <p:nvPr/>
        </p:nvSpPr>
        <p:spPr>
          <a:xfrm>
            <a:off x="5786446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>
            <a:hlinkClick r:id="rId14" action="ppaction://hlinksldjump" highlightClick="1"/>
          </p:cNvPr>
          <p:cNvSpPr/>
          <p:nvPr/>
        </p:nvSpPr>
        <p:spPr>
          <a:xfrm>
            <a:off x="6715140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>
            <a:hlinkClick r:id="rId15" action="ppaction://hlinksldjump" highlightClick="1"/>
          </p:cNvPr>
          <p:cNvSpPr/>
          <p:nvPr/>
        </p:nvSpPr>
        <p:spPr>
          <a:xfrm>
            <a:off x="7643834" y="285749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>
            <a:hlinkClick r:id="rId16" action="ppaction://hlinksldjump" highlightClick="1"/>
          </p:cNvPr>
          <p:cNvSpPr/>
          <p:nvPr/>
        </p:nvSpPr>
        <p:spPr>
          <a:xfrm>
            <a:off x="2071670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hlinkClick r:id="rId17" action="ppaction://hlinksldjump" highlightClick="1"/>
          </p:cNvPr>
          <p:cNvSpPr/>
          <p:nvPr/>
        </p:nvSpPr>
        <p:spPr>
          <a:xfrm>
            <a:off x="3000364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>
            <a:hlinkClick r:id="rId18" action="ppaction://hlinksldjump" highlightClick="1"/>
          </p:cNvPr>
          <p:cNvSpPr/>
          <p:nvPr/>
        </p:nvSpPr>
        <p:spPr>
          <a:xfrm>
            <a:off x="3929058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hlinkClick r:id="rId19" action="ppaction://hlinksldjump" highlightClick="1"/>
          </p:cNvPr>
          <p:cNvSpPr/>
          <p:nvPr/>
        </p:nvSpPr>
        <p:spPr>
          <a:xfrm>
            <a:off x="4857752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hlinkClick r:id="rId20" action="ppaction://hlinksldjump" highlightClick="1"/>
          </p:cNvPr>
          <p:cNvSpPr/>
          <p:nvPr/>
        </p:nvSpPr>
        <p:spPr>
          <a:xfrm>
            <a:off x="5786446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hlinkClick r:id="rId21" action="ppaction://hlinksldjump" highlightClick="1"/>
          </p:cNvPr>
          <p:cNvSpPr/>
          <p:nvPr/>
        </p:nvSpPr>
        <p:spPr>
          <a:xfrm>
            <a:off x="6715140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hlinkClick r:id="rId22" action="ppaction://hlinksldjump" highlightClick="1"/>
          </p:cNvPr>
          <p:cNvSpPr/>
          <p:nvPr/>
        </p:nvSpPr>
        <p:spPr>
          <a:xfrm>
            <a:off x="7643834" y="357187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hlinkClick r:id="rId23" action="ppaction://hlinksldjump" highlightClick="1"/>
          </p:cNvPr>
          <p:cNvSpPr/>
          <p:nvPr/>
        </p:nvSpPr>
        <p:spPr>
          <a:xfrm>
            <a:off x="2071670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>
            <a:hlinkClick r:id="rId24" action="ppaction://hlinksldjump" highlightClick="1"/>
          </p:cNvPr>
          <p:cNvSpPr/>
          <p:nvPr/>
        </p:nvSpPr>
        <p:spPr>
          <a:xfrm>
            <a:off x="3000364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>
            <a:hlinkClick r:id="rId25" action="ppaction://hlinksldjump" highlightClick="1"/>
          </p:cNvPr>
          <p:cNvSpPr/>
          <p:nvPr/>
        </p:nvSpPr>
        <p:spPr>
          <a:xfrm>
            <a:off x="3929058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>
            <a:hlinkClick r:id="rId26" action="ppaction://hlinksldjump" highlightClick="1"/>
          </p:cNvPr>
          <p:cNvSpPr/>
          <p:nvPr/>
        </p:nvSpPr>
        <p:spPr>
          <a:xfrm>
            <a:off x="4857752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>
            <a:hlinkClick r:id="rId27" action="ppaction://hlinksldjump" highlightClick="1"/>
          </p:cNvPr>
          <p:cNvSpPr/>
          <p:nvPr/>
        </p:nvSpPr>
        <p:spPr>
          <a:xfrm>
            <a:off x="5786446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>
            <a:hlinkClick r:id="rId28" action="ppaction://hlinksldjump" highlightClick="1"/>
          </p:cNvPr>
          <p:cNvSpPr/>
          <p:nvPr/>
        </p:nvSpPr>
        <p:spPr>
          <a:xfrm>
            <a:off x="6715140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>
            <a:hlinkClick r:id="rId29" action="ppaction://hlinksldjump" highlightClick="1"/>
          </p:cNvPr>
          <p:cNvSpPr/>
          <p:nvPr/>
        </p:nvSpPr>
        <p:spPr>
          <a:xfrm>
            <a:off x="7643834" y="4286256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>
            <a:hlinkClick r:id="rId29" action="ppaction://hlinksldjump" highlightClick="1"/>
          </p:cNvPr>
          <p:cNvSpPr/>
          <p:nvPr/>
        </p:nvSpPr>
        <p:spPr>
          <a:xfrm>
            <a:off x="5786446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bdélník 73">
            <a:hlinkClick r:id="rId29" action="ppaction://hlinksldjump" highlightClick="1"/>
          </p:cNvPr>
          <p:cNvSpPr/>
          <p:nvPr/>
        </p:nvSpPr>
        <p:spPr>
          <a:xfrm>
            <a:off x="6715140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bdélník 74">
            <a:hlinkClick r:id="rId29" action="ppaction://hlinksldjump" highlightClick="1"/>
          </p:cNvPr>
          <p:cNvSpPr/>
          <p:nvPr/>
        </p:nvSpPr>
        <p:spPr>
          <a:xfrm>
            <a:off x="7643834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bdélník 75">
            <a:hlinkClick r:id="rId29" action="ppaction://hlinksldjump" highlightClick="1"/>
          </p:cNvPr>
          <p:cNvSpPr/>
          <p:nvPr/>
        </p:nvSpPr>
        <p:spPr>
          <a:xfrm>
            <a:off x="4857752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bdélník 76">
            <a:hlinkClick r:id="rId29" action="ppaction://hlinksldjump" highlightClick="1"/>
          </p:cNvPr>
          <p:cNvSpPr/>
          <p:nvPr/>
        </p:nvSpPr>
        <p:spPr>
          <a:xfrm>
            <a:off x="3929058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bdélník 77">
            <a:hlinkClick r:id="rId29" action="ppaction://hlinksldjump" highlightClick="1"/>
          </p:cNvPr>
          <p:cNvSpPr/>
          <p:nvPr/>
        </p:nvSpPr>
        <p:spPr>
          <a:xfrm>
            <a:off x="3000364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bdélník 78">
            <a:hlinkClick r:id="rId29" action="ppaction://hlinksldjump" highlightClick="1"/>
          </p:cNvPr>
          <p:cNvSpPr/>
          <p:nvPr/>
        </p:nvSpPr>
        <p:spPr>
          <a:xfrm>
            <a:off x="2071670" y="214311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bdélník 79">
            <a:hlinkClick r:id="rId9" action="ppaction://hlinksldjump" highlightClick="1"/>
          </p:cNvPr>
          <p:cNvSpPr/>
          <p:nvPr/>
        </p:nvSpPr>
        <p:spPr>
          <a:xfrm>
            <a:off x="2071670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bdélník 81">
            <a:hlinkClick r:id="rId9" action="ppaction://hlinksldjump" highlightClick="1"/>
          </p:cNvPr>
          <p:cNvSpPr/>
          <p:nvPr/>
        </p:nvSpPr>
        <p:spPr>
          <a:xfrm>
            <a:off x="3000364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bdélník 82">
            <a:hlinkClick r:id="rId9" action="ppaction://hlinksldjump" highlightClick="1"/>
          </p:cNvPr>
          <p:cNvSpPr/>
          <p:nvPr/>
        </p:nvSpPr>
        <p:spPr>
          <a:xfrm>
            <a:off x="3929058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bdélník 83">
            <a:hlinkClick r:id="rId9" action="ppaction://hlinksldjump" highlightClick="1"/>
          </p:cNvPr>
          <p:cNvSpPr/>
          <p:nvPr/>
        </p:nvSpPr>
        <p:spPr>
          <a:xfrm>
            <a:off x="4857752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bdélník 84">
            <a:hlinkClick r:id="rId9" action="ppaction://hlinksldjump" highlightClick="1"/>
          </p:cNvPr>
          <p:cNvSpPr/>
          <p:nvPr/>
        </p:nvSpPr>
        <p:spPr>
          <a:xfrm>
            <a:off x="5786446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bdélník 85">
            <a:hlinkClick r:id="rId9" action="ppaction://hlinksldjump" highlightClick="1"/>
          </p:cNvPr>
          <p:cNvSpPr/>
          <p:nvPr/>
        </p:nvSpPr>
        <p:spPr>
          <a:xfrm>
            <a:off x="6715140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bdélník 86">
            <a:hlinkClick r:id="rId9" action="ppaction://hlinksldjump" highlightClick="1"/>
          </p:cNvPr>
          <p:cNvSpPr/>
          <p:nvPr/>
        </p:nvSpPr>
        <p:spPr>
          <a:xfrm>
            <a:off x="7643834" y="285749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bdélník 87">
            <a:hlinkClick r:id="rId9" action="ppaction://hlinksldjump" highlightClick="1"/>
          </p:cNvPr>
          <p:cNvSpPr/>
          <p:nvPr/>
        </p:nvSpPr>
        <p:spPr>
          <a:xfrm>
            <a:off x="2071670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bdélník 88">
            <a:hlinkClick r:id="rId9" action="ppaction://hlinksldjump" highlightClick="1"/>
          </p:cNvPr>
          <p:cNvSpPr/>
          <p:nvPr/>
        </p:nvSpPr>
        <p:spPr>
          <a:xfrm>
            <a:off x="3000364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bdélník 89">
            <a:hlinkClick r:id="rId9" action="ppaction://hlinksldjump" highlightClick="1"/>
          </p:cNvPr>
          <p:cNvSpPr/>
          <p:nvPr/>
        </p:nvSpPr>
        <p:spPr>
          <a:xfrm>
            <a:off x="3929058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bdélník 90">
            <a:hlinkClick r:id="rId9" action="ppaction://hlinksldjump" highlightClick="1"/>
          </p:cNvPr>
          <p:cNvSpPr/>
          <p:nvPr/>
        </p:nvSpPr>
        <p:spPr>
          <a:xfrm>
            <a:off x="4857752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Obdélník 91">
            <a:hlinkClick r:id="rId9" action="ppaction://hlinksldjump" highlightClick="1"/>
          </p:cNvPr>
          <p:cNvSpPr/>
          <p:nvPr/>
        </p:nvSpPr>
        <p:spPr>
          <a:xfrm>
            <a:off x="5786446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bdélník 92">
            <a:hlinkClick r:id="rId9" action="ppaction://hlinksldjump" highlightClick="1"/>
          </p:cNvPr>
          <p:cNvSpPr/>
          <p:nvPr/>
        </p:nvSpPr>
        <p:spPr>
          <a:xfrm>
            <a:off x="6715140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bdélník 93">
            <a:hlinkClick r:id="rId9" action="ppaction://hlinksldjump" highlightClick="1"/>
          </p:cNvPr>
          <p:cNvSpPr/>
          <p:nvPr/>
        </p:nvSpPr>
        <p:spPr>
          <a:xfrm>
            <a:off x="7643834" y="357187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bdélník 94">
            <a:hlinkClick r:id="rId9" action="ppaction://hlinksldjump" highlightClick="1"/>
          </p:cNvPr>
          <p:cNvSpPr/>
          <p:nvPr/>
        </p:nvSpPr>
        <p:spPr>
          <a:xfrm>
            <a:off x="2071670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bdélník 95">
            <a:hlinkClick r:id="rId9" action="ppaction://hlinksldjump" highlightClick="1"/>
          </p:cNvPr>
          <p:cNvSpPr/>
          <p:nvPr/>
        </p:nvSpPr>
        <p:spPr>
          <a:xfrm>
            <a:off x="3000364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bdélník 96">
            <a:hlinkClick r:id="rId9" action="ppaction://hlinksldjump" highlightClick="1"/>
          </p:cNvPr>
          <p:cNvSpPr/>
          <p:nvPr/>
        </p:nvSpPr>
        <p:spPr>
          <a:xfrm>
            <a:off x="3929058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bdélník 97">
            <a:hlinkClick r:id="rId9" action="ppaction://hlinksldjump" highlightClick="1"/>
          </p:cNvPr>
          <p:cNvSpPr/>
          <p:nvPr/>
        </p:nvSpPr>
        <p:spPr>
          <a:xfrm>
            <a:off x="4857752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bdélník 98">
            <a:hlinkClick r:id="rId9" action="ppaction://hlinksldjump" highlightClick="1"/>
          </p:cNvPr>
          <p:cNvSpPr/>
          <p:nvPr/>
        </p:nvSpPr>
        <p:spPr>
          <a:xfrm>
            <a:off x="5786446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bdélník 99">
            <a:hlinkClick r:id="rId9" action="ppaction://hlinksldjump" highlightClick="1"/>
          </p:cNvPr>
          <p:cNvSpPr/>
          <p:nvPr/>
        </p:nvSpPr>
        <p:spPr>
          <a:xfrm>
            <a:off x="6715140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bdélník 100">
            <a:hlinkClick r:id="rId9" action="ppaction://hlinksldjump" highlightClick="1"/>
          </p:cNvPr>
          <p:cNvSpPr/>
          <p:nvPr/>
        </p:nvSpPr>
        <p:spPr>
          <a:xfrm>
            <a:off x="7643834" y="4286256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Co </a:t>
            </a:r>
            <a:r>
              <a:rPr lang="cs-CZ" sz="2800" dirty="0"/>
              <a:t>to je badminton</a:t>
            </a:r>
            <a:r>
              <a:rPr lang="cs-CZ" sz="2800" dirty="0" smtClean="0"/>
              <a:t>?</a:t>
            </a:r>
            <a:endParaRPr lang="cs-CZ" dirty="0" smtClean="0"/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Badminton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je sportovní hra pro dva a nebo čtyři hráče, kteří se pohybují na opačných poličkách obdélníkového hřiště rozděleného sítí. Hráči v rukou drží rakety a střídavě odbíjí košík.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Badminton – vývoj hry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Ze kterého století pocházejí první doložené záznamy o tomto sportu?</a:t>
            </a:r>
          </a:p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Ze 7. století, kdy Číňané provozovali hru zvanou Di-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Dčijan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-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Dsi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Badminton – vývoj hry 200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Ve kterých zemích mimo asijský kontinent byly hrány badmintonu podobné hry?</a:t>
            </a: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Mimo asijský kontinent byly badmintonu podobné hry provozovány i mezi Indiány Severní, Střední i Jižní Ameriky a dokonce i ve středověké Evropě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Badminton – vývoj hry 500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Dějiny </a:t>
            </a:r>
            <a:r>
              <a:rPr lang="cs-CZ" sz="2800" dirty="0"/>
              <a:t>moderního badmintonu se začaly psát hrou nazývanou? </a:t>
            </a:r>
          </a:p>
          <a:p>
            <a:pPr lvl="0"/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Poona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Badminton – vývoj hry 1000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Kdo reprezentoval Českou Republiku na olympijských hrách v Pekingu (2008) a Londýně (2012)?</a:t>
            </a: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Petr Koukal a 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Kristína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 (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Gavnholtová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) 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Ludíková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  <a:p>
            <a:pPr marL="109537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Badminton – vývoj hry 2000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Která </a:t>
            </a:r>
            <a:r>
              <a:rPr lang="cs-CZ" sz="2800" dirty="0"/>
              <a:t>země je v badmintonu světová velmoc?</a:t>
            </a:r>
          </a:p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Čína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Badminton – vývoj hry 3000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Badminton se dostal na OH poprvé kdy?</a:t>
            </a:r>
          </a:p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 roce 1992 na OH v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Barceloně.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Badminton – vývoj hry 5000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 fontAlgn="auto">
              <a:spcAft>
                <a:spcPts val="0"/>
              </a:spcAft>
              <a:buNone/>
              <a:defRPr/>
            </a:pPr>
            <a:r>
              <a:rPr lang="cs-CZ" sz="2800" dirty="0" smtClean="0"/>
              <a:t>Na kolik vítězných setů se hraje utkání v badmintonu?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Na dva vítězné sety.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100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507288" cy="4525962"/>
          </a:xfrm>
        </p:spPr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Jaký následuje scénář, </a:t>
            </a:r>
            <a:r>
              <a:rPr lang="cs-CZ" sz="2800" dirty="0" smtClean="0"/>
              <a:t>je-li </a:t>
            </a:r>
            <a:r>
              <a:rPr lang="cs-CZ" sz="2800" dirty="0" smtClean="0"/>
              <a:t>skóre v setu 29:29?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Za stavu 29:29 vyhraje set ta strana, která získá 30. bod.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200 b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2231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Co musí hráč při podání udeřit jako první?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Podávající hráč musí nejdříve udeřit hlavičku míčku (korek).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500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Může se při podání míček dotknout sítě? 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Při podání se může míček dotknout sítě.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1000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Ze které strany kurtu podává hráč při sudém počtu bodů?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Při sudém počtu bodů (nebo 0) podává z pravé strany kurtu.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2000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Pokud získá ve čtyřhře bod podávající strana, který hráč podává a dojde k výměně strany?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Pokud získá bod podávající strana, podává tentýž hráč dál a vymění si pole se spoluhráčem.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3000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Jmenuj alespoň tři chyby ve </a:t>
            </a:r>
            <a:r>
              <a:rPr lang="cs-CZ" sz="2800" dirty="0" smtClean="0"/>
              <a:t>hře.</a:t>
            </a:r>
            <a:endParaRPr lang="cs-CZ" sz="2800" dirty="0" smtClean="0"/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Aut – hlavička dopadne vně čar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Míček skončí v síti nebo letí pod sítí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Zásah stropu nebo stěny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hry badminton za 5000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Popiš stručně </a:t>
            </a:r>
            <a:r>
              <a:rPr lang="cs-CZ" sz="2800" dirty="0" smtClean="0"/>
              <a:t>softball.</a:t>
            </a:r>
            <a:endParaRPr lang="cs-CZ" sz="2800" dirty="0" smtClean="0"/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Softball je pálkovací hra.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Hru hrají dvě družstva o 9 hráčích. Jedno družstvo je v hřišti, druhé na pálce.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Hraje se na směny, ve kterých se role pálkařů a polařů po 3 autech vždy vystřídá.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Polaři plní úlohu obránců, pálkaři útočníků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Polaři se snaží pomocí míčku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vyautovat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pálkaře, pálkaři se snaží co nejlépe odpálit míček, obíhat mety a získávat tak pro tým body.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První zmínky o hrách podobných baseballu se tradují kdy a kde?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1330, Anglie.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Kdy, kde a kdo navrhl základní pravidla baseballu?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Základní pravidla baseballu navrhl v roce 1845 Američan A.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Cartwright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Ze které hry se vyvinul softball a kdy? 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halové hry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kittenball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, 1920.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Kdy a kde se hrál první </a:t>
            </a:r>
            <a:r>
              <a:rPr lang="cs-CZ" sz="2800" dirty="0" err="1" smtClean="0"/>
              <a:t>softballový</a:t>
            </a:r>
            <a:r>
              <a:rPr lang="cs-CZ" sz="2800" dirty="0" smtClean="0"/>
              <a:t> zápas?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Chicago, 1934.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Ve kterých zemích se softball těší největší oblibě?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Největší oblibě se hra softball těší v USA, dále v Japonsku, Číně, Austrálii a na Novém Zélandu, v Evropě pak zejména v Itálii a Nizozemí.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Jaký je základní rozdíl mezi softballem a baseballem?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Ve způsobu nadhozu.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Baseball – nadhoz vrchem (rychlý)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Softball – nadhoz spodem (pomalejší)</a:t>
            </a:r>
          </a:p>
          <a:p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Softball – vývoj hry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Z kolika směn se skládá hra softball?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Ze sedmi.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Jakou roli má bránící družstvo a jakou družstvo útočící?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Bránící družstvo hraje v poli a snaží se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vyautovat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soupeře.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Útočící družstvo hraje na pálce a snaží se získávat body probíháním met stanoveným způsobem.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Mety jsou na hřišti označeny, víš jak?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První meta.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Druhá meta.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Třetí meta.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Meta domácí.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514350">
              <a:buNone/>
            </a:pPr>
            <a:r>
              <a:rPr lang="cs-CZ" sz="2800" dirty="0" smtClean="0"/>
              <a:t>Vyjmenuj výzbroj a výstroj určenou pro hru softball?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Pálka a míč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Hráči mají speciální vybavení: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rukavice,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helma,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krycí maska,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chrániče pro chytače,</a:t>
            </a:r>
          </a:p>
          <a:p>
            <a:pPr lvl="1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helma pro hráče na pálce.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Jakým pokynem rozhodčího začíná hra?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Play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Ball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Může se změnit pořadí na pálce během hry?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Pořadí, v jakém hráči odpalují, musí zůstat stejné po celou hru.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800" dirty="0" smtClean="0"/>
              <a:t>Co znamená nucený postup?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Jestliže má běžec postupovat na metu, která je obsazená jiným běžcem, pak musí tento běžec běžet na metu následující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8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 softball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pt-BR" sz="1200" dirty="0"/>
              <a:t>NEZNÁMÝ AUTOR. </a:t>
            </a:r>
            <a:r>
              <a:rPr lang="pt-BR" sz="1200" i="1" dirty="0"/>
              <a:t>Badminton</a:t>
            </a:r>
            <a:r>
              <a:rPr lang="pt-BR" sz="1200" dirty="0"/>
              <a:t> [online]. [cit. 7.3.2014]. Dostupný na WWW: http://</a:t>
            </a:r>
            <a:r>
              <a:rPr lang="pt-BR" sz="1200" dirty="0" smtClean="0"/>
              <a:t>cs.wikipedia.org/wiki/Badminton</a:t>
            </a:r>
            <a:endParaRPr lang="cs-CZ" sz="1200" dirty="0" smtClean="0"/>
          </a:p>
          <a:p>
            <a:pPr lvl="0"/>
            <a:r>
              <a:rPr lang="cs-CZ" sz="1200" dirty="0" smtClean="0"/>
              <a:t>NEZNÁMÝ AUTOR. </a:t>
            </a:r>
            <a:r>
              <a:rPr lang="cs-CZ" sz="1200" i="1" dirty="0" smtClean="0"/>
              <a:t>Softball</a:t>
            </a:r>
            <a:r>
              <a:rPr lang="cs-CZ" sz="1200" dirty="0" smtClean="0"/>
              <a:t> [online]. [cit. 11.3.2014]. Dostupný na WWW: http://en.wikipedia.org/wiki/Softball </a:t>
            </a:r>
          </a:p>
          <a:p>
            <a:pPr lvl="0"/>
            <a:r>
              <a:rPr lang="cs-CZ" sz="1200" dirty="0" smtClean="0"/>
              <a:t>NEZNÁMÝ AUTOR. </a:t>
            </a:r>
            <a:r>
              <a:rPr lang="cs-CZ" sz="1200" i="1" dirty="0" smtClean="0"/>
              <a:t>Softball</a:t>
            </a:r>
            <a:r>
              <a:rPr lang="cs-CZ" sz="1200" dirty="0" smtClean="0"/>
              <a:t> [online]. [cit. 11.3.2014]. Dostupný na WWW: http://cs.wikipedia.org/wiki/Softball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1722</TotalTime>
  <Words>1186</Words>
  <Application>Microsoft Office PowerPoint</Application>
  <PresentationFormat>Předvádění na obrazovce (4:3)</PresentationFormat>
  <Paragraphs>188</Paragraphs>
  <Slides>33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Shluk</vt:lpstr>
      <vt:lpstr>Snímek 1</vt:lpstr>
      <vt:lpstr>Snímek 2</vt:lpstr>
      <vt:lpstr>Anotace</vt:lpstr>
      <vt:lpstr>VĚDOMOSTNÍ SOUTĚŽ SPORTOVNÍ HRY</vt:lpstr>
      <vt:lpstr>Badminton – vývoj hry 100 b</vt:lpstr>
      <vt:lpstr>Badminton – vývoj hry 200 b</vt:lpstr>
      <vt:lpstr>Badminton – vývoj hry 500 b</vt:lpstr>
      <vt:lpstr>Badminton – vývoj hry 1000 b</vt:lpstr>
      <vt:lpstr>Badminton – vývoj hry 2000 b</vt:lpstr>
      <vt:lpstr>Badminton – vývoj hry 3000 b</vt:lpstr>
      <vt:lpstr>Badminton – vývoj hry 5000 b</vt:lpstr>
      <vt:lpstr>Pravidla hry badminton za 100 b</vt:lpstr>
      <vt:lpstr>Pravidla hry badminton za 200 b</vt:lpstr>
      <vt:lpstr>Pravidla hry badminton za 500 b</vt:lpstr>
      <vt:lpstr>Pravidla hry badminton za 1000 b</vt:lpstr>
      <vt:lpstr>Pravidla hry badminton za 2000 b</vt:lpstr>
      <vt:lpstr>Pravidla hry badminton za 3000 b</vt:lpstr>
      <vt:lpstr>Pravidla hry badminton za 5000 b</vt:lpstr>
      <vt:lpstr>Softball – vývoj hry za 100 b</vt:lpstr>
      <vt:lpstr>Softball – vývoj hry za 200 b</vt:lpstr>
      <vt:lpstr>Softball – vývoj hry za 500 b</vt:lpstr>
      <vt:lpstr>Softball – vývoj hry za 1000 b</vt:lpstr>
      <vt:lpstr>Softball – vývoj hry za 2000 b</vt:lpstr>
      <vt:lpstr>Softball – vývoj hry za 3000 b</vt:lpstr>
      <vt:lpstr>Softball – vývoj hry za 5000 b</vt:lpstr>
      <vt:lpstr>Pravidla hry softball za 100 b</vt:lpstr>
      <vt:lpstr>Pravidla hry softball za 200 b</vt:lpstr>
      <vt:lpstr>Pravidla hry softball za 500 b</vt:lpstr>
      <vt:lpstr>Pravidla hry softball za 1000 b</vt:lpstr>
      <vt:lpstr>Pravidla hry softball za 2000 b</vt:lpstr>
      <vt:lpstr>Pravidla hry softball za 3000 b</vt:lpstr>
      <vt:lpstr>Pravidla hry softball za 5000 b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254</cp:revision>
  <dcterms:created xsi:type="dcterms:W3CDTF">2013-08-12T10:35:42Z</dcterms:created>
  <dcterms:modified xsi:type="dcterms:W3CDTF">2014-03-24T10:58:31Z</dcterms:modified>
</cp:coreProperties>
</file>