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71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740B7-675B-42B5-8FAF-6833E5D1A242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E08C1-4D36-4FE3-AF16-FA7217ECC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762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740B7-675B-42B5-8FAF-6833E5D1A242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E08C1-4D36-4FE3-AF16-FA7217ECC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100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740B7-675B-42B5-8FAF-6833E5D1A242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E08C1-4D36-4FE3-AF16-FA7217ECC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6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740B7-675B-42B5-8FAF-6833E5D1A242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E08C1-4D36-4FE3-AF16-FA7217ECC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863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740B7-675B-42B5-8FAF-6833E5D1A242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E08C1-4D36-4FE3-AF16-FA7217ECC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645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740B7-675B-42B5-8FAF-6833E5D1A242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E08C1-4D36-4FE3-AF16-FA7217ECC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050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740B7-675B-42B5-8FAF-6833E5D1A242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E08C1-4D36-4FE3-AF16-FA7217ECC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897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740B7-675B-42B5-8FAF-6833E5D1A242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E08C1-4D36-4FE3-AF16-FA7217ECC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751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740B7-675B-42B5-8FAF-6833E5D1A242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E08C1-4D36-4FE3-AF16-FA7217ECC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470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740B7-675B-42B5-8FAF-6833E5D1A242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E08C1-4D36-4FE3-AF16-FA7217ECC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165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740B7-675B-42B5-8FAF-6833E5D1A242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E08C1-4D36-4FE3-AF16-FA7217ECC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050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D740B7-675B-42B5-8FAF-6833E5D1A242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0E08C1-4D36-4FE3-AF16-FA7217ECC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644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0742510"/>
              </p:ext>
            </p:extLst>
          </p:nvPr>
        </p:nvGraphicFramePr>
        <p:xfrm>
          <a:off x="1619673" y="189000"/>
          <a:ext cx="5760328" cy="6565893"/>
        </p:xfrm>
        <a:graphic>
          <a:graphicData uri="http://schemas.openxmlformats.org/drawingml/2006/table">
            <a:tbl>
              <a:tblPr firstRow="1" firstCol="1" bandRow="1"/>
              <a:tblGrid>
                <a:gridCol w="1507771"/>
                <a:gridCol w="4252557"/>
              </a:tblGrid>
              <a:tr h="90000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VY_32_INOVACE_CJIIa-14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11. 12. 2013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8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Pravopis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Psaní slov se souhláskovou skupinou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slouží k 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opakování a procvičení psaní slov            se souhláskovou skupinou.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Je určen pro použití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                        na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63749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6360" y="4509120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71752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SOUHLÁSKOVÉ SKUPINY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>
                <a:solidFill>
                  <a:schemeClr val="accent1"/>
                </a:solidFill>
              </a:rPr>
              <a:t>n</a:t>
            </a:r>
            <a:r>
              <a:rPr lang="cs-CZ" smtClean="0">
                <a:solidFill>
                  <a:schemeClr val="accent1"/>
                </a:solidFill>
              </a:rPr>
              <a:t>n   šs   cč   zs   cc  tst  jj  zz                 dc  hř  dd  žš  tšt  řšt   </a:t>
            </a:r>
            <a:endParaRPr lang="cs-CZ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234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DOPLŇ CHYBĚJÍCÍ SLOVA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Souhláskové skupiny:</a:t>
            </a:r>
          </a:p>
          <a:p>
            <a:pPr marL="0" indent="0">
              <a:buNone/>
            </a:pPr>
            <a:r>
              <a:rPr lang="cs-CZ" smtClean="0"/>
              <a:t>1) jsou v ……………..  slova ( srdce, dcera, tkadlec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                         hřebík, půjčit, jdu)</a:t>
            </a:r>
          </a:p>
          <a:p>
            <a:pPr marL="0" indent="0">
              <a:buNone/>
            </a:pPr>
            <a:r>
              <a:rPr lang="cs-CZ" smtClean="0"/>
              <a:t>2) vznikají při ……………….. (otec-otce, racek-rac-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                         ci, pecka-pecce)</a:t>
            </a:r>
          </a:p>
          <a:p>
            <a:pPr marL="0" indent="0">
              <a:buNone/>
            </a:pPr>
            <a:r>
              <a:rPr lang="cs-CZ" smtClean="0"/>
              <a:t>3) vznikají při  ……………….(sypat-rozsypat, dítě-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                        dětství, úzký-užší)</a:t>
            </a:r>
            <a:endParaRPr lang="cs-CZ"/>
          </a:p>
        </p:txBody>
      </p:sp>
      <p:pic>
        <p:nvPicPr>
          <p:cNvPr id="1027" name="Picture 3" descr="C:\Users\blanka.halikova\AppData\Local\Microsoft\Windows\Temporary Internet Files\Content.IE5\B5YDZTI1\MC9004417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722433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.halikova\AppData\Local\Microsoft\Windows\Temporary Internet Files\Content.IE5\36XF9YUH\MC9002177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519" y="3789040"/>
            <a:ext cx="578673" cy="885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5"/>
          <p:cNvGrpSpPr>
            <a:grpSpLocks/>
          </p:cNvGrpSpPr>
          <p:nvPr/>
        </p:nvGrpSpPr>
        <p:grpSpPr bwMode="auto">
          <a:xfrm>
            <a:off x="1968615" y="5139187"/>
            <a:ext cx="1095772" cy="745257"/>
            <a:chOff x="1824" y="633"/>
            <a:chExt cx="2834" cy="2849"/>
          </a:xfrm>
        </p:grpSpPr>
        <p:sp>
          <p:nvSpPr>
            <p:cNvPr id="5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23655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Souhláskové skupiny:</a:t>
            </a:r>
          </a:p>
          <a:p>
            <a:pPr marL="0" indent="0">
              <a:buNone/>
            </a:pPr>
            <a:r>
              <a:rPr lang="cs-CZ" smtClean="0"/>
              <a:t>1) jsou v </a:t>
            </a:r>
            <a:r>
              <a:rPr lang="cs-CZ" smtClean="0">
                <a:solidFill>
                  <a:srgbClr val="FF0000"/>
                </a:solidFill>
              </a:rPr>
              <a:t>kořeni</a:t>
            </a:r>
            <a:r>
              <a:rPr lang="cs-CZ" smtClean="0"/>
              <a:t>  slova ( srdce, dcera, tkadlec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                         hřebík, půjčit, jdu)</a:t>
            </a:r>
          </a:p>
          <a:p>
            <a:pPr marL="0" indent="0">
              <a:buNone/>
            </a:pPr>
            <a:r>
              <a:rPr lang="cs-CZ" smtClean="0"/>
              <a:t>2) vznikají při </a:t>
            </a:r>
            <a:r>
              <a:rPr lang="cs-CZ" smtClean="0">
                <a:solidFill>
                  <a:srgbClr val="FF0000"/>
                </a:solidFill>
              </a:rPr>
              <a:t>ohýbání</a:t>
            </a:r>
            <a:r>
              <a:rPr lang="cs-CZ" smtClean="0"/>
              <a:t> (otec-otce, racek-rac-</a:t>
            </a:r>
          </a:p>
          <a:p>
            <a:pPr marL="0" indent="0">
              <a:buNone/>
            </a:pPr>
            <a:r>
              <a:rPr lang="cs-CZ" smtClean="0"/>
              <a:t>                                              ci, pecka-pecce)</a:t>
            </a:r>
          </a:p>
          <a:p>
            <a:pPr marL="0" indent="0">
              <a:buNone/>
            </a:pPr>
            <a:r>
              <a:rPr lang="cs-CZ" smtClean="0"/>
              <a:t>3) vznikají při  </a:t>
            </a:r>
            <a:r>
              <a:rPr lang="cs-CZ" smtClean="0">
                <a:solidFill>
                  <a:srgbClr val="FF0000"/>
                </a:solidFill>
              </a:rPr>
              <a:t>odvozování </a:t>
            </a:r>
            <a:r>
              <a:rPr lang="cs-CZ" smtClean="0"/>
              <a:t>(sypat-rozsypat, dítě-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                        dětství, úzký-užší)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604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smtClean="0">
                <a:solidFill>
                  <a:srgbClr val="00B0F0"/>
                </a:solidFill>
              </a:rPr>
              <a:t>CO JE SPRÁVNĚ</a:t>
            </a:r>
            <a:br>
              <a:rPr lang="cs-CZ" sz="4800" smtClean="0">
                <a:solidFill>
                  <a:srgbClr val="00B0F0"/>
                </a:solidFill>
              </a:rPr>
            </a:br>
            <a:r>
              <a:rPr lang="cs-CZ" sz="4800" smtClean="0">
                <a:solidFill>
                  <a:srgbClr val="00B0F0"/>
                </a:solidFill>
              </a:rPr>
              <a:t>n   ?   nn</a:t>
            </a:r>
            <a:endParaRPr lang="cs-CZ" sz="480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smtClean="0">
                <a:solidFill>
                  <a:srgbClr val="7030A0"/>
                </a:solidFill>
              </a:rPr>
              <a:t>víno – vi……..ý</a:t>
            </a:r>
          </a:p>
          <a:p>
            <a:pPr marL="0" indent="0" algn="ctr">
              <a:buNone/>
            </a:pPr>
            <a:r>
              <a:rPr lang="cs-CZ" sz="4000">
                <a:solidFill>
                  <a:srgbClr val="7030A0"/>
                </a:solidFill>
              </a:rPr>
              <a:t>r</a:t>
            </a:r>
            <a:r>
              <a:rPr lang="cs-CZ" sz="4000" smtClean="0">
                <a:solidFill>
                  <a:srgbClr val="7030A0"/>
                </a:solidFill>
              </a:rPr>
              <a:t>áno – ra…….í</a:t>
            </a:r>
          </a:p>
          <a:p>
            <a:pPr marL="0" indent="0" algn="ctr">
              <a:buNone/>
            </a:pPr>
            <a:r>
              <a:rPr lang="cs-CZ" sz="4000">
                <a:solidFill>
                  <a:srgbClr val="7030A0"/>
                </a:solidFill>
              </a:rPr>
              <a:t>k</a:t>
            </a:r>
            <a:r>
              <a:rPr lang="cs-CZ" sz="4000" smtClean="0">
                <a:solidFill>
                  <a:srgbClr val="7030A0"/>
                </a:solidFill>
              </a:rPr>
              <a:t>una – ku……í</a:t>
            </a:r>
          </a:p>
          <a:p>
            <a:pPr marL="0" indent="0" algn="ctr">
              <a:buNone/>
            </a:pPr>
            <a:r>
              <a:rPr lang="cs-CZ" sz="4000">
                <a:solidFill>
                  <a:srgbClr val="7030A0"/>
                </a:solidFill>
              </a:rPr>
              <a:t>h</a:t>
            </a:r>
            <a:r>
              <a:rPr lang="cs-CZ" sz="4000" smtClean="0">
                <a:solidFill>
                  <a:srgbClr val="7030A0"/>
                </a:solidFill>
              </a:rPr>
              <a:t>avran – havra……í</a:t>
            </a:r>
          </a:p>
          <a:p>
            <a:pPr marL="0" indent="0" algn="ctr">
              <a:buNone/>
            </a:pPr>
            <a:r>
              <a:rPr lang="cs-CZ" sz="4000" smtClean="0">
                <a:solidFill>
                  <a:srgbClr val="7030A0"/>
                </a:solidFill>
              </a:rPr>
              <a:t>kámen – kame……ý</a:t>
            </a:r>
          </a:p>
        </p:txBody>
      </p:sp>
      <p:pic>
        <p:nvPicPr>
          <p:cNvPr id="1026" name="Picture 2" descr="C:\Users\blanka.halikova\AppData\Local\Microsoft\Windows\Temporary Internet Files\Content.IE5\WEGCW1LG\MC9000893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836712"/>
            <a:ext cx="1202432" cy="1124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B5YDZTI1\MC9004282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705228"/>
            <a:ext cx="1570409" cy="133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.halikova\AppData\Local\Microsoft\Windows\Temporary Internet Files\Content.IE5\36XF9YUH\MC9003598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76" y="2737456"/>
            <a:ext cx="1479948" cy="86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.halikova\AppData\Local\Microsoft\Windows\Temporary Internet Files\Content.IE5\MX1QMGKE\MC900292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804" y="2665075"/>
            <a:ext cx="1561100" cy="1146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.halikova\AppData\Local\Microsoft\Windows\Temporary Internet Files\Content.IE5\B5YDZTI1\MC9004405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367536"/>
            <a:ext cx="1490464" cy="1490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08941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>
                <a:solidFill>
                  <a:srgbClr val="00B0F0"/>
                </a:solidFill>
              </a:rPr>
              <a:t>n</a:t>
            </a:r>
            <a:r>
              <a:rPr lang="cs-CZ" sz="4800" smtClean="0">
                <a:solidFill>
                  <a:srgbClr val="00B0F0"/>
                </a:solidFill>
              </a:rPr>
              <a:t>   ?   Nn</a:t>
            </a:r>
            <a:br>
              <a:rPr lang="cs-CZ" sz="4800" smtClean="0">
                <a:solidFill>
                  <a:srgbClr val="00B0F0"/>
                </a:solidFill>
              </a:rPr>
            </a:br>
            <a:r>
              <a:rPr lang="cs-CZ" sz="4800" smtClean="0">
                <a:solidFill>
                  <a:srgbClr val="00B0F0"/>
                </a:solidFill>
              </a:rPr>
              <a:t>ŘEŠENÍ</a:t>
            </a:r>
            <a:endParaRPr lang="cs-CZ" sz="480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smtClean="0">
                <a:solidFill>
                  <a:srgbClr val="7030A0"/>
                </a:solidFill>
              </a:rPr>
              <a:t>víno – vinný</a:t>
            </a:r>
          </a:p>
          <a:p>
            <a:pPr marL="0" indent="0" algn="ctr">
              <a:buNone/>
            </a:pPr>
            <a:r>
              <a:rPr lang="cs-CZ" sz="4000">
                <a:solidFill>
                  <a:srgbClr val="7030A0"/>
                </a:solidFill>
              </a:rPr>
              <a:t>r</a:t>
            </a:r>
            <a:r>
              <a:rPr lang="cs-CZ" sz="4000" smtClean="0">
                <a:solidFill>
                  <a:srgbClr val="7030A0"/>
                </a:solidFill>
              </a:rPr>
              <a:t>áno – ranní</a:t>
            </a:r>
          </a:p>
          <a:p>
            <a:pPr marL="0" indent="0" algn="ctr">
              <a:buNone/>
            </a:pPr>
            <a:r>
              <a:rPr lang="cs-CZ" sz="4000">
                <a:solidFill>
                  <a:srgbClr val="7030A0"/>
                </a:solidFill>
              </a:rPr>
              <a:t>k</a:t>
            </a:r>
            <a:r>
              <a:rPr lang="cs-CZ" sz="4000" smtClean="0">
                <a:solidFill>
                  <a:srgbClr val="7030A0"/>
                </a:solidFill>
              </a:rPr>
              <a:t>una – kuní</a:t>
            </a:r>
          </a:p>
          <a:p>
            <a:pPr marL="0" indent="0" algn="ctr">
              <a:buNone/>
            </a:pPr>
            <a:r>
              <a:rPr lang="cs-CZ" sz="4000">
                <a:solidFill>
                  <a:srgbClr val="7030A0"/>
                </a:solidFill>
              </a:rPr>
              <a:t>h</a:t>
            </a:r>
            <a:r>
              <a:rPr lang="cs-CZ" sz="4000" smtClean="0">
                <a:solidFill>
                  <a:srgbClr val="7030A0"/>
                </a:solidFill>
              </a:rPr>
              <a:t>avran – havraní</a:t>
            </a:r>
          </a:p>
          <a:p>
            <a:pPr marL="0" indent="0" algn="ctr">
              <a:buNone/>
            </a:pPr>
            <a:r>
              <a:rPr lang="cs-CZ" sz="4000" smtClean="0">
                <a:solidFill>
                  <a:srgbClr val="7030A0"/>
                </a:solidFill>
              </a:rPr>
              <a:t>kámen – kamenný</a:t>
            </a:r>
          </a:p>
        </p:txBody>
      </p:sp>
      <p:pic>
        <p:nvPicPr>
          <p:cNvPr id="1026" name="Picture 2" descr="C:\Users\blanka.halikova\AppData\Local\Microsoft\Windows\Temporary Internet Files\Content.IE5\WEGCW1LG\MC9000893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04110"/>
            <a:ext cx="1202432" cy="1124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B5YDZTI1\MC9004282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818" y="1818089"/>
            <a:ext cx="1570409" cy="133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.halikova\AppData\Local\Microsoft\Windows\Temporary Internet Files\Content.IE5\36XF9YUH\MC9003598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818" y="3156045"/>
            <a:ext cx="1479948" cy="86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.halikova\AppData\Local\Microsoft\Windows\Temporary Internet Files\Content.IE5\MX1QMGKE\MC900292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659351"/>
            <a:ext cx="1561100" cy="1146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.halikova\AppData\Local\Microsoft\Windows\Temporary Internet Files\Content.IE5\B5YDZTI1\MC9004405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050" y="3227219"/>
            <a:ext cx="1490464" cy="1490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03247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PAMATUJ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/>
              <a:t>r</a:t>
            </a:r>
            <a:r>
              <a:rPr lang="cs-CZ" u="sng" smtClean="0"/>
              <a:t>aný salát</a:t>
            </a:r>
            <a:r>
              <a:rPr lang="cs-CZ" smtClean="0"/>
              <a:t>  není odvozeno od slova ráno, naopak slovo ráno je odvozeno od slova raný</a:t>
            </a:r>
          </a:p>
          <a:p>
            <a:endParaRPr lang="cs-CZ"/>
          </a:p>
          <a:p>
            <a:r>
              <a:rPr lang="cs-CZ" smtClean="0"/>
              <a:t>Přídavná jména měkká tvořená od názvů zvířat</a:t>
            </a:r>
          </a:p>
          <a:p>
            <a:pPr marL="0" indent="0">
              <a:buNone/>
            </a:pPr>
            <a:r>
              <a:rPr lang="cs-CZ" smtClean="0"/>
              <a:t>    mají jen –n-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414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 n/nn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/>
              <a:t>k</a:t>
            </a:r>
            <a:r>
              <a:rPr lang="cs-CZ" sz="4000" smtClean="0"/>
              <a:t>ame……á nádoba, tenkostě…… džbán, ra…...é brambory, skutečný vi……ík,</a:t>
            </a:r>
          </a:p>
          <a:p>
            <a:pPr marL="0" indent="0">
              <a:buNone/>
            </a:pPr>
            <a:r>
              <a:rPr lang="cs-CZ" sz="4000"/>
              <a:t>j</a:t>
            </a:r>
            <a:r>
              <a:rPr lang="cs-CZ" sz="4000" smtClean="0"/>
              <a:t>ednostra……ý pohled, nevi……ý muž,</a:t>
            </a:r>
          </a:p>
          <a:p>
            <a:pPr marL="0" indent="0">
              <a:buNone/>
            </a:pPr>
            <a:r>
              <a:rPr lang="cs-CZ" sz="4000"/>
              <a:t>n</a:t>
            </a:r>
            <a:r>
              <a:rPr lang="cs-CZ" sz="4000" smtClean="0"/>
              <a:t>ejúči……ější lék, jele……í parohy, kro-</a:t>
            </a:r>
          </a:p>
          <a:p>
            <a:pPr marL="0" indent="0">
              <a:buNone/>
            </a:pPr>
            <a:r>
              <a:rPr lang="cs-CZ" sz="4000"/>
              <a:t>c</a:t>
            </a:r>
            <a:r>
              <a:rPr lang="cs-CZ" sz="4000" smtClean="0"/>
              <a:t>a……í maso, vi……ice na kopci</a:t>
            </a:r>
            <a:endParaRPr lang="cs-CZ" sz="4000"/>
          </a:p>
        </p:txBody>
      </p:sp>
      <p:pic>
        <p:nvPicPr>
          <p:cNvPr id="2050" name="Picture 2" descr="C:\Users\blanka.halikova\AppData\Local\Microsoft\Windows\Temporary Internet Files\Content.IE5\B5YDZTI1\MC9004300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157192"/>
            <a:ext cx="779016" cy="122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lanka.halikova\AppData\Local\Microsoft\Windows\Temporary Internet Files\Content.IE5\36XF9YUH\MC900335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22470"/>
            <a:ext cx="1166728" cy="1061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lanka.halikova\AppData\Local\Microsoft\Windows\Temporary Internet Files\Content.IE5\WEGCW1LG\MC900112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3635896" y="5412529"/>
            <a:ext cx="1753154" cy="947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blanka.halikova\AppData\Local\Microsoft\Windows\Temporary Internet Files\Content.IE5\MX1QMGKE\MC9002875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145629"/>
            <a:ext cx="1079008" cy="148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blanka.halikova\AppData\Local\Microsoft\Windows\Temporary Internet Files\Content.IE5\36XF9YUH\MP9004423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358289"/>
            <a:ext cx="1587929" cy="1055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8326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 n/nn  </a:t>
            </a:r>
            <a:r>
              <a:rPr lang="cs-CZ" smtClean="0">
                <a:solidFill>
                  <a:srgbClr val="FF0000"/>
                </a:solidFill>
              </a:rPr>
              <a:t>ŘEŠENÍ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smtClean="0"/>
              <a:t>kamenná nádoba, tenkostěnný džbán, rané brambory, skutečný viník,</a:t>
            </a:r>
          </a:p>
          <a:p>
            <a:pPr marL="0" indent="0">
              <a:buNone/>
            </a:pPr>
            <a:r>
              <a:rPr lang="cs-CZ" sz="4000" smtClean="0"/>
              <a:t>jednostranný pohled, nevinný muž,</a:t>
            </a:r>
          </a:p>
          <a:p>
            <a:pPr marL="0" indent="0">
              <a:buNone/>
            </a:pPr>
            <a:r>
              <a:rPr lang="cs-CZ" sz="4000" smtClean="0"/>
              <a:t>nejúčinnější lék, jelení parohy, kro-</a:t>
            </a:r>
          </a:p>
          <a:p>
            <a:pPr marL="0" indent="0">
              <a:buNone/>
            </a:pPr>
            <a:r>
              <a:rPr lang="cs-CZ" sz="4000" smtClean="0"/>
              <a:t>caní maso, vinice na kopci</a:t>
            </a:r>
            <a:endParaRPr lang="cs-CZ" sz="4000"/>
          </a:p>
        </p:txBody>
      </p:sp>
      <p:pic>
        <p:nvPicPr>
          <p:cNvPr id="2050" name="Picture 2" descr="C:\Users\blanka.halikova\AppData\Local\Microsoft\Windows\Temporary Internet Files\Content.IE5\B5YDZTI1\MC9004300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157192"/>
            <a:ext cx="779016" cy="122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lanka.halikova\AppData\Local\Microsoft\Windows\Temporary Internet Files\Content.IE5\36XF9YUH\MC900335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22470"/>
            <a:ext cx="1166728" cy="1061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lanka.halikova\AppData\Local\Microsoft\Windows\Temporary Internet Files\Content.IE5\WEGCW1LG\MC900112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3635896" y="5412529"/>
            <a:ext cx="1753154" cy="947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blanka.halikova\AppData\Local\Microsoft\Windows\Temporary Internet Files\Content.IE5\MX1QMGKE\MC9002875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145629"/>
            <a:ext cx="1079008" cy="148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blanka.halikova\AppData\Local\Microsoft\Windows\Temporary Internet Files\Content.IE5\36XF9YUH\MP9004423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358289"/>
            <a:ext cx="1587929" cy="1055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422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OPRAV CHYBY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>
                <a:solidFill>
                  <a:srgbClr val="0070C0"/>
                </a:solidFill>
              </a:rPr>
              <a:t>l</a:t>
            </a:r>
            <a:r>
              <a:rPr lang="cs-CZ" smtClean="0">
                <a:solidFill>
                  <a:srgbClr val="0070C0"/>
                </a:solidFill>
              </a:rPr>
              <a:t>ecos, hrubozrný povrch, děcký den, opsypaný </a:t>
            </a:r>
          </a:p>
          <a:p>
            <a:pPr marL="0" indent="0">
              <a:buNone/>
            </a:pPr>
            <a:r>
              <a:rPr lang="cs-CZ">
                <a:solidFill>
                  <a:srgbClr val="0070C0"/>
                </a:solidFill>
              </a:rPr>
              <a:t>k</a:t>
            </a:r>
            <a:r>
              <a:rPr lang="cs-CZ" smtClean="0">
                <a:solidFill>
                  <a:srgbClr val="0070C0"/>
                </a:solidFill>
              </a:rPr>
              <a:t>věty, podaná ruka, přetčili očekávání, účinnek léků, všestraně nadaný, kameník se otočil</a:t>
            </a:r>
          </a:p>
          <a:p>
            <a:pPr marL="0" indent="0">
              <a:buNone/>
            </a:pPr>
            <a:r>
              <a:rPr lang="cs-CZ">
                <a:solidFill>
                  <a:srgbClr val="0070C0"/>
                </a:solidFill>
              </a:rPr>
              <a:t>r</a:t>
            </a:r>
            <a:r>
              <a:rPr lang="cs-CZ" smtClean="0">
                <a:solidFill>
                  <a:srgbClr val="0070C0"/>
                </a:solidFill>
              </a:rPr>
              <a:t>ozčeš vlasy, vonné masti, postraní úmysly,</a:t>
            </a:r>
          </a:p>
          <a:p>
            <a:pPr marL="0" indent="0">
              <a:buNone/>
            </a:pPr>
            <a:r>
              <a:rPr lang="cs-CZ">
                <a:solidFill>
                  <a:srgbClr val="0070C0"/>
                </a:solidFill>
              </a:rPr>
              <a:t>s</a:t>
            </a:r>
            <a:r>
              <a:rPr lang="cs-CZ" smtClean="0">
                <a:solidFill>
                  <a:srgbClr val="0070C0"/>
                </a:solidFill>
              </a:rPr>
              <a:t>kleněnná ozdoba, věné město, je neviná, </a:t>
            </a:r>
          </a:p>
          <a:p>
            <a:pPr marL="0" indent="0">
              <a:buNone/>
            </a:pPr>
            <a:r>
              <a:rPr lang="cs-CZ">
                <a:solidFill>
                  <a:srgbClr val="0070C0"/>
                </a:solidFill>
              </a:rPr>
              <a:t>v</a:t>
            </a:r>
            <a:r>
              <a:rPr lang="cs-CZ" smtClean="0">
                <a:solidFill>
                  <a:srgbClr val="0070C0"/>
                </a:solidFill>
              </a:rPr>
              <a:t>zácná cenost, varaní mládě, pohostinost</a:t>
            </a:r>
            <a:endParaRPr lang="cs-CZ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6428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OPRAV CHYBY  </a:t>
            </a:r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leccos</a:t>
            </a:r>
            <a:r>
              <a:rPr lang="cs-CZ" smtClean="0">
                <a:solidFill>
                  <a:srgbClr val="0070C0"/>
                </a:solidFill>
              </a:rPr>
              <a:t>, </a:t>
            </a:r>
            <a:r>
              <a:rPr lang="cs-CZ" smtClean="0">
                <a:solidFill>
                  <a:srgbClr val="FF0000"/>
                </a:solidFill>
              </a:rPr>
              <a:t>hrubozrnný</a:t>
            </a:r>
            <a:r>
              <a:rPr lang="cs-CZ" smtClean="0">
                <a:solidFill>
                  <a:srgbClr val="0070C0"/>
                </a:solidFill>
              </a:rPr>
              <a:t> povrch, </a:t>
            </a:r>
            <a:r>
              <a:rPr lang="cs-CZ" smtClean="0">
                <a:solidFill>
                  <a:srgbClr val="FF0000"/>
                </a:solidFill>
              </a:rPr>
              <a:t>dětský</a:t>
            </a:r>
            <a:r>
              <a:rPr lang="cs-CZ" smtClean="0">
                <a:solidFill>
                  <a:srgbClr val="0070C0"/>
                </a:solidFill>
              </a:rPr>
              <a:t> den, </a:t>
            </a:r>
            <a:r>
              <a:rPr lang="cs-CZ" smtClean="0">
                <a:solidFill>
                  <a:srgbClr val="FF0000"/>
                </a:solidFill>
              </a:rPr>
              <a:t>obsypaný</a:t>
            </a:r>
            <a:r>
              <a:rPr lang="cs-CZ" smtClean="0">
                <a:solidFill>
                  <a:srgbClr val="0070C0"/>
                </a:solidFill>
              </a:rPr>
              <a:t> květy, podaná ruka, </a:t>
            </a:r>
            <a:r>
              <a:rPr lang="cs-CZ" smtClean="0">
                <a:solidFill>
                  <a:srgbClr val="FF0000"/>
                </a:solidFill>
              </a:rPr>
              <a:t>předčili</a:t>
            </a:r>
            <a:r>
              <a:rPr lang="cs-CZ" smtClean="0">
                <a:solidFill>
                  <a:srgbClr val="0070C0"/>
                </a:solidFill>
              </a:rPr>
              <a:t> očekávání, </a:t>
            </a:r>
            <a:r>
              <a:rPr lang="cs-CZ" smtClean="0">
                <a:solidFill>
                  <a:srgbClr val="FF0000"/>
                </a:solidFill>
              </a:rPr>
              <a:t>účinek</a:t>
            </a:r>
            <a:r>
              <a:rPr lang="cs-CZ" smtClean="0">
                <a:solidFill>
                  <a:srgbClr val="0070C0"/>
                </a:solidFill>
              </a:rPr>
              <a:t> léků, </a:t>
            </a:r>
            <a:r>
              <a:rPr lang="cs-CZ" smtClean="0">
                <a:solidFill>
                  <a:srgbClr val="FF0000"/>
                </a:solidFill>
              </a:rPr>
              <a:t>všestranně</a:t>
            </a:r>
            <a:r>
              <a:rPr lang="cs-CZ" smtClean="0">
                <a:solidFill>
                  <a:srgbClr val="0070C0"/>
                </a:solidFill>
              </a:rPr>
              <a:t> nadaný, kameník se otočil, rozčeš vlasy, vonné masti, </a:t>
            </a:r>
            <a:r>
              <a:rPr lang="cs-CZ" smtClean="0">
                <a:solidFill>
                  <a:srgbClr val="FF0000"/>
                </a:solidFill>
              </a:rPr>
              <a:t>postranní</a:t>
            </a:r>
            <a:r>
              <a:rPr lang="cs-CZ" smtClean="0">
                <a:solidFill>
                  <a:srgbClr val="0070C0"/>
                </a:solidFill>
              </a:rPr>
              <a:t> úmysly, </a:t>
            </a:r>
            <a:r>
              <a:rPr lang="cs-CZ" smtClean="0">
                <a:solidFill>
                  <a:srgbClr val="FF0000"/>
                </a:solidFill>
              </a:rPr>
              <a:t>skleněná</a:t>
            </a:r>
            <a:r>
              <a:rPr lang="cs-CZ" smtClean="0">
                <a:solidFill>
                  <a:srgbClr val="0070C0"/>
                </a:solidFill>
              </a:rPr>
              <a:t> ozdoba, </a:t>
            </a:r>
            <a:r>
              <a:rPr lang="cs-CZ" smtClean="0">
                <a:solidFill>
                  <a:srgbClr val="FF0000"/>
                </a:solidFill>
              </a:rPr>
              <a:t>věnné</a:t>
            </a:r>
            <a:r>
              <a:rPr lang="cs-CZ" smtClean="0">
                <a:solidFill>
                  <a:srgbClr val="0070C0"/>
                </a:solidFill>
              </a:rPr>
              <a:t> město, je </a:t>
            </a:r>
            <a:r>
              <a:rPr lang="cs-CZ" smtClean="0">
                <a:solidFill>
                  <a:srgbClr val="FF0000"/>
                </a:solidFill>
              </a:rPr>
              <a:t>nevinná</a:t>
            </a:r>
            <a:r>
              <a:rPr lang="cs-CZ" smtClean="0">
                <a:solidFill>
                  <a:srgbClr val="0070C0"/>
                </a:solidFill>
              </a:rPr>
              <a:t>, </a:t>
            </a:r>
          </a:p>
          <a:p>
            <a:pPr marL="0" indent="0">
              <a:buNone/>
            </a:pPr>
            <a:r>
              <a:rPr lang="cs-CZ">
                <a:solidFill>
                  <a:srgbClr val="0070C0"/>
                </a:solidFill>
              </a:rPr>
              <a:t>v</a:t>
            </a:r>
            <a:r>
              <a:rPr lang="cs-CZ" smtClean="0">
                <a:solidFill>
                  <a:srgbClr val="0070C0"/>
                </a:solidFill>
              </a:rPr>
              <a:t>zácná </a:t>
            </a:r>
            <a:r>
              <a:rPr lang="cs-CZ" smtClean="0">
                <a:solidFill>
                  <a:srgbClr val="FF0000"/>
                </a:solidFill>
              </a:rPr>
              <a:t>cennost</a:t>
            </a:r>
            <a:r>
              <a:rPr lang="cs-CZ" smtClean="0">
                <a:solidFill>
                  <a:srgbClr val="0070C0"/>
                </a:solidFill>
              </a:rPr>
              <a:t>, varaní mládě, </a:t>
            </a:r>
            <a:r>
              <a:rPr lang="cs-CZ" smtClean="0">
                <a:solidFill>
                  <a:srgbClr val="FF0000"/>
                </a:solidFill>
              </a:rPr>
              <a:t>pohostinnost</a:t>
            </a:r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3477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64704"/>
            <a:ext cx="5746750" cy="91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766283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438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SOUHLÁSKOVÉ SKUPINY</vt:lpstr>
      <vt:lpstr>DOPLŇ CHYBĚJÍCÍ SLOVA</vt:lpstr>
      <vt:lpstr>ŘEŠENÍ</vt:lpstr>
      <vt:lpstr>CO JE SPRÁVNĚ n   ?   nn</vt:lpstr>
      <vt:lpstr>n   ?   Nn ŘEŠENÍ</vt:lpstr>
      <vt:lpstr>PAMATUJ</vt:lpstr>
      <vt:lpstr>DOPLŇ  n/nn </vt:lpstr>
      <vt:lpstr>DOPLŇ  n/nn  ŘEŠENÍ </vt:lpstr>
      <vt:lpstr>OPRAV CHYBY</vt:lpstr>
      <vt:lpstr>OPRAV CHYBY  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SOUHLÁSKOVÉ SKUPINY</dc:title>
  <dc:creator>Blanka Halíková</dc:creator>
  <cp:lastModifiedBy>Blanka Halíková</cp:lastModifiedBy>
  <cp:revision>12</cp:revision>
  <dcterms:created xsi:type="dcterms:W3CDTF">2013-12-11T16:07:59Z</dcterms:created>
  <dcterms:modified xsi:type="dcterms:W3CDTF">2014-02-05T08:37:18Z</dcterms:modified>
</cp:coreProperties>
</file>