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2" autoAdjust="0"/>
  </p:normalViewPr>
  <p:slideViewPr>
    <p:cSldViewPr>
      <p:cViewPr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CCB98-8CD5-48F8-B1E6-C337474CD848}" type="datetimeFigureOut">
              <a:rPr lang="cs-CZ" smtClean="0"/>
              <a:t>5. 2. 2014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BBC1E-4963-48A6-AE67-2D8394756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4744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CCB98-8CD5-48F8-B1E6-C337474CD848}" type="datetimeFigureOut">
              <a:rPr lang="cs-CZ" smtClean="0"/>
              <a:t>5. 2. 2014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BBC1E-4963-48A6-AE67-2D8394756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559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CCB98-8CD5-48F8-B1E6-C337474CD848}" type="datetimeFigureOut">
              <a:rPr lang="cs-CZ" smtClean="0"/>
              <a:t>5. 2. 2014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BBC1E-4963-48A6-AE67-2D8394756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2904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CCB98-8CD5-48F8-B1E6-C337474CD848}" type="datetimeFigureOut">
              <a:rPr lang="cs-CZ" smtClean="0"/>
              <a:t>5. 2. 2014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BBC1E-4963-48A6-AE67-2D8394756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7084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CCB98-8CD5-48F8-B1E6-C337474CD848}" type="datetimeFigureOut">
              <a:rPr lang="cs-CZ" smtClean="0"/>
              <a:t>5. 2. 2014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BBC1E-4963-48A6-AE67-2D8394756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338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CCB98-8CD5-48F8-B1E6-C337474CD848}" type="datetimeFigureOut">
              <a:rPr lang="cs-CZ" smtClean="0"/>
              <a:t>5. 2. 2014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BBC1E-4963-48A6-AE67-2D8394756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8089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CCB98-8CD5-48F8-B1E6-C337474CD848}" type="datetimeFigureOut">
              <a:rPr lang="cs-CZ" smtClean="0"/>
              <a:t>5. 2. 2014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BBC1E-4963-48A6-AE67-2D8394756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3598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CCB98-8CD5-48F8-B1E6-C337474CD848}" type="datetimeFigureOut">
              <a:rPr lang="cs-CZ" smtClean="0"/>
              <a:t>5. 2. 2014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BBC1E-4963-48A6-AE67-2D8394756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4954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CCB98-8CD5-48F8-B1E6-C337474CD848}" type="datetimeFigureOut">
              <a:rPr lang="cs-CZ" smtClean="0"/>
              <a:t>5. 2. 2014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BBC1E-4963-48A6-AE67-2D8394756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385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CCB98-8CD5-48F8-B1E6-C337474CD848}" type="datetimeFigureOut">
              <a:rPr lang="cs-CZ" smtClean="0"/>
              <a:t>5. 2. 2014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BBC1E-4963-48A6-AE67-2D8394756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5387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CCB98-8CD5-48F8-B1E6-C337474CD848}" type="datetimeFigureOut">
              <a:rPr lang="cs-CZ" smtClean="0"/>
              <a:t>5. 2. 2014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BBC1E-4963-48A6-AE67-2D8394756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5503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CCB98-8CD5-48F8-B1E6-C337474CD848}" type="datetimeFigureOut">
              <a:rPr lang="cs-CZ" smtClean="0"/>
              <a:t>5. 2. 2014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BBC1E-4963-48A6-AE67-2D8394756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457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5262665"/>
              </p:ext>
            </p:extLst>
          </p:nvPr>
        </p:nvGraphicFramePr>
        <p:xfrm>
          <a:off x="1764000" y="189000"/>
          <a:ext cx="5976352" cy="6442272"/>
        </p:xfrm>
        <a:graphic>
          <a:graphicData uri="http://schemas.openxmlformats.org/drawingml/2006/table">
            <a:tbl>
              <a:tblPr firstRow="1" firstCol="1" bandRow="1"/>
              <a:tblGrid>
                <a:gridCol w="1363443"/>
                <a:gridCol w="4612909"/>
              </a:tblGrid>
              <a:tr h="90000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1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Základní </a:t>
                      </a:r>
                      <a:r>
                        <a:rPr lang="cs-CZ" sz="1100">
                          <a:effectLst/>
                          <a:latin typeface="Arial"/>
                          <a:ea typeface="Calibri"/>
                          <a:cs typeface="Times New Roman"/>
                        </a:rPr>
                        <a:t>škola Jablonec nad Nisou – Mšeno, Mozartova 24, příspěvková </a:t>
                      </a:r>
                      <a:r>
                        <a:rPr lang="cs-CZ" sz="11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organizace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800" b="1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VY_32_INOVACE_CJIIa-15</a:t>
                      </a:r>
                    </a:p>
                  </a:txBody>
                  <a:tcPr marL="137160" marR="137160" marT="137160" marB="13716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projektu: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Mgr. Blanka Halíková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Vytvořeno dne: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11. 12. 2013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Jazyk a jazyková komunikace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Český jazyk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8</a:t>
                      </a: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Pravopis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Psaní </a:t>
                      </a: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slov se souhláskovou skupinou  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effectLst/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Materiál slouží k </a:t>
                      </a: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opakování psaní souhláskových skupin              v přídavných jménech.</a:t>
                      </a:r>
                      <a:r>
                        <a:rPr lang="cs-CZ" sz="1200" baseline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Je </a:t>
                      </a:r>
                      <a:r>
                        <a:rPr lang="cs-CZ" sz="1200">
                          <a:effectLst/>
                          <a:latin typeface="Arial"/>
                          <a:ea typeface="Calibri"/>
                          <a:cs typeface="Times New Roman"/>
                        </a:rPr>
                        <a:t>určen pro použití na interaktivní tabuli.</a:t>
                      </a:r>
                      <a:r>
                        <a:rPr lang="cs-CZ" sz="1200">
                          <a:solidFill>
                            <a:srgbClr val="FF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 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0000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>
                          <a:effectLst/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</a:t>
                      </a:r>
                      <a:r>
                        <a:rPr lang="cs-CZ" sz="110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186" marR="51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1" descr="logo eu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356" y="4679424"/>
            <a:ext cx="5580000" cy="1217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6612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SOUHLÁSKOVÉ SKUPINY</a:t>
            </a:r>
            <a:br>
              <a:rPr lang="cs-CZ" smtClean="0"/>
            </a:br>
            <a:r>
              <a:rPr lang="cs-CZ" smtClean="0"/>
              <a:t>V PŘÍDAVNÝCH JMÉNECH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>
                <a:solidFill>
                  <a:srgbClr val="00B050"/>
                </a:solidFill>
              </a:rPr>
              <a:t>b</a:t>
            </a:r>
            <a:r>
              <a:rPr lang="cs-CZ" smtClean="0">
                <a:solidFill>
                  <a:srgbClr val="00B050"/>
                </a:solidFill>
              </a:rPr>
              <a:t>randýský</a:t>
            </a:r>
          </a:p>
          <a:p>
            <a:r>
              <a:rPr lang="cs-CZ" smtClean="0">
                <a:solidFill>
                  <a:srgbClr val="00B050"/>
                </a:solidFill>
              </a:rPr>
              <a:t>lašský</a:t>
            </a:r>
          </a:p>
          <a:p>
            <a:r>
              <a:rPr lang="cs-CZ" smtClean="0">
                <a:solidFill>
                  <a:srgbClr val="00B050"/>
                </a:solidFill>
              </a:rPr>
              <a:t>francouzský</a:t>
            </a:r>
          </a:p>
          <a:p>
            <a:endParaRPr lang="cs-CZ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11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UTVOŘ PŘÍDAVNÉ JMÉNO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  </a:t>
            </a:r>
            <a:r>
              <a:rPr lang="cs-CZ" sz="4400" smtClean="0"/>
              <a:t>Krkonoše …………………</a:t>
            </a:r>
          </a:p>
          <a:p>
            <a:pPr marL="0" indent="0">
              <a:buNone/>
            </a:pPr>
            <a:r>
              <a:rPr lang="cs-CZ" sz="4400" smtClean="0"/>
              <a:t>Sušice        …………………</a:t>
            </a:r>
          </a:p>
          <a:p>
            <a:pPr marL="0" indent="0">
              <a:buNone/>
            </a:pPr>
            <a:r>
              <a:rPr lang="cs-CZ" sz="4400" smtClean="0"/>
              <a:t>Přelouč      …………….....</a:t>
            </a:r>
          </a:p>
          <a:p>
            <a:pPr marL="0" indent="0">
              <a:buNone/>
            </a:pPr>
            <a:r>
              <a:rPr lang="cs-CZ" sz="4400" smtClean="0"/>
              <a:t>Aš               ………………..</a:t>
            </a:r>
          </a:p>
          <a:p>
            <a:pPr marL="0" indent="0">
              <a:buNone/>
            </a:pPr>
            <a:r>
              <a:rPr lang="cs-CZ" sz="4400" smtClean="0"/>
              <a:t>Kroměříž   ………………..</a:t>
            </a:r>
            <a:endParaRPr lang="cs-CZ"/>
          </a:p>
        </p:txBody>
      </p:sp>
      <p:pic>
        <p:nvPicPr>
          <p:cNvPr id="1026" name="Picture 2" descr="C:\Users\blanka.halikova\AppData\Local\Microsoft\Windows\Temporary Internet Files\Content.IE5\B5YDZTI1\MM900309781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92280" y="1124744"/>
            <a:ext cx="1306438" cy="130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blanka.halikova\AppData\Local\Microsoft\Windows\Temporary Internet Files\Content.IE5\WEGCW1LG\MC9003837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875" y="2850609"/>
            <a:ext cx="1049729" cy="907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lanka.halikova\AppData\Local\Microsoft\Windows\Temporary Internet Files\Content.IE5\B5YDZTI1\MC90043433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653136"/>
            <a:ext cx="1640830" cy="670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860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UTVOŘ PŘÍDAVNÉ </a:t>
            </a:r>
            <a:r>
              <a:rPr lang="cs-CZ" smtClean="0"/>
              <a:t>JMÉNO -  </a:t>
            </a:r>
            <a:r>
              <a:rPr lang="cs-CZ" smtClean="0">
                <a:solidFill>
                  <a:srgbClr val="FF0000"/>
                </a:solidFill>
              </a:rPr>
              <a:t>řešení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  </a:t>
            </a:r>
            <a:r>
              <a:rPr lang="cs-CZ" sz="4400" smtClean="0"/>
              <a:t>Krkonoše …………………krkonošský</a:t>
            </a:r>
          </a:p>
          <a:p>
            <a:pPr marL="0" indent="0">
              <a:buNone/>
            </a:pPr>
            <a:r>
              <a:rPr lang="cs-CZ" sz="4400" smtClean="0"/>
              <a:t>Sušice        …………………sušický</a:t>
            </a:r>
          </a:p>
          <a:p>
            <a:pPr marL="0" indent="0">
              <a:buNone/>
            </a:pPr>
            <a:r>
              <a:rPr lang="cs-CZ" sz="4400" smtClean="0"/>
              <a:t>Přelouč      …………….....přeloučský</a:t>
            </a:r>
          </a:p>
          <a:p>
            <a:pPr marL="0" indent="0">
              <a:buNone/>
            </a:pPr>
            <a:r>
              <a:rPr lang="cs-CZ" sz="4400" smtClean="0"/>
              <a:t>Aš               ……………….. ašský</a:t>
            </a:r>
          </a:p>
          <a:p>
            <a:pPr marL="0" indent="0">
              <a:buNone/>
            </a:pPr>
            <a:r>
              <a:rPr lang="cs-CZ" sz="4400" smtClean="0"/>
              <a:t>Kroměříž   ………………..kroměřížský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385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PAMATUJ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mtClean="0"/>
              <a:t> -s + ský zjednoduš na –ský     brandýský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                                    oděský</a:t>
            </a:r>
          </a:p>
          <a:p>
            <a:pPr marL="0" indent="0">
              <a:buNone/>
            </a:pPr>
            <a:r>
              <a:rPr lang="cs-CZ" smtClean="0"/>
              <a:t>                                                     ruský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                                    tuniský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-c + ský zjednoduš na -cký      lužický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                                    pankrácký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-k + ský zjednoduš na –cký     turecký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                                    mělnický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270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00B050"/>
                </a:solidFill>
              </a:rPr>
              <a:t>OPRAV CHYBY</a:t>
            </a:r>
            <a:endParaRPr lang="cs-CZ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4400" smtClean="0"/>
              <a:t> řecský, pražský, vlažský,</a:t>
            </a:r>
          </a:p>
          <a:p>
            <a:pPr marL="0" indent="0">
              <a:buNone/>
            </a:pPr>
            <a:r>
              <a:rPr lang="cs-CZ" sz="4400" smtClean="0"/>
              <a:t> nymburcký, hořičský, Francouský,       kavkaský, pařížský, krkonožský,</a:t>
            </a:r>
          </a:p>
          <a:p>
            <a:pPr marL="0" indent="0">
              <a:buNone/>
            </a:pPr>
            <a:r>
              <a:rPr lang="cs-CZ" sz="4400" smtClean="0"/>
              <a:t> russký, otrocký, kazachšský,     habešký, skocký, Zábřešský, </a:t>
            </a:r>
            <a:endParaRPr lang="cs-CZ" sz="4400"/>
          </a:p>
        </p:txBody>
      </p:sp>
    </p:spTree>
    <p:extLst>
      <p:ext uri="{BB962C8B-B14F-4D97-AF65-F5344CB8AC3E}">
        <p14:creationId xmlns:p14="http://schemas.microsoft.com/office/powerpoint/2010/main" val="135110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00B050"/>
                </a:solidFill>
              </a:rPr>
              <a:t>OPRAV CHYBY - </a:t>
            </a:r>
            <a:r>
              <a:rPr lang="cs-CZ" smtClean="0">
                <a:solidFill>
                  <a:srgbClr val="FF0000"/>
                </a:solidFill>
              </a:rPr>
              <a:t>ŘEŠENÍ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4400" smtClean="0"/>
              <a:t> řecký, pražský, vlašský,</a:t>
            </a:r>
          </a:p>
          <a:p>
            <a:pPr marL="0" indent="0">
              <a:buNone/>
            </a:pPr>
            <a:r>
              <a:rPr lang="cs-CZ" sz="4400" smtClean="0"/>
              <a:t> nymburský, hořický, francouzský,       kavkazský, pařížský, krkonošský,</a:t>
            </a:r>
          </a:p>
          <a:p>
            <a:pPr marL="0" indent="0">
              <a:buNone/>
            </a:pPr>
            <a:r>
              <a:rPr lang="cs-CZ" sz="4400" smtClean="0"/>
              <a:t> ruský, otrocký, kazašský, habešský, skotský, zábřežský, </a:t>
            </a:r>
            <a:endParaRPr lang="cs-CZ" sz="4400"/>
          </a:p>
        </p:txBody>
      </p:sp>
    </p:spTree>
    <p:extLst>
      <p:ext uri="{BB962C8B-B14F-4D97-AF65-F5344CB8AC3E}">
        <p14:creationId xmlns:p14="http://schemas.microsoft.com/office/powerpoint/2010/main" val="136818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PAMATUJ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mtClean="0">
                <a:solidFill>
                  <a:srgbClr val="002060"/>
                </a:solidFill>
              </a:rPr>
              <a:t>U místních jmen cizího původu zakončených </a:t>
            </a:r>
          </a:p>
          <a:p>
            <a:pPr marL="0" indent="0">
              <a:buNone/>
            </a:pPr>
            <a:r>
              <a:rPr lang="cs-CZ" smtClean="0">
                <a:solidFill>
                  <a:srgbClr val="002060"/>
                </a:solidFill>
              </a:rPr>
              <a:t>-berg, -berk, -borg, -burg, -burk, -inky před koncovým ský odsuneme koncové –g nebo –k:</a:t>
            </a:r>
          </a:p>
          <a:p>
            <a:pPr marL="0" indent="0">
              <a:buNone/>
            </a:pPr>
            <a:endParaRPr lang="cs-CZ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mtClean="0">
                <a:solidFill>
                  <a:srgbClr val="002060"/>
                </a:solidFill>
              </a:rPr>
              <a:t>                  Norimber</a:t>
            </a:r>
            <a:r>
              <a:rPr lang="cs-CZ" smtClean="0">
                <a:solidFill>
                  <a:srgbClr val="FF0000"/>
                </a:solidFill>
              </a:rPr>
              <a:t>k – </a:t>
            </a:r>
            <a:r>
              <a:rPr lang="cs-CZ" smtClean="0"/>
              <a:t>norimber</a:t>
            </a:r>
            <a:r>
              <a:rPr lang="cs-CZ" smtClean="0">
                <a:solidFill>
                  <a:srgbClr val="FF0000"/>
                </a:solidFill>
              </a:rPr>
              <a:t>ský</a:t>
            </a:r>
          </a:p>
          <a:p>
            <a:pPr marL="0" indent="0">
              <a:buNone/>
            </a:pPr>
            <a:endParaRPr lang="cs-CZ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mtClean="0">
                <a:solidFill>
                  <a:srgbClr val="FF0000"/>
                </a:solidFill>
              </a:rPr>
              <a:t>POZOR !  NEPLATÍ PRO VÝCHODOASIJSKÁ JMÉNA</a:t>
            </a:r>
          </a:p>
          <a:p>
            <a:pPr marL="0" indent="0">
              <a:buNone/>
            </a:pPr>
            <a:r>
              <a:rPr lang="cs-CZ">
                <a:solidFill>
                  <a:srgbClr val="FF0000"/>
                </a:solidFill>
              </a:rPr>
              <a:t> </a:t>
            </a:r>
            <a:r>
              <a:rPr lang="cs-CZ" smtClean="0">
                <a:solidFill>
                  <a:srgbClr val="FF0000"/>
                </a:solidFill>
              </a:rPr>
              <a:t>                         </a:t>
            </a:r>
            <a:r>
              <a:rPr lang="cs-CZ" smtClean="0"/>
              <a:t>Pekin</a:t>
            </a:r>
            <a:r>
              <a:rPr lang="cs-CZ" smtClean="0">
                <a:solidFill>
                  <a:srgbClr val="FF0000"/>
                </a:solidFill>
              </a:rPr>
              <a:t>g</a:t>
            </a:r>
            <a:r>
              <a:rPr lang="cs-CZ" smtClean="0"/>
              <a:t> - pekin</a:t>
            </a:r>
            <a:r>
              <a:rPr lang="cs-CZ" smtClean="0">
                <a:solidFill>
                  <a:srgbClr val="FF0000"/>
                </a:solidFill>
              </a:rPr>
              <a:t>g</a:t>
            </a:r>
            <a:r>
              <a:rPr lang="cs-CZ" smtClean="0"/>
              <a:t>ský</a:t>
            </a:r>
          </a:p>
        </p:txBody>
      </p:sp>
    </p:spTree>
    <p:extLst>
      <p:ext uri="{BB962C8B-B14F-4D97-AF65-F5344CB8AC3E}">
        <p14:creationId xmlns:p14="http://schemas.microsoft.com/office/powerpoint/2010/main" val="293087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>
                <a:solidFill>
                  <a:srgbClr val="00B050"/>
                </a:solidFill>
              </a:rPr>
              <a:t>UTVOŘ PŘÍDAVNÉ JMÉNO                     </a:t>
            </a:r>
            <a:r>
              <a:rPr lang="cs-CZ" sz="5300" smtClean="0">
                <a:solidFill>
                  <a:srgbClr val="00B050"/>
                </a:solidFill>
              </a:rPr>
              <a:t>(</a:t>
            </a:r>
            <a:r>
              <a:rPr lang="cs-CZ" smtClean="0">
                <a:solidFill>
                  <a:srgbClr val="00B050"/>
                </a:solidFill>
              </a:rPr>
              <a:t>přidáním vhodné přípony)</a:t>
            </a:r>
            <a:endParaRPr lang="cs-CZ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400" smtClean="0"/>
              <a:t>  Nymburk    ………………  </a:t>
            </a:r>
          </a:p>
          <a:p>
            <a:pPr marL="0" indent="0">
              <a:buNone/>
            </a:pPr>
            <a:r>
              <a:rPr lang="cs-CZ" sz="4400" smtClean="0"/>
              <a:t>  Lucemburk ..…………….</a:t>
            </a:r>
          </a:p>
          <a:p>
            <a:pPr marL="0" indent="0">
              <a:buNone/>
            </a:pPr>
            <a:r>
              <a:rPr lang="cs-CZ" sz="4400"/>
              <a:t> </a:t>
            </a:r>
            <a:r>
              <a:rPr lang="cs-CZ" sz="4400" smtClean="0"/>
              <a:t> Helsinky      ………………</a:t>
            </a:r>
          </a:p>
          <a:p>
            <a:pPr marL="0" indent="0">
              <a:buNone/>
            </a:pPr>
            <a:r>
              <a:rPr lang="cs-CZ" sz="4400"/>
              <a:t> </a:t>
            </a:r>
            <a:r>
              <a:rPr lang="cs-CZ" sz="4400" smtClean="0"/>
              <a:t> Hamburk     ………………</a:t>
            </a:r>
          </a:p>
          <a:p>
            <a:pPr marL="0" indent="0">
              <a:buNone/>
            </a:pPr>
            <a:r>
              <a:rPr lang="cs-CZ" sz="4400"/>
              <a:t> </a:t>
            </a:r>
            <a:r>
              <a:rPr lang="cs-CZ" sz="4400" smtClean="0"/>
              <a:t> Honkong      ………………</a:t>
            </a:r>
          </a:p>
          <a:p>
            <a:pPr marL="0" indent="0">
              <a:buNone/>
            </a:pPr>
            <a:r>
              <a:rPr lang="cs-CZ" sz="4400"/>
              <a:t> </a:t>
            </a:r>
            <a:r>
              <a:rPr lang="cs-CZ" sz="4400" smtClean="0"/>
              <a:t> </a:t>
            </a:r>
            <a:endParaRPr lang="cs-CZ" sz="4400"/>
          </a:p>
        </p:txBody>
      </p:sp>
    </p:spTree>
    <p:extLst>
      <p:ext uri="{BB962C8B-B14F-4D97-AF65-F5344CB8AC3E}">
        <p14:creationId xmlns:p14="http://schemas.microsoft.com/office/powerpoint/2010/main" val="212428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00B050"/>
                </a:solidFill>
              </a:rPr>
              <a:t>UTVOŘ PŘÍDAVNÉ JMÉNO - </a:t>
            </a:r>
            <a:r>
              <a:rPr lang="cs-CZ" smtClean="0">
                <a:solidFill>
                  <a:srgbClr val="FF0000"/>
                </a:solidFill>
              </a:rPr>
              <a:t>ŘEŠENÍ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400" smtClean="0"/>
              <a:t>  Nymburk    nymburský</a:t>
            </a:r>
          </a:p>
          <a:p>
            <a:pPr marL="0" indent="0">
              <a:buNone/>
            </a:pPr>
            <a:r>
              <a:rPr lang="cs-CZ" sz="4400" smtClean="0"/>
              <a:t>  Lucemburk lucemburský</a:t>
            </a:r>
          </a:p>
          <a:p>
            <a:pPr marL="0" indent="0">
              <a:buNone/>
            </a:pPr>
            <a:r>
              <a:rPr lang="cs-CZ" sz="4400"/>
              <a:t> </a:t>
            </a:r>
            <a:r>
              <a:rPr lang="cs-CZ" sz="4400" smtClean="0"/>
              <a:t> Helsinky      helsinský</a:t>
            </a:r>
          </a:p>
          <a:p>
            <a:pPr marL="0" indent="0">
              <a:buNone/>
            </a:pPr>
            <a:r>
              <a:rPr lang="cs-CZ" sz="4400"/>
              <a:t> </a:t>
            </a:r>
            <a:r>
              <a:rPr lang="cs-CZ" sz="4400" smtClean="0"/>
              <a:t> Hamburk     hamburský</a:t>
            </a:r>
          </a:p>
          <a:p>
            <a:pPr marL="0" indent="0">
              <a:buNone/>
            </a:pPr>
            <a:r>
              <a:rPr lang="cs-CZ" sz="4400"/>
              <a:t> </a:t>
            </a:r>
            <a:r>
              <a:rPr lang="cs-CZ" sz="4400" smtClean="0"/>
              <a:t> </a:t>
            </a:r>
            <a:r>
              <a:rPr lang="cs-CZ" sz="4400" smtClean="0">
                <a:solidFill>
                  <a:srgbClr val="FF0000"/>
                </a:solidFill>
              </a:rPr>
              <a:t>Honkong      honkongský</a:t>
            </a:r>
          </a:p>
          <a:p>
            <a:pPr marL="0" indent="0">
              <a:buNone/>
            </a:pPr>
            <a:r>
              <a:rPr lang="cs-CZ" sz="4400">
                <a:solidFill>
                  <a:srgbClr val="FF0000"/>
                </a:solidFill>
              </a:rPr>
              <a:t> </a:t>
            </a:r>
            <a:r>
              <a:rPr lang="cs-CZ" sz="4400" smtClean="0">
                <a:solidFill>
                  <a:srgbClr val="FF0000"/>
                </a:solidFill>
              </a:rPr>
              <a:t> </a:t>
            </a:r>
            <a:endParaRPr lang="cs-CZ" sz="44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05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5746750" cy="91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01245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297</Words>
  <Application>Microsoft Office PowerPoint</Application>
  <PresentationFormat>Předvádění na obrazovce (4:3)</PresentationFormat>
  <Paragraphs>84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SOUHLÁSKOVÉ SKUPINY V PŘÍDAVNÝCH JMÉNECH</vt:lpstr>
      <vt:lpstr>UTVOŘ PŘÍDAVNÉ JMÉNO</vt:lpstr>
      <vt:lpstr>UTVOŘ PŘÍDAVNÉ JMÉNO -  řešení</vt:lpstr>
      <vt:lpstr>PAMATUJ</vt:lpstr>
      <vt:lpstr>OPRAV CHYBY</vt:lpstr>
      <vt:lpstr>OPRAV CHYBY - ŘEŠENÍ</vt:lpstr>
      <vt:lpstr>PAMATUJ</vt:lpstr>
      <vt:lpstr>UTVOŘ PŘÍDAVNÉ JMÉNO                     (přidáním vhodné přípony)</vt:lpstr>
      <vt:lpstr>UTVOŘ PŘÍDAVNÉ JMÉNO - 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SOUHLÁSKOVÉ SKUPINY V PŘÍDAVNÝCH JMÉNECH</dc:title>
  <dc:creator>Blanka Halíková</dc:creator>
  <cp:lastModifiedBy>Blanka Halíková</cp:lastModifiedBy>
  <cp:revision>12</cp:revision>
  <dcterms:created xsi:type="dcterms:W3CDTF">2013-12-11T17:17:02Z</dcterms:created>
  <dcterms:modified xsi:type="dcterms:W3CDTF">2014-02-05T08:38:54Z</dcterms:modified>
</cp:coreProperties>
</file>