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FF"/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62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007-4B71-4EAA-BD69-CCA60A779FF7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5C06A-9D86-4F0F-90A4-372538CFAD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220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007-4B71-4EAA-BD69-CCA60A779FF7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5C06A-9D86-4F0F-90A4-372538CFAD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667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007-4B71-4EAA-BD69-CCA60A779FF7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5C06A-9D86-4F0F-90A4-372538CFAD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703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007-4B71-4EAA-BD69-CCA60A779FF7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5C06A-9D86-4F0F-90A4-372538CFAD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068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007-4B71-4EAA-BD69-CCA60A779FF7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5C06A-9D86-4F0F-90A4-372538CFAD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517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007-4B71-4EAA-BD69-CCA60A779FF7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5C06A-9D86-4F0F-90A4-372538CFAD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93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007-4B71-4EAA-BD69-CCA60A779FF7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5C06A-9D86-4F0F-90A4-372538CFAD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528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007-4B71-4EAA-BD69-CCA60A779FF7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5C06A-9D86-4F0F-90A4-372538CFAD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60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007-4B71-4EAA-BD69-CCA60A779FF7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5C06A-9D86-4F0F-90A4-372538CFAD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053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007-4B71-4EAA-BD69-CCA60A779FF7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5C06A-9D86-4F0F-90A4-372538CFAD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496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A3007-4B71-4EAA-BD69-CCA60A779FF7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5C06A-9D86-4F0F-90A4-372538CFAD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191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BA3007-4B71-4EAA-BD69-CCA60A779FF7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65C06A-9D86-4F0F-90A4-372538CFAD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763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11" Type="http://schemas.openxmlformats.org/officeDocument/2006/relationships/image" Target="../media/image11.gif"/><Relationship Id="rId5" Type="http://schemas.openxmlformats.org/officeDocument/2006/relationships/image" Target="../media/image5.png"/><Relationship Id="rId15" Type="http://schemas.openxmlformats.org/officeDocument/2006/relationships/image" Target="../media/image15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3515223"/>
              </p:ext>
            </p:extLst>
          </p:nvPr>
        </p:nvGraphicFramePr>
        <p:xfrm>
          <a:off x="1764000" y="189000"/>
          <a:ext cx="5616000" cy="6442272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00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VY_32_INOVACE_CJIIa-17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19. 02. 2014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8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Pravopis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Vyjmenovaná slova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slouží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k opakování vyjmenovaných slov.  Je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356" y="4679424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0855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  <a:p>
            <a:endParaRPr lang="cs-CZ" sz="3600">
              <a:solidFill>
                <a:srgbClr val="00B050"/>
              </a:solidFill>
            </a:endParaRPr>
          </a:p>
        </p:txBody>
      </p:sp>
      <p:pic>
        <p:nvPicPr>
          <p:cNvPr id="1026" name="Picture 2" descr="C:\Users\blanka.halikova\AppData\Local\Microsoft\Windows\Temporary Internet Files\Content.IE5\B5YDZTI1\MC900383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320" y="3828178"/>
            <a:ext cx="1072895" cy="966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Temporary Internet Files\Content.IE5\36XF9YUH\MP9003988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091" y="5438871"/>
            <a:ext cx="1284987" cy="917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.halikova\AppData\Local\Microsoft\Windows\Temporary Internet Files\Content.IE5\WEGCW1LG\MC9003914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72867"/>
            <a:ext cx="1200146" cy="998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.halikova\AppData\Local\Microsoft\Windows\Temporary Internet Files\Content.IE5\36XF9YUH\MC90044171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181" y="3554795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lanka.halikova\AppData\Local\Microsoft\Windows\Temporary Internet Files\Content.IE5\B5YDZTI1\MC9002005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0376" y="1705686"/>
            <a:ext cx="1225806" cy="1128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lanka.halikova\AppData\Local\Microsoft\Windows\Temporary Internet Files\Content.IE5\36XF9YUH\MC9001512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805264"/>
            <a:ext cx="1346448" cy="772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lanka.halikova\AppData\Local\Microsoft\Windows\Temporary Internet Files\Content.IE5\MX1QMGKE\MC9003054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015" y="3408203"/>
            <a:ext cx="1210633" cy="555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blanka.halikova\AppData\Local\Microsoft\Windows\Temporary Internet Files\Content.IE5\WEGCW1LG\MC90032533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239" y="1606713"/>
            <a:ext cx="1187081" cy="1227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blanka.halikova\AppData\Local\Microsoft\Windows\Temporary Internet Files\Content.IE5\WEGCW1LG\MC90023257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270097"/>
            <a:ext cx="1490356" cy="1127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lanka.halikova\AppData\Local\Microsoft\Windows\Temporary Internet Files\Content.IE5\36XF9YUH\MM910001066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036" y="4750523"/>
            <a:ext cx="864391" cy="102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blanka.halikova\AppData\Local\Microsoft\Windows\Temporary Internet Files\Content.IE5\WEGCW1LG\MC90023211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468" y="1672347"/>
            <a:ext cx="944073" cy="11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blanka.halikova\AppData\Local\Microsoft\Windows\Temporary Internet Files\Content.IE5\MX1QMGKE\MP90044837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5109" y="4362678"/>
            <a:ext cx="1064183" cy="112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blanka.halikova\AppData\Local\Microsoft\Windows\Temporary Internet Files\Content.IE5\WEGCW1LG\MP900446593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785" y="5057684"/>
            <a:ext cx="1279798" cy="165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blanka.halikova\AppData\Local\Microsoft\Windows\Temporary Internet Files\Content.IE5\36XF9YUH\MP900448668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03672" y="3068960"/>
            <a:ext cx="1295560" cy="97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8843" y="476672"/>
            <a:ext cx="8660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POJMENUJ OBRÁZKY – URČI PRAVOPISNÝ JEV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3093052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smtClean="0">
                <a:solidFill>
                  <a:srgbClr val="FF0000"/>
                </a:solidFill>
              </a:rPr>
              <a:t>PRAVOPIS VYJMENOVANÝCH SLOV</a:t>
            </a:r>
            <a:endParaRPr lang="cs-CZ" sz="540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z="3600">
                <a:solidFill>
                  <a:srgbClr val="00B050"/>
                </a:solidFill>
              </a:rPr>
              <a:t>b</a:t>
            </a:r>
            <a:r>
              <a:rPr lang="cs-CZ" sz="3600" smtClean="0">
                <a:solidFill>
                  <a:srgbClr val="00B050"/>
                </a:solidFill>
              </a:rPr>
              <a:t> l m p s v z</a:t>
            </a:r>
            <a:endParaRPr lang="cs-CZ" sz="3600">
              <a:solidFill>
                <a:srgbClr val="00B050"/>
              </a:solidFill>
            </a:endParaRPr>
          </a:p>
        </p:txBody>
      </p:sp>
      <p:pic>
        <p:nvPicPr>
          <p:cNvPr id="1026" name="Picture 2" descr="C:\Users\blanka.halikova\AppData\Local\Microsoft\Windows\Temporary Internet Files\Content.IE5\B5YDZTI1\MC900383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924944"/>
            <a:ext cx="1072895" cy="966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Temporary Internet Files\Content.IE5\36XF9YUH\MP9003988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085184"/>
            <a:ext cx="1284987" cy="917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.halikova\AppData\Local\Microsoft\Windows\Temporary Internet Files\Content.IE5\WEGCW1LG\MC9003914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1200146" cy="998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.halikova\AppData\Local\Microsoft\Windows\Temporary Internet Files\Content.IE5\36XF9YUH\MC90044171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893" y="3891463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2380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3685" y="423600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DOPLŇ, CO CHYBÍ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  </a:t>
            </a:r>
            <a:r>
              <a:rPr lang="cs-CZ" u="sng" smtClean="0">
                <a:solidFill>
                  <a:srgbClr val="3333CC"/>
                </a:solidFill>
              </a:rPr>
              <a:t>by</a:t>
            </a:r>
            <a:r>
              <a:rPr lang="cs-CZ" smtClean="0">
                <a:solidFill>
                  <a:srgbClr val="3333CC"/>
                </a:solidFill>
              </a:rPr>
              <a:t>: … , obyčej,  …… , bylina,  …… , býk,  …… , </a:t>
            </a:r>
          </a:p>
          <a:p>
            <a:pPr marL="0" indent="0">
              <a:buNone/>
            </a:pPr>
            <a:r>
              <a:rPr lang="cs-CZ" smtClean="0">
                <a:solidFill>
                  <a:srgbClr val="3333CC"/>
                </a:solidFill>
              </a:rPr>
              <a:t>    </a:t>
            </a:r>
            <a:r>
              <a:rPr lang="cs-CZ" u="sng" smtClean="0">
                <a:solidFill>
                  <a:srgbClr val="00B0F0"/>
                </a:solidFill>
              </a:rPr>
              <a:t>ly</a:t>
            </a:r>
            <a:r>
              <a:rPr lang="cs-CZ" smtClean="0">
                <a:solidFill>
                  <a:srgbClr val="00B0F0"/>
                </a:solidFill>
              </a:rPr>
              <a:t>: slyšet, …. , blýskat se, ……. , vzlykat,  ……. ,    </a:t>
            </a:r>
          </a:p>
          <a:p>
            <a:pPr marL="0" indent="0">
              <a:buNone/>
            </a:pPr>
            <a:r>
              <a:rPr lang="cs-CZ" smtClean="0">
                <a:solidFill>
                  <a:srgbClr val="00B0F0"/>
                </a:solidFill>
              </a:rPr>
              <a:t>    plýtvat, …. , lýtko,  …. , lyže, ……. , plyš,  sly-    </a:t>
            </a:r>
          </a:p>
          <a:p>
            <a:pPr marL="0" indent="0">
              <a:buNone/>
            </a:pPr>
            <a:r>
              <a:rPr lang="cs-CZ">
                <a:solidFill>
                  <a:srgbClr val="00B0F0"/>
                </a:solidFill>
              </a:rPr>
              <a:t> </a:t>
            </a:r>
            <a:r>
              <a:rPr lang="cs-CZ" smtClean="0">
                <a:solidFill>
                  <a:srgbClr val="00B0F0"/>
                </a:solidFill>
              </a:rPr>
              <a:t>   nout, plytký, vlys  </a:t>
            </a:r>
          </a:p>
          <a:p>
            <a:pPr marL="0" indent="0">
              <a:buNone/>
            </a:pPr>
            <a:r>
              <a:rPr lang="cs-CZ">
                <a:solidFill>
                  <a:srgbClr val="7030A0"/>
                </a:solidFill>
              </a:rPr>
              <a:t> </a:t>
            </a:r>
            <a:r>
              <a:rPr lang="cs-CZ" smtClean="0">
                <a:solidFill>
                  <a:srgbClr val="7030A0"/>
                </a:solidFill>
              </a:rPr>
              <a:t>   </a:t>
            </a:r>
            <a:r>
              <a:rPr lang="cs-CZ" u="sng" smtClean="0">
                <a:solidFill>
                  <a:srgbClr val="7030A0"/>
                </a:solidFill>
              </a:rPr>
              <a:t>my</a:t>
            </a:r>
            <a:r>
              <a:rPr lang="cs-CZ" smtClean="0">
                <a:solidFill>
                  <a:srgbClr val="7030A0"/>
                </a:solidFill>
              </a:rPr>
              <a:t>: mýt, …… , mýlit se, …. , myš, ……. , mýtit,</a:t>
            </a:r>
          </a:p>
          <a:p>
            <a:pPr marL="0" indent="0">
              <a:buNone/>
            </a:pPr>
            <a:r>
              <a:rPr lang="cs-CZ">
                <a:solidFill>
                  <a:srgbClr val="7030A0"/>
                </a:solidFill>
              </a:rPr>
              <a:t> </a:t>
            </a:r>
            <a:r>
              <a:rPr lang="cs-CZ" smtClean="0">
                <a:solidFill>
                  <a:srgbClr val="7030A0"/>
                </a:solidFill>
              </a:rPr>
              <a:t>   ……. , smýkat, …… , chmýří, ……….. .. , mýto,</a:t>
            </a:r>
          </a:p>
          <a:p>
            <a:pPr marL="0" indent="0">
              <a:buNone/>
            </a:pPr>
            <a:r>
              <a:rPr lang="cs-CZ">
                <a:solidFill>
                  <a:srgbClr val="7030A0"/>
                </a:solidFill>
              </a:rPr>
              <a:t> </a:t>
            </a:r>
            <a:r>
              <a:rPr lang="cs-CZ" smtClean="0">
                <a:solidFill>
                  <a:srgbClr val="7030A0"/>
                </a:solidFill>
              </a:rPr>
              <a:t>   mykat, … , sumýš 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/>
          </a:p>
        </p:txBody>
      </p:sp>
      <p:pic>
        <p:nvPicPr>
          <p:cNvPr id="3074" name="Picture 2" descr="C:\Users\blanka.halikova\AppData\Local\Microsoft\Windows\Temporary Internet Files\Content.IE5\WEGCW1LG\MC9004082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1055241" cy="103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blanka.halikova\AppData\Local\Microsoft\Windows\Temporary Internet Files\Content.IE5\MX1QMGKE\MP9001784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521" y="5157192"/>
            <a:ext cx="2188840" cy="143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8607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   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mtClean="0"/>
              <a:t>    </a:t>
            </a:r>
            <a:r>
              <a:rPr lang="cs-CZ" u="sng" smtClean="0"/>
              <a:t>by</a:t>
            </a:r>
            <a:r>
              <a:rPr lang="cs-CZ" smtClean="0"/>
              <a:t>: </a:t>
            </a:r>
            <a:r>
              <a:rPr lang="cs-CZ" smtClean="0">
                <a:solidFill>
                  <a:srgbClr val="FF0000"/>
                </a:solidFill>
              </a:rPr>
              <a:t>být</a:t>
            </a:r>
            <a:r>
              <a:rPr lang="cs-CZ" smtClean="0"/>
              <a:t>, obyčej, </a:t>
            </a:r>
            <a:r>
              <a:rPr lang="cs-CZ" smtClean="0">
                <a:solidFill>
                  <a:srgbClr val="FF0000"/>
                </a:solidFill>
              </a:rPr>
              <a:t>bystrý</a:t>
            </a:r>
            <a:r>
              <a:rPr lang="cs-CZ" smtClean="0"/>
              <a:t>, bylina, </a:t>
            </a:r>
            <a:r>
              <a:rPr lang="cs-CZ" smtClean="0">
                <a:solidFill>
                  <a:srgbClr val="FF0000"/>
                </a:solidFill>
              </a:rPr>
              <a:t>kobyla</a:t>
            </a:r>
            <a:r>
              <a:rPr lang="cs-CZ" smtClean="0"/>
              <a:t>, býk, </a:t>
            </a:r>
            <a:r>
              <a:rPr lang="cs-CZ" smtClean="0">
                <a:solidFill>
                  <a:srgbClr val="FF0000"/>
                </a:solidFill>
              </a:rPr>
              <a:t>ba-</a:t>
            </a:r>
          </a:p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    byka</a:t>
            </a:r>
            <a:r>
              <a:rPr lang="cs-CZ" smtClean="0"/>
              <a:t> </a:t>
            </a:r>
          </a:p>
          <a:p>
            <a:pPr marL="0" indent="0">
              <a:buNone/>
            </a:pPr>
            <a:r>
              <a:rPr lang="cs-CZ" smtClean="0"/>
              <a:t>    </a:t>
            </a:r>
            <a:r>
              <a:rPr lang="cs-CZ" u="sng" smtClean="0"/>
              <a:t>ly</a:t>
            </a:r>
            <a:r>
              <a:rPr lang="cs-CZ" smtClean="0"/>
              <a:t>: slyšet, </a:t>
            </a:r>
            <a:r>
              <a:rPr lang="cs-CZ" smtClean="0">
                <a:solidFill>
                  <a:srgbClr val="FF0000"/>
                </a:solidFill>
              </a:rPr>
              <a:t>mlýn</a:t>
            </a:r>
            <a:r>
              <a:rPr lang="cs-CZ" smtClean="0"/>
              <a:t>, blýskat se, </a:t>
            </a:r>
            <a:r>
              <a:rPr lang="cs-CZ" smtClean="0">
                <a:solidFill>
                  <a:srgbClr val="FF0000"/>
                </a:solidFill>
              </a:rPr>
              <a:t>polykat</a:t>
            </a:r>
            <a:r>
              <a:rPr lang="cs-CZ" smtClean="0"/>
              <a:t> , vzlykat, </a:t>
            </a:r>
            <a:r>
              <a:rPr lang="cs-CZ" smtClean="0">
                <a:solidFill>
                  <a:srgbClr val="FF0000"/>
                </a:solidFill>
              </a:rPr>
              <a:t>ply-</a:t>
            </a:r>
          </a:p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    nout</a:t>
            </a:r>
            <a:r>
              <a:rPr lang="cs-CZ" smtClean="0"/>
              <a:t>    </a:t>
            </a:r>
          </a:p>
          <a:p>
            <a:pPr marL="0" indent="0">
              <a:buNone/>
            </a:pPr>
            <a:r>
              <a:rPr lang="cs-CZ" smtClean="0"/>
              <a:t>    plýtvat, </a:t>
            </a:r>
            <a:r>
              <a:rPr lang="cs-CZ" smtClean="0">
                <a:solidFill>
                  <a:srgbClr val="FF0000"/>
                </a:solidFill>
              </a:rPr>
              <a:t>lysý</a:t>
            </a:r>
            <a:r>
              <a:rPr lang="cs-CZ" smtClean="0"/>
              <a:t>, lýtko, </a:t>
            </a:r>
            <a:r>
              <a:rPr lang="cs-CZ" smtClean="0">
                <a:solidFill>
                  <a:srgbClr val="FF0000"/>
                </a:solidFill>
              </a:rPr>
              <a:t>lýko</a:t>
            </a:r>
            <a:r>
              <a:rPr lang="cs-CZ" smtClean="0"/>
              <a:t>, lyže, </a:t>
            </a:r>
            <a:r>
              <a:rPr lang="cs-CZ" smtClean="0">
                <a:solidFill>
                  <a:srgbClr val="FF0000"/>
                </a:solidFill>
              </a:rPr>
              <a:t>pelyněk</a:t>
            </a:r>
            <a:r>
              <a:rPr lang="cs-CZ" smtClean="0"/>
              <a:t>, plyš,  sly-    </a:t>
            </a:r>
          </a:p>
          <a:p>
            <a:pPr marL="0" indent="0">
              <a:buNone/>
            </a:pPr>
            <a:r>
              <a:rPr lang="cs-CZ" smtClean="0"/>
              <a:t>    nout, plytký, vlys  </a:t>
            </a:r>
          </a:p>
          <a:p>
            <a:pPr marL="0" indent="0">
              <a:buNone/>
            </a:pPr>
            <a:r>
              <a:rPr lang="cs-CZ" smtClean="0"/>
              <a:t>    </a:t>
            </a:r>
            <a:r>
              <a:rPr lang="cs-CZ" u="sng" smtClean="0"/>
              <a:t>my</a:t>
            </a:r>
            <a:r>
              <a:rPr lang="cs-CZ" smtClean="0"/>
              <a:t>: mýt, </a:t>
            </a:r>
            <a:r>
              <a:rPr lang="cs-CZ" smtClean="0">
                <a:solidFill>
                  <a:srgbClr val="FF0000"/>
                </a:solidFill>
              </a:rPr>
              <a:t>myslit</a:t>
            </a:r>
            <a:r>
              <a:rPr lang="cs-CZ" smtClean="0"/>
              <a:t>, mýlit se, </a:t>
            </a:r>
            <a:r>
              <a:rPr lang="cs-CZ" smtClean="0">
                <a:solidFill>
                  <a:srgbClr val="FF0000"/>
                </a:solidFill>
              </a:rPr>
              <a:t>hmyz</a:t>
            </a:r>
            <a:r>
              <a:rPr lang="cs-CZ" smtClean="0"/>
              <a:t>, myš, </a:t>
            </a:r>
            <a:r>
              <a:rPr lang="cs-CZ" smtClean="0">
                <a:solidFill>
                  <a:srgbClr val="FF0000"/>
                </a:solidFill>
              </a:rPr>
              <a:t>hlemýžď</a:t>
            </a:r>
            <a:r>
              <a:rPr lang="cs-CZ" smtClean="0"/>
              <a:t>,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mýtit, </a:t>
            </a:r>
            <a:r>
              <a:rPr lang="cs-CZ" smtClean="0">
                <a:solidFill>
                  <a:srgbClr val="FF0000"/>
                </a:solidFill>
              </a:rPr>
              <a:t>zamykat</a:t>
            </a:r>
            <a:r>
              <a:rPr lang="cs-CZ" smtClean="0"/>
              <a:t>, smýkat, </a:t>
            </a:r>
            <a:r>
              <a:rPr lang="cs-CZ" smtClean="0">
                <a:solidFill>
                  <a:srgbClr val="FF0000"/>
                </a:solidFill>
              </a:rPr>
              <a:t>dmýchat</a:t>
            </a:r>
            <a:r>
              <a:rPr lang="cs-CZ" smtClean="0"/>
              <a:t>, chmýří,</a:t>
            </a:r>
          </a:p>
          <a:p>
            <a:pPr marL="0" indent="0">
              <a:buNone/>
            </a:pPr>
            <a:r>
              <a:rPr lang="cs-CZ" smtClean="0"/>
              <a:t>    </a:t>
            </a:r>
            <a:r>
              <a:rPr lang="cs-CZ" smtClean="0">
                <a:solidFill>
                  <a:srgbClr val="FF0000"/>
                </a:solidFill>
              </a:rPr>
              <a:t>nachomýtnout se</a:t>
            </a:r>
            <a:r>
              <a:rPr lang="cs-CZ" smtClean="0"/>
              <a:t>, mýto, mykat, </a:t>
            </a:r>
            <a:r>
              <a:rPr lang="cs-CZ" smtClean="0">
                <a:solidFill>
                  <a:srgbClr val="FF0000"/>
                </a:solidFill>
              </a:rPr>
              <a:t>mys</a:t>
            </a:r>
            <a:r>
              <a:rPr lang="cs-CZ" smtClean="0"/>
              <a:t>, sumýš 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823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DOPLŇ, CO CHYBÍ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81779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smtClean="0">
                <a:solidFill>
                  <a:srgbClr val="0000FF"/>
                </a:solidFill>
              </a:rPr>
              <a:t>py</a:t>
            </a:r>
            <a:r>
              <a:rPr lang="cs-CZ" smtClean="0">
                <a:solidFill>
                  <a:srgbClr val="0000FF"/>
                </a:solidFill>
              </a:rPr>
              <a:t>: pýcha, ….. , pysk, ……. , slepýš, … , kopyto, </a:t>
            </a:r>
          </a:p>
          <a:p>
            <a:pPr marL="0" indent="0">
              <a:buNone/>
            </a:pPr>
            <a:r>
              <a:rPr lang="cs-CZ" smtClean="0">
                <a:solidFill>
                  <a:srgbClr val="0000FF"/>
                </a:solidFill>
              </a:rPr>
              <a:t>…….. , třpytit se, …….. , pykat, … , pýří, ….. .. , pyj</a:t>
            </a:r>
          </a:p>
          <a:p>
            <a:pPr marL="0" indent="0">
              <a:buNone/>
            </a:pPr>
            <a:r>
              <a:rPr lang="cs-CZ" u="sng">
                <a:solidFill>
                  <a:schemeClr val="accent5">
                    <a:lumMod val="75000"/>
                  </a:schemeClr>
                </a:solidFill>
              </a:rPr>
              <a:t>s</a:t>
            </a:r>
            <a:r>
              <a:rPr lang="cs-CZ" u="sng" smtClean="0">
                <a:solidFill>
                  <a:schemeClr val="accent5">
                    <a:lumMod val="75000"/>
                  </a:schemeClr>
                </a:solidFill>
              </a:rPr>
              <a:t>y</a:t>
            </a:r>
            <a:r>
              <a:rPr lang="cs-CZ" smtClean="0">
                <a:solidFill>
                  <a:schemeClr val="accent5">
                    <a:lumMod val="75000"/>
                  </a:schemeClr>
                </a:solidFill>
              </a:rPr>
              <a:t>: syn, …. , sýr, …… , sychravý, …… , sýkora, ….. ,</a:t>
            </a:r>
          </a:p>
          <a:p>
            <a:pPr marL="0" indent="0">
              <a:buNone/>
            </a:pPr>
            <a:r>
              <a:rPr lang="cs-CZ">
                <a:solidFill>
                  <a:schemeClr val="accent5">
                    <a:lumMod val="75000"/>
                  </a:schemeClr>
                </a:solidFill>
              </a:rPr>
              <a:t>s</a:t>
            </a:r>
            <a:r>
              <a:rPr lang="cs-CZ" smtClean="0">
                <a:solidFill>
                  <a:schemeClr val="accent5">
                    <a:lumMod val="75000"/>
                  </a:schemeClr>
                </a:solidFill>
              </a:rPr>
              <a:t>ysel, ….. , sypat, </a:t>
            </a:r>
          </a:p>
          <a:p>
            <a:pPr marL="0" indent="0">
              <a:buNone/>
            </a:pPr>
            <a:r>
              <a:rPr lang="cs-CZ" u="sng">
                <a:solidFill>
                  <a:srgbClr val="00B050"/>
                </a:solidFill>
              </a:rPr>
              <a:t>v</a:t>
            </a:r>
            <a:r>
              <a:rPr lang="cs-CZ" u="sng" smtClean="0">
                <a:solidFill>
                  <a:srgbClr val="00B050"/>
                </a:solidFill>
              </a:rPr>
              <a:t>y</a:t>
            </a:r>
            <a:r>
              <a:rPr lang="cs-CZ" smtClean="0">
                <a:solidFill>
                  <a:srgbClr val="00B050"/>
                </a:solidFill>
              </a:rPr>
              <a:t>: vy, ….. , vysoký, … , výskat, …… , žvýkat, ….. , výr, ….. , povyk, výheň, cavyky, vyza</a:t>
            </a:r>
          </a:p>
          <a:p>
            <a:pPr marL="0" indent="0">
              <a:buNone/>
            </a:pPr>
            <a:r>
              <a:rPr lang="cs-CZ" u="sng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lang="cs-CZ" u="sng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>: brzy, ….. , ……. .. , </a:t>
            </a:r>
            <a:endParaRPr lang="cs-CZ" u="sng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1" name="Picture 3" descr="C:\Users\blanka.halikova\AppData\Local\Microsoft\Windows\Temporary Internet Files\Content.IE5\WEGCW1LG\MC9004119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1468391" cy="1393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blanka.halikova\AppData\Local\Microsoft\Windows\Temporary Internet Files\Content.IE5\B5YDZTI1\MC9001960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229200"/>
            <a:ext cx="1840687" cy="1158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6046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    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smtClean="0"/>
              <a:t>py</a:t>
            </a:r>
            <a:r>
              <a:rPr lang="cs-CZ" smtClean="0"/>
              <a:t>: pýcha, </a:t>
            </a:r>
            <a:r>
              <a:rPr lang="cs-CZ" smtClean="0">
                <a:solidFill>
                  <a:srgbClr val="FF0000"/>
                </a:solidFill>
              </a:rPr>
              <a:t>pytel</a:t>
            </a:r>
            <a:r>
              <a:rPr lang="cs-CZ" smtClean="0"/>
              <a:t>, pysk, </a:t>
            </a:r>
            <a:r>
              <a:rPr lang="cs-CZ" smtClean="0">
                <a:solidFill>
                  <a:srgbClr val="FF0000"/>
                </a:solidFill>
              </a:rPr>
              <a:t>netopýr</a:t>
            </a:r>
            <a:r>
              <a:rPr lang="cs-CZ" smtClean="0"/>
              <a:t>, slepýš, </a:t>
            </a:r>
            <a:r>
              <a:rPr lang="cs-CZ" smtClean="0">
                <a:solidFill>
                  <a:srgbClr val="FF0000"/>
                </a:solidFill>
              </a:rPr>
              <a:t>pyl</a:t>
            </a:r>
            <a:r>
              <a:rPr lang="cs-CZ" smtClean="0"/>
              <a:t>, kopyto, </a:t>
            </a:r>
            <a:r>
              <a:rPr lang="cs-CZ" smtClean="0">
                <a:solidFill>
                  <a:srgbClr val="FF0000"/>
                </a:solidFill>
              </a:rPr>
              <a:t>klopýtat</a:t>
            </a:r>
            <a:r>
              <a:rPr lang="cs-CZ" smtClean="0"/>
              <a:t>, třpytit se, </a:t>
            </a:r>
            <a:r>
              <a:rPr lang="cs-CZ" smtClean="0">
                <a:solidFill>
                  <a:srgbClr val="FF0000"/>
                </a:solidFill>
              </a:rPr>
              <a:t>zpytovat</a:t>
            </a:r>
            <a:r>
              <a:rPr lang="cs-CZ" smtClean="0"/>
              <a:t>, pykat, </a:t>
            </a:r>
            <a:r>
              <a:rPr lang="cs-CZ" smtClean="0">
                <a:solidFill>
                  <a:srgbClr val="FF0000"/>
                </a:solidFill>
              </a:rPr>
              <a:t>pýr</a:t>
            </a:r>
            <a:r>
              <a:rPr lang="cs-CZ" smtClean="0"/>
              <a:t>, pýří, </a:t>
            </a:r>
            <a:r>
              <a:rPr lang="cs-CZ" smtClean="0">
                <a:solidFill>
                  <a:srgbClr val="FF0000"/>
                </a:solidFill>
              </a:rPr>
              <a:t>pýřit se</a:t>
            </a:r>
            <a:r>
              <a:rPr lang="cs-CZ" smtClean="0"/>
              <a:t>, pyj</a:t>
            </a:r>
          </a:p>
          <a:p>
            <a:pPr marL="0" indent="0">
              <a:buNone/>
            </a:pPr>
            <a:r>
              <a:rPr lang="cs-CZ" u="sng"/>
              <a:t>s</a:t>
            </a:r>
            <a:r>
              <a:rPr lang="cs-CZ" u="sng" smtClean="0"/>
              <a:t>y</a:t>
            </a:r>
            <a:r>
              <a:rPr lang="cs-CZ" smtClean="0"/>
              <a:t>: syn, </a:t>
            </a:r>
            <a:r>
              <a:rPr lang="cs-CZ" smtClean="0">
                <a:solidFill>
                  <a:srgbClr val="FF0000"/>
                </a:solidFill>
              </a:rPr>
              <a:t>sytý</a:t>
            </a:r>
            <a:r>
              <a:rPr lang="cs-CZ" smtClean="0"/>
              <a:t>, sýr, </a:t>
            </a:r>
            <a:r>
              <a:rPr lang="cs-CZ" smtClean="0">
                <a:solidFill>
                  <a:srgbClr val="FF0000"/>
                </a:solidFill>
              </a:rPr>
              <a:t>syrový</a:t>
            </a:r>
            <a:r>
              <a:rPr lang="cs-CZ" smtClean="0"/>
              <a:t>, sychravý, </a:t>
            </a:r>
            <a:r>
              <a:rPr lang="cs-CZ" smtClean="0">
                <a:solidFill>
                  <a:srgbClr val="FF0000"/>
                </a:solidFill>
              </a:rPr>
              <a:t>usychat</a:t>
            </a:r>
            <a:r>
              <a:rPr lang="cs-CZ" smtClean="0"/>
              <a:t>, sýkora, </a:t>
            </a:r>
            <a:r>
              <a:rPr lang="cs-CZ" smtClean="0">
                <a:solidFill>
                  <a:srgbClr val="FF0000"/>
                </a:solidFill>
              </a:rPr>
              <a:t>sýček</a:t>
            </a:r>
            <a:r>
              <a:rPr lang="cs-CZ" smtClean="0"/>
              <a:t>, sysel, </a:t>
            </a:r>
            <a:r>
              <a:rPr lang="cs-CZ" smtClean="0">
                <a:solidFill>
                  <a:srgbClr val="FF0000"/>
                </a:solidFill>
              </a:rPr>
              <a:t>syčet</a:t>
            </a:r>
            <a:r>
              <a:rPr lang="cs-CZ" smtClean="0"/>
              <a:t>, sypat </a:t>
            </a:r>
          </a:p>
          <a:p>
            <a:pPr marL="0" indent="0">
              <a:buNone/>
            </a:pPr>
            <a:r>
              <a:rPr lang="cs-CZ" u="sng"/>
              <a:t>v</a:t>
            </a:r>
            <a:r>
              <a:rPr lang="cs-CZ" u="sng" smtClean="0"/>
              <a:t>y</a:t>
            </a:r>
            <a:r>
              <a:rPr lang="cs-CZ" smtClean="0"/>
              <a:t>: vy, </a:t>
            </a:r>
            <a:r>
              <a:rPr lang="cs-CZ" smtClean="0">
                <a:solidFill>
                  <a:srgbClr val="FF0000"/>
                </a:solidFill>
              </a:rPr>
              <a:t>vykat</a:t>
            </a:r>
            <a:r>
              <a:rPr lang="cs-CZ" smtClean="0"/>
              <a:t>, vysoký, </a:t>
            </a:r>
            <a:r>
              <a:rPr lang="cs-CZ" smtClean="0">
                <a:solidFill>
                  <a:srgbClr val="FF0000"/>
                </a:solidFill>
              </a:rPr>
              <a:t>výt</a:t>
            </a:r>
            <a:r>
              <a:rPr lang="cs-CZ" smtClean="0"/>
              <a:t>, výskat, </a:t>
            </a:r>
            <a:r>
              <a:rPr lang="cs-CZ" smtClean="0">
                <a:solidFill>
                  <a:srgbClr val="FF0000"/>
                </a:solidFill>
              </a:rPr>
              <a:t>zvykat,</a:t>
            </a:r>
            <a:r>
              <a:rPr lang="cs-CZ" smtClean="0"/>
              <a:t> žvýkat, </a:t>
            </a:r>
            <a:r>
              <a:rPr lang="cs-CZ" smtClean="0">
                <a:solidFill>
                  <a:srgbClr val="FF0000"/>
                </a:solidFill>
              </a:rPr>
              <a:t>vydra</a:t>
            </a:r>
            <a:r>
              <a:rPr lang="cs-CZ" smtClean="0"/>
              <a:t>, výr, </a:t>
            </a:r>
            <a:r>
              <a:rPr lang="cs-CZ" smtClean="0">
                <a:solidFill>
                  <a:srgbClr val="FF0000"/>
                </a:solidFill>
              </a:rPr>
              <a:t>vyžle</a:t>
            </a:r>
            <a:r>
              <a:rPr lang="cs-CZ" smtClean="0"/>
              <a:t>, povyk, výheň, cavyky, vyza</a:t>
            </a:r>
          </a:p>
          <a:p>
            <a:pPr marL="0" indent="0">
              <a:buNone/>
            </a:pPr>
            <a:r>
              <a:rPr lang="cs-CZ" u="sng"/>
              <a:t>z</a:t>
            </a:r>
            <a:r>
              <a:rPr lang="cs-CZ" u="sng" smtClean="0"/>
              <a:t>y</a:t>
            </a:r>
            <a:r>
              <a:rPr lang="cs-CZ" smtClean="0"/>
              <a:t>: brzy, </a:t>
            </a:r>
            <a:r>
              <a:rPr lang="cs-CZ" smtClean="0">
                <a:solidFill>
                  <a:srgbClr val="FF0000"/>
                </a:solidFill>
              </a:rPr>
              <a:t>jazyk</a:t>
            </a:r>
            <a:r>
              <a:rPr lang="cs-CZ" smtClean="0"/>
              <a:t>, </a:t>
            </a:r>
            <a:r>
              <a:rPr lang="cs-CZ" smtClean="0">
                <a:solidFill>
                  <a:srgbClr val="FF0000"/>
                </a:solidFill>
              </a:rPr>
              <a:t>nazývat (se)</a:t>
            </a:r>
            <a:r>
              <a:rPr lang="cs-CZ" smtClean="0"/>
              <a:t> </a:t>
            </a:r>
            <a:endParaRPr lang="cs-CZ" u="sng"/>
          </a:p>
        </p:txBody>
      </p:sp>
    </p:spTree>
    <p:extLst>
      <p:ext uri="{BB962C8B-B14F-4D97-AF65-F5344CB8AC3E}">
        <p14:creationId xmlns:p14="http://schemas.microsoft.com/office/powerpoint/2010/main" val="1929908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VYJMENOVANÁ VLASTNÍ JMÉNA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DOPLŇ:</a:t>
            </a:r>
          </a:p>
          <a:p>
            <a:pPr marL="0" indent="0">
              <a:buNone/>
            </a:pPr>
            <a:r>
              <a:rPr lang="cs-CZ" smtClean="0"/>
              <a:t>by:   B-----v, P-------v, Z----k</a:t>
            </a:r>
          </a:p>
          <a:p>
            <a:pPr marL="0" indent="0">
              <a:buNone/>
            </a:pPr>
            <a:r>
              <a:rPr lang="cs-CZ" smtClean="0"/>
              <a:t>ly:    V-----ě</a:t>
            </a:r>
          </a:p>
          <a:p>
            <a:pPr marL="0" indent="0">
              <a:buNone/>
            </a:pPr>
            <a:r>
              <a:rPr lang="cs-CZ"/>
              <a:t>m</a:t>
            </a:r>
            <a:r>
              <a:rPr lang="cs-CZ" smtClean="0"/>
              <a:t>y:  L------l, K---k</a:t>
            </a:r>
          </a:p>
          <a:p>
            <a:pPr marL="0" indent="0">
              <a:buNone/>
            </a:pPr>
            <a:r>
              <a:rPr lang="cs-CZ"/>
              <a:t>p</a:t>
            </a:r>
            <a:r>
              <a:rPr lang="cs-CZ" smtClean="0"/>
              <a:t>y:   Ch----ě, S-------v</a:t>
            </a:r>
          </a:p>
          <a:p>
            <a:pPr marL="0" indent="0">
              <a:buNone/>
            </a:pPr>
            <a:r>
              <a:rPr lang="cs-CZ"/>
              <a:t>s</a:t>
            </a:r>
            <a:r>
              <a:rPr lang="cs-CZ" smtClean="0"/>
              <a:t>y:   B----ě</a:t>
            </a:r>
          </a:p>
          <a:p>
            <a:pPr marL="0" indent="0">
              <a:buNone/>
            </a:pPr>
            <a:r>
              <a:rPr lang="cs-CZ"/>
              <a:t>v</a:t>
            </a:r>
            <a:r>
              <a:rPr lang="cs-CZ" smtClean="0"/>
              <a:t>y:   V----v, V---ň</a:t>
            </a:r>
          </a:p>
          <a:p>
            <a:pPr marL="0" indent="0">
              <a:buNone/>
            </a:pPr>
            <a:r>
              <a:rPr lang="cs-CZ" smtClean="0"/>
              <a:t>zy:   R-----ě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819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7030A0"/>
                </a:solidFill>
              </a:rPr>
              <a:t>VYJMENOVANÁ VLASTNÍ JMÉNA</a:t>
            </a:r>
            <a:br>
              <a:rPr lang="cs-CZ" smtClean="0">
                <a:solidFill>
                  <a:srgbClr val="7030A0"/>
                </a:solidFill>
              </a:rPr>
            </a:br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DOPLŇ:</a:t>
            </a:r>
          </a:p>
          <a:p>
            <a:pPr marL="0" indent="0">
              <a:buNone/>
            </a:pPr>
            <a:r>
              <a:rPr lang="cs-CZ" smtClean="0"/>
              <a:t>by:   Bydžov, Přibyslav, Zbyněk</a:t>
            </a:r>
          </a:p>
          <a:p>
            <a:pPr marL="0" indent="0">
              <a:buNone/>
            </a:pPr>
            <a:r>
              <a:rPr lang="cs-CZ" smtClean="0"/>
              <a:t>ly:    Volyně</a:t>
            </a:r>
          </a:p>
          <a:p>
            <a:pPr marL="0" indent="0">
              <a:buNone/>
            </a:pPr>
            <a:r>
              <a:rPr lang="cs-CZ"/>
              <a:t>m</a:t>
            </a:r>
            <a:r>
              <a:rPr lang="cs-CZ" smtClean="0"/>
              <a:t>y:  Litomyšl, Kamýk</a:t>
            </a:r>
          </a:p>
          <a:p>
            <a:pPr marL="0" indent="0">
              <a:buNone/>
            </a:pPr>
            <a:r>
              <a:rPr lang="cs-CZ"/>
              <a:t>p</a:t>
            </a:r>
            <a:r>
              <a:rPr lang="cs-CZ" smtClean="0"/>
              <a:t>y:   Chropyně, Spytihněv</a:t>
            </a:r>
          </a:p>
          <a:p>
            <a:pPr marL="0" indent="0">
              <a:buNone/>
            </a:pPr>
            <a:r>
              <a:rPr lang="cs-CZ"/>
              <a:t>s</a:t>
            </a:r>
            <a:r>
              <a:rPr lang="cs-CZ" smtClean="0"/>
              <a:t>y:   Bosyně</a:t>
            </a:r>
          </a:p>
          <a:p>
            <a:pPr marL="0" indent="0">
              <a:buNone/>
            </a:pPr>
            <a:r>
              <a:rPr lang="cs-CZ"/>
              <a:t>v</a:t>
            </a:r>
            <a:r>
              <a:rPr lang="cs-CZ" smtClean="0"/>
              <a:t>y:   Vyškov, Výtoň</a:t>
            </a:r>
          </a:p>
          <a:p>
            <a:pPr marL="0" indent="0">
              <a:buNone/>
            </a:pPr>
            <a:r>
              <a:rPr lang="cs-CZ" smtClean="0"/>
              <a:t>zy:   Ruzyně</a:t>
            </a:r>
            <a:endParaRPr lang="cs-CZ"/>
          </a:p>
        </p:txBody>
      </p:sp>
      <p:pic>
        <p:nvPicPr>
          <p:cNvPr id="1027" name="Picture 3" descr="C:\Users\blanka.halikova\AppData\Local\Microsoft\Windows\Temporary Internet Files\Content.IE5\36XF9YUH\MC9003886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2213" y="4149080"/>
            <a:ext cx="2816058" cy="218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9623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OPRAV CHYBY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Neodbytný prodejce, opři se o bydlo, nabýt pušku, dobít město, jedovaté býlí, bíložravec, mlýt ve mlýnici obilí, splívat na hladině, lýčené boty, peliněk je hořký, lýska plná ořechů, páchne mišinou, zaplatit mýto, hluboký průsmyk, vy-smíčit strop, rozmíchat zálivku, rozdmíchat oheň, našel píchavku, rybářova třpitka, sbírá i syrovin-ky, sivé oči, výskat ve vlasech, naviknout přepychu, zajímavý vyklan, brzy, brzyčko, dělá caviky, napadl ho vír,  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9942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ŘEŠENÍ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Neodbytný prodejce, opři se o </a:t>
            </a:r>
            <a:r>
              <a:rPr lang="cs-CZ" smtClean="0">
                <a:solidFill>
                  <a:srgbClr val="FF0000"/>
                </a:solidFill>
              </a:rPr>
              <a:t>bidlo</a:t>
            </a:r>
            <a:r>
              <a:rPr lang="cs-CZ" smtClean="0"/>
              <a:t>, </a:t>
            </a:r>
            <a:r>
              <a:rPr lang="cs-CZ" smtClean="0">
                <a:solidFill>
                  <a:srgbClr val="FF0000"/>
                </a:solidFill>
              </a:rPr>
              <a:t>nabít</a:t>
            </a:r>
            <a:r>
              <a:rPr lang="cs-CZ" smtClean="0"/>
              <a:t> pušku, </a:t>
            </a:r>
            <a:r>
              <a:rPr lang="cs-CZ" smtClean="0">
                <a:solidFill>
                  <a:srgbClr val="FF0000"/>
                </a:solidFill>
              </a:rPr>
              <a:t>dobýt</a:t>
            </a:r>
            <a:r>
              <a:rPr lang="cs-CZ" smtClean="0"/>
              <a:t> město, jedovaté býlí, </a:t>
            </a:r>
            <a:r>
              <a:rPr lang="cs-CZ" smtClean="0">
                <a:solidFill>
                  <a:srgbClr val="FF0000"/>
                </a:solidFill>
              </a:rPr>
              <a:t>býložravec</a:t>
            </a:r>
            <a:r>
              <a:rPr lang="cs-CZ" smtClean="0"/>
              <a:t>, </a:t>
            </a:r>
            <a:r>
              <a:rPr lang="cs-CZ" smtClean="0">
                <a:solidFill>
                  <a:srgbClr val="FF0000"/>
                </a:solidFill>
              </a:rPr>
              <a:t>mlít</a:t>
            </a:r>
            <a:r>
              <a:rPr lang="cs-CZ" smtClean="0"/>
              <a:t> ve mlýnici obilí, </a:t>
            </a:r>
            <a:r>
              <a:rPr lang="cs-CZ" smtClean="0">
                <a:solidFill>
                  <a:srgbClr val="FF0000"/>
                </a:solidFill>
              </a:rPr>
              <a:t>splývat</a:t>
            </a:r>
            <a:r>
              <a:rPr lang="cs-CZ" smtClean="0"/>
              <a:t> na hladině, lýčené boty, </a:t>
            </a:r>
            <a:r>
              <a:rPr lang="cs-CZ" smtClean="0">
                <a:solidFill>
                  <a:srgbClr val="FF0000"/>
                </a:solidFill>
              </a:rPr>
              <a:t>pelyněk</a:t>
            </a:r>
            <a:r>
              <a:rPr lang="cs-CZ" smtClean="0"/>
              <a:t> je hořký, </a:t>
            </a:r>
            <a:r>
              <a:rPr lang="cs-CZ" smtClean="0">
                <a:solidFill>
                  <a:srgbClr val="FF0000"/>
                </a:solidFill>
              </a:rPr>
              <a:t>líska</a:t>
            </a:r>
            <a:r>
              <a:rPr lang="cs-CZ" smtClean="0"/>
              <a:t> plná ořechů, páchne </a:t>
            </a:r>
            <a:r>
              <a:rPr lang="cs-CZ" smtClean="0">
                <a:solidFill>
                  <a:srgbClr val="FF0000"/>
                </a:solidFill>
              </a:rPr>
              <a:t>myšinou</a:t>
            </a:r>
            <a:r>
              <a:rPr lang="cs-CZ" smtClean="0"/>
              <a:t>, zaplatit mýto, hluboký průsmyk, </a:t>
            </a:r>
            <a:r>
              <a:rPr lang="cs-CZ" smtClean="0">
                <a:solidFill>
                  <a:srgbClr val="FF0000"/>
                </a:solidFill>
              </a:rPr>
              <a:t>vy-smýčit</a:t>
            </a:r>
            <a:r>
              <a:rPr lang="cs-CZ" smtClean="0"/>
              <a:t> strop, rozmíchat zálivku, </a:t>
            </a:r>
            <a:r>
              <a:rPr lang="cs-CZ" smtClean="0">
                <a:solidFill>
                  <a:srgbClr val="FF0000"/>
                </a:solidFill>
              </a:rPr>
              <a:t>rozdmýchat</a:t>
            </a:r>
            <a:r>
              <a:rPr lang="cs-CZ" smtClean="0"/>
              <a:t> oheň, našel </a:t>
            </a:r>
            <a:r>
              <a:rPr lang="cs-CZ" smtClean="0">
                <a:solidFill>
                  <a:srgbClr val="FF0000"/>
                </a:solidFill>
              </a:rPr>
              <a:t>pýchavku</a:t>
            </a:r>
            <a:r>
              <a:rPr lang="cs-CZ" smtClean="0"/>
              <a:t>, rybářova </a:t>
            </a:r>
            <a:r>
              <a:rPr lang="cs-CZ" smtClean="0">
                <a:solidFill>
                  <a:srgbClr val="FF0000"/>
                </a:solidFill>
              </a:rPr>
              <a:t>třpytka</a:t>
            </a:r>
            <a:r>
              <a:rPr lang="cs-CZ" smtClean="0"/>
              <a:t>, sbírá i syrovinky, sivé oči, </a:t>
            </a:r>
            <a:r>
              <a:rPr lang="cs-CZ" smtClean="0">
                <a:solidFill>
                  <a:srgbClr val="FF0000"/>
                </a:solidFill>
              </a:rPr>
              <a:t>vískat</a:t>
            </a:r>
            <a:r>
              <a:rPr lang="cs-CZ" smtClean="0"/>
              <a:t> ve vlasech, </a:t>
            </a:r>
            <a:r>
              <a:rPr lang="cs-CZ" smtClean="0">
                <a:solidFill>
                  <a:srgbClr val="FF0000"/>
                </a:solidFill>
              </a:rPr>
              <a:t>navyknout</a:t>
            </a:r>
            <a:r>
              <a:rPr lang="cs-CZ" smtClean="0"/>
              <a:t> přepychu, zajímavý </a:t>
            </a:r>
            <a:r>
              <a:rPr lang="cs-CZ" smtClean="0">
                <a:solidFill>
                  <a:srgbClr val="FF0000"/>
                </a:solidFill>
              </a:rPr>
              <a:t>viklan</a:t>
            </a:r>
            <a:r>
              <a:rPr lang="cs-CZ" smtClean="0"/>
              <a:t>, brzy, </a:t>
            </a:r>
            <a:r>
              <a:rPr lang="cs-CZ" smtClean="0">
                <a:solidFill>
                  <a:srgbClr val="FF0000"/>
                </a:solidFill>
              </a:rPr>
              <a:t>brzičko</a:t>
            </a:r>
            <a:r>
              <a:rPr lang="cs-CZ" smtClean="0"/>
              <a:t>, dělá </a:t>
            </a:r>
            <a:r>
              <a:rPr lang="cs-CZ" smtClean="0">
                <a:solidFill>
                  <a:srgbClr val="FF0000"/>
                </a:solidFill>
              </a:rPr>
              <a:t>cavyky</a:t>
            </a:r>
            <a:r>
              <a:rPr lang="cs-CZ" smtClean="0"/>
              <a:t>, napadl ho </a:t>
            </a:r>
            <a:r>
              <a:rPr lang="cs-CZ" smtClean="0">
                <a:solidFill>
                  <a:srgbClr val="FF0000"/>
                </a:solidFill>
              </a:rPr>
              <a:t>výr</a:t>
            </a:r>
            <a:r>
              <a:rPr lang="cs-CZ" smtClean="0"/>
              <a:t>  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2617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815" y="764704"/>
            <a:ext cx="89644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/>
              <a:t>Zdroje: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V materiálu byly použity prostředky z galerie Microsoft Office 2010, vlastní licence ZŠ Jablonec nad Nisou – Mšeno, Mozartova 24, příspěvková organizace.</a:t>
            </a:r>
          </a:p>
        </p:txBody>
      </p:sp>
    </p:spTree>
    <p:extLst>
      <p:ext uri="{BB962C8B-B14F-4D97-AF65-F5344CB8AC3E}">
        <p14:creationId xmlns:p14="http://schemas.microsoft.com/office/powerpoint/2010/main" val="41092990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745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PRAVOPIS VYJMENOVANÝCH SLOV</vt:lpstr>
      <vt:lpstr>DOPLŇ, CO CHYBÍ</vt:lpstr>
      <vt:lpstr>ŘEŠENÍ   </vt:lpstr>
      <vt:lpstr>DOPLŇ, CO CHYBÍ</vt:lpstr>
      <vt:lpstr>ŘEŠENÍ    </vt:lpstr>
      <vt:lpstr>VYJMENOVANÁ VLASTNÍ JMÉNA</vt:lpstr>
      <vt:lpstr>VYJMENOVANÁ VLASTNÍ JMÉNA ŘEŠENÍ</vt:lpstr>
      <vt:lpstr>OPRAV CHYBY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 Halíková</dc:creator>
  <cp:lastModifiedBy>Blanka Halíková</cp:lastModifiedBy>
  <cp:revision>17</cp:revision>
  <dcterms:created xsi:type="dcterms:W3CDTF">2014-02-18T10:16:09Z</dcterms:created>
  <dcterms:modified xsi:type="dcterms:W3CDTF">2014-02-27T07:03:45Z</dcterms:modified>
</cp:coreProperties>
</file>