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C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50984-9DDE-4823-8EB1-F070E1D5DA4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440572-BB65-45D6-8AE9-4BD0959940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389435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50984-9DDE-4823-8EB1-F070E1D5DA4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440572-BB65-45D6-8AE9-4BD0959940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45397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50984-9DDE-4823-8EB1-F070E1D5DA4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440572-BB65-45D6-8AE9-4BD0959940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987800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50984-9DDE-4823-8EB1-F070E1D5DA4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440572-BB65-45D6-8AE9-4BD0959940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435628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50984-9DDE-4823-8EB1-F070E1D5DA4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440572-BB65-45D6-8AE9-4BD0959940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152270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50984-9DDE-4823-8EB1-F070E1D5DA4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440572-BB65-45D6-8AE9-4BD0959940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70502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50984-9DDE-4823-8EB1-F070E1D5DA4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440572-BB65-45D6-8AE9-4BD0959940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475967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50984-9DDE-4823-8EB1-F070E1D5DA4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440572-BB65-45D6-8AE9-4BD0959940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606504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50984-9DDE-4823-8EB1-F070E1D5DA4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440572-BB65-45D6-8AE9-4BD0959940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978409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50984-9DDE-4823-8EB1-F070E1D5DA4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440572-BB65-45D6-8AE9-4BD0959940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319388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50984-9DDE-4823-8EB1-F070E1D5DA4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440572-BB65-45D6-8AE9-4BD0959940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606542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050984-9DDE-4823-8EB1-F070E1D5DA4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440572-BB65-45D6-8AE9-4BD0959940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160285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79109817"/>
              </p:ext>
            </p:extLst>
          </p:nvPr>
        </p:nvGraphicFramePr>
        <p:xfrm>
          <a:off x="1719716" y="22385"/>
          <a:ext cx="5616000" cy="6652584"/>
        </p:xfrm>
        <a:graphic>
          <a:graphicData uri="http://schemas.openxmlformats.org/drawingml/2006/table">
            <a:tbl>
              <a:tblPr firstRow="1" firstCol="1" bandRow="1"/>
              <a:tblGrid>
                <a:gridCol w="1363443"/>
                <a:gridCol w="4252557"/>
              </a:tblGrid>
              <a:tr h="900000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Arial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1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Základní </a:t>
                      </a:r>
                      <a:r>
                        <a:rPr lang="cs-CZ" sz="1100">
                          <a:effectLst/>
                          <a:latin typeface="Arial"/>
                          <a:ea typeface="Calibri"/>
                          <a:cs typeface="Times New Roman"/>
                        </a:rPr>
                        <a:t>škola Jablonec nad Nisou – Mšeno, Mozartova 24, příspěvková </a:t>
                      </a:r>
                      <a:r>
                        <a:rPr lang="cs-CZ" sz="11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organizace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7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 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Arial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800" b="1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VY_32_INOVACE_CJIIa-18</a:t>
                      </a:r>
                    </a:p>
                  </a:txBody>
                  <a:tcPr marL="137160" marR="137160" marT="137160" marB="13716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projektu: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CZ.1.07/1.4.00/21.3603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Autor: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Mgr. Blanka Halíková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Vytvořeno dne: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19. 02. 2014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Vzdělávací oblast: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Jazyk a jazyková komunikace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Vzdělávací obor: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Český jazyk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Ročník: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9</a:t>
                      </a: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.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Tematický okruh: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Pravopis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Téma: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Velká písmena  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Anotace: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Materiál slouží </a:t>
                      </a: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 k opakování psaní velkých písmen ve vlastních jménech.  Je </a:t>
                      </a: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určen pro použití na interaktivní tabuli.</a:t>
                      </a:r>
                      <a:r>
                        <a:rPr lang="cs-CZ" sz="1200">
                          <a:solidFill>
                            <a:srgbClr val="FF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  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80000">
                <a:tc grid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  <a:latin typeface="Arial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Materiály </a:t>
                      </a:r>
                      <a:r>
                        <a:rPr lang="cs-CZ" sz="1100">
                          <a:effectLst/>
                          <a:latin typeface="Arial"/>
                          <a:ea typeface="Calibri"/>
                          <a:cs typeface="Times New Roman"/>
                        </a:rPr>
                        <a:t>jsou určeny pro bezplatné použití pro potřeby výuky a vzdělání na všech typech škol a školských zařízení. Jakékoliv další využití podléhá autorským zákonům. Není-li uvedeno jinak, je zdrojem tohoto materiálu autor</a:t>
                      </a:r>
                      <a:r>
                        <a:rPr lang="cs-CZ" sz="11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186" marR="5118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1" descr="logo eu.bmp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37716" y="4797152"/>
            <a:ext cx="5580000" cy="1217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9753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00526"/>
          </a:xfrm>
        </p:spPr>
        <p:txBody>
          <a:bodyPr>
            <a:normAutofit/>
          </a:bodyPr>
          <a:lstStyle/>
          <a:p>
            <a:r>
              <a:rPr lang="cs-CZ" smtClean="0">
                <a:solidFill>
                  <a:srgbClr val="00B050"/>
                </a:solidFill>
              </a:rPr>
              <a:t>PROCVIČOVÁNÍ PSANÍ VELKÝCH PÍSMEN</a:t>
            </a:r>
            <a:endParaRPr lang="cs-CZ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132856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sz="8000" smtClean="0"/>
              <a:t>         </a:t>
            </a:r>
            <a:r>
              <a:rPr lang="cs-CZ" sz="8000" smtClean="0">
                <a:solidFill>
                  <a:srgbClr val="FFFF00"/>
                </a:solidFill>
              </a:rPr>
              <a:t>H</a:t>
            </a:r>
            <a:r>
              <a:rPr lang="cs-CZ" sz="8000" smtClean="0"/>
              <a:t>         </a:t>
            </a:r>
            <a:r>
              <a:rPr lang="cs-CZ" sz="8000" smtClean="0">
                <a:solidFill>
                  <a:schemeClr val="accent6">
                    <a:lumMod val="75000"/>
                  </a:schemeClr>
                </a:solidFill>
              </a:rPr>
              <a:t>L</a:t>
            </a:r>
            <a:endParaRPr lang="cs-CZ" sz="8000" smtClean="0"/>
          </a:p>
          <a:p>
            <a:pPr marL="0" indent="0">
              <a:buNone/>
            </a:pPr>
            <a:r>
              <a:rPr lang="cs-CZ"/>
              <a:t> </a:t>
            </a:r>
            <a:r>
              <a:rPr lang="cs-CZ" sz="8000" smtClean="0"/>
              <a:t>M          </a:t>
            </a:r>
            <a:r>
              <a:rPr lang="cs-CZ" sz="8000" smtClean="0">
                <a:solidFill>
                  <a:srgbClr val="92D050"/>
                </a:solidFill>
              </a:rPr>
              <a:t>V           </a:t>
            </a:r>
            <a:r>
              <a:rPr lang="cs-CZ" sz="8000" smtClean="0">
                <a:solidFill>
                  <a:srgbClr val="FF0000"/>
                </a:solidFill>
              </a:rPr>
              <a:t>P</a:t>
            </a:r>
          </a:p>
          <a:p>
            <a:pPr marL="0" indent="0">
              <a:buNone/>
            </a:pPr>
            <a:r>
              <a:rPr lang="cs-CZ" sz="8000">
                <a:solidFill>
                  <a:srgbClr val="FF0000"/>
                </a:solidFill>
              </a:rPr>
              <a:t> </a:t>
            </a:r>
            <a:r>
              <a:rPr lang="cs-CZ" sz="8000" smtClean="0">
                <a:solidFill>
                  <a:srgbClr val="FF0000"/>
                </a:solidFill>
              </a:rPr>
              <a:t>        </a:t>
            </a:r>
            <a:r>
              <a:rPr lang="cs-CZ" sz="8000" smtClean="0">
                <a:solidFill>
                  <a:srgbClr val="FFC000"/>
                </a:solidFill>
              </a:rPr>
              <a:t>K           </a:t>
            </a:r>
            <a:r>
              <a:rPr lang="cs-CZ" sz="8000" smtClean="0">
                <a:solidFill>
                  <a:srgbClr val="7030A0"/>
                </a:solidFill>
              </a:rPr>
              <a:t>N</a:t>
            </a:r>
            <a:endParaRPr lang="cs-CZ" sz="8000"/>
          </a:p>
        </p:txBody>
      </p:sp>
    </p:spTree>
    <p:extLst>
      <p:ext uri="{BB962C8B-B14F-4D97-AF65-F5344CB8AC3E}">
        <p14:creationId xmlns:p14="http://schemas.microsoft.com/office/powerpoint/2010/main" xmlns="" val="34823570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33CC"/>
                </a:solidFill>
              </a:rPr>
              <a:t>ROZEPIŠ ZKRATKY</a:t>
            </a:r>
            <a:endParaRPr lang="cs-CZ">
              <a:solidFill>
                <a:srgbClr val="FF33CC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mtClean="0"/>
              <a:t>ČR……………………………….., </a:t>
            </a:r>
          </a:p>
          <a:p>
            <a:pPr marL="0" indent="0">
              <a:buNone/>
            </a:pPr>
            <a:r>
              <a:rPr lang="cs-CZ" smtClean="0"/>
              <a:t>ZŠ………………………………… Desná, </a:t>
            </a:r>
            <a:endParaRPr lang="cs-CZ"/>
          </a:p>
          <a:p>
            <a:pPr marL="0" indent="0">
              <a:buNone/>
            </a:pPr>
            <a:r>
              <a:rPr lang="cs-CZ" smtClean="0"/>
              <a:t>OSN……………………………..</a:t>
            </a:r>
          </a:p>
          <a:p>
            <a:pPr marL="0" indent="0">
              <a:buNone/>
            </a:pPr>
            <a:r>
              <a:rPr lang="cs-CZ" smtClean="0"/>
              <a:t>MÚ………………………………..v Turnově</a:t>
            </a:r>
          </a:p>
          <a:p>
            <a:pPr marL="0" indent="0">
              <a:buNone/>
            </a:pPr>
            <a:r>
              <a:rPr lang="cs-CZ" smtClean="0"/>
              <a:t>ČČK……………………………………………….</a:t>
            </a:r>
          </a:p>
          <a:p>
            <a:pPr marL="0" indent="0">
              <a:buNone/>
            </a:pPr>
            <a:r>
              <a:rPr lang="cs-CZ" smtClean="0"/>
              <a:t>MŠMT ČR…………………………………………………………..</a:t>
            </a:r>
          </a:p>
          <a:p>
            <a:pPr marL="0" indent="0">
              <a:buNone/>
            </a:pPr>
            <a:r>
              <a:rPr lang="cs-CZ" smtClean="0"/>
              <a:t>ČVUT……………………………………………………………….</a:t>
            </a:r>
          </a:p>
          <a:p>
            <a:pPr marL="0" indent="0">
              <a:buNone/>
            </a:pPr>
            <a:r>
              <a:rPr lang="cs-CZ" smtClean="0"/>
              <a:t>MFF………………………………………v Karlových Varech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144985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33CC"/>
                </a:solidFill>
              </a:rPr>
              <a:t>ŘEŠENÍ</a:t>
            </a:r>
            <a:endParaRPr lang="cs-CZ">
              <a:solidFill>
                <a:srgbClr val="FF33CC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mtClean="0"/>
              <a:t>ČR      </a:t>
            </a:r>
            <a:r>
              <a:rPr lang="cs-CZ" smtClean="0">
                <a:solidFill>
                  <a:srgbClr val="FF0000"/>
                </a:solidFill>
              </a:rPr>
              <a:t>Č</a:t>
            </a:r>
            <a:r>
              <a:rPr lang="cs-CZ" smtClean="0"/>
              <a:t>eská republika</a:t>
            </a:r>
          </a:p>
          <a:p>
            <a:pPr marL="0" indent="0">
              <a:buNone/>
            </a:pPr>
            <a:r>
              <a:rPr lang="cs-CZ" smtClean="0"/>
              <a:t>ZŠ       </a:t>
            </a:r>
            <a:r>
              <a:rPr lang="cs-CZ" smtClean="0">
                <a:solidFill>
                  <a:srgbClr val="FF0000"/>
                </a:solidFill>
              </a:rPr>
              <a:t>Z</a:t>
            </a:r>
            <a:r>
              <a:rPr lang="cs-CZ" smtClean="0"/>
              <a:t>ákladní škola Desná, </a:t>
            </a:r>
          </a:p>
          <a:p>
            <a:pPr marL="0" indent="0">
              <a:buNone/>
            </a:pPr>
            <a:r>
              <a:rPr lang="cs-CZ" smtClean="0"/>
              <a:t>OSN   </a:t>
            </a:r>
            <a:r>
              <a:rPr lang="cs-CZ" smtClean="0">
                <a:solidFill>
                  <a:srgbClr val="FF0000"/>
                </a:solidFill>
              </a:rPr>
              <a:t>O</a:t>
            </a:r>
            <a:r>
              <a:rPr lang="cs-CZ" smtClean="0"/>
              <a:t>rganizace spojených národů</a:t>
            </a:r>
          </a:p>
          <a:p>
            <a:pPr marL="0" indent="0">
              <a:buNone/>
            </a:pPr>
            <a:r>
              <a:rPr lang="cs-CZ" smtClean="0"/>
              <a:t>MÚ    </a:t>
            </a:r>
            <a:r>
              <a:rPr lang="cs-CZ" smtClean="0">
                <a:solidFill>
                  <a:srgbClr val="FF0000"/>
                </a:solidFill>
              </a:rPr>
              <a:t>M</a:t>
            </a:r>
            <a:r>
              <a:rPr lang="cs-CZ" smtClean="0"/>
              <a:t>ěstský úřad v Turnově</a:t>
            </a:r>
          </a:p>
          <a:p>
            <a:pPr marL="0" indent="0">
              <a:buNone/>
            </a:pPr>
            <a:r>
              <a:rPr lang="cs-CZ" smtClean="0"/>
              <a:t>ČČK    </a:t>
            </a:r>
            <a:r>
              <a:rPr lang="cs-CZ" smtClean="0">
                <a:solidFill>
                  <a:srgbClr val="FF0000"/>
                </a:solidFill>
              </a:rPr>
              <a:t>Č</a:t>
            </a:r>
            <a:r>
              <a:rPr lang="cs-CZ" smtClean="0"/>
              <a:t>eský červený kříž</a:t>
            </a:r>
          </a:p>
          <a:p>
            <a:pPr marL="0" indent="0">
              <a:buNone/>
            </a:pPr>
            <a:r>
              <a:rPr lang="cs-CZ" smtClean="0"/>
              <a:t>MŠMT ČR      </a:t>
            </a:r>
            <a:r>
              <a:rPr lang="cs-CZ" smtClean="0">
                <a:solidFill>
                  <a:srgbClr val="FF0000"/>
                </a:solidFill>
              </a:rPr>
              <a:t>M</a:t>
            </a:r>
            <a:r>
              <a:rPr lang="cs-CZ" smtClean="0"/>
              <a:t>inisterstvo školství, mládeže a tělovýchovy </a:t>
            </a:r>
            <a:r>
              <a:rPr lang="cs-CZ" smtClean="0">
                <a:solidFill>
                  <a:srgbClr val="FF0000"/>
                </a:solidFill>
              </a:rPr>
              <a:t>Č</a:t>
            </a:r>
            <a:r>
              <a:rPr lang="cs-CZ" smtClean="0"/>
              <a:t>eské republiky</a:t>
            </a:r>
          </a:p>
          <a:p>
            <a:pPr marL="0" indent="0">
              <a:buNone/>
            </a:pPr>
            <a:r>
              <a:rPr lang="cs-CZ" smtClean="0"/>
              <a:t>ČVUT    </a:t>
            </a:r>
            <a:r>
              <a:rPr lang="cs-CZ" smtClean="0">
                <a:solidFill>
                  <a:srgbClr val="FF0000"/>
                </a:solidFill>
              </a:rPr>
              <a:t>Č</a:t>
            </a:r>
            <a:r>
              <a:rPr lang="cs-CZ" smtClean="0"/>
              <a:t>eské vysoké učení technické</a:t>
            </a:r>
          </a:p>
          <a:p>
            <a:pPr marL="0" indent="0">
              <a:buNone/>
            </a:pPr>
            <a:r>
              <a:rPr lang="cs-CZ" smtClean="0"/>
              <a:t>MFF      </a:t>
            </a:r>
            <a:r>
              <a:rPr lang="cs-CZ" smtClean="0">
                <a:solidFill>
                  <a:srgbClr val="FF0000"/>
                </a:solidFill>
              </a:rPr>
              <a:t>M</a:t>
            </a:r>
            <a:r>
              <a:rPr lang="cs-CZ" smtClean="0"/>
              <a:t>ezinárodní filmový festival v Karlových Varech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740103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  <a:solidFill>
            <a:srgbClr val="00B0F0"/>
          </a:solidFill>
        </p:spPr>
        <p:txBody>
          <a:bodyPr/>
          <a:lstStyle/>
          <a:p>
            <a:r>
              <a:rPr lang="cs-CZ" smtClean="0"/>
              <a:t>VELKÉ  ?  malé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/>
              <a:t>Použij ve větách tak, </a:t>
            </a:r>
            <a:r>
              <a:rPr lang="cs-CZ" dirty="0" smtClean="0"/>
              <a:t>abys </a:t>
            </a:r>
            <a:r>
              <a:rPr lang="cs-CZ" dirty="0" smtClean="0"/>
              <a:t>jasně odlišil význam:</a:t>
            </a:r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Pražané x pražané</a:t>
            </a:r>
          </a:p>
          <a:p>
            <a:pPr marL="0" indent="0" algn="ctr">
              <a:buNone/>
            </a:pPr>
            <a:r>
              <a:rPr lang="cs-CZ" dirty="0" smtClean="0"/>
              <a:t>Měsíc x měsíc</a:t>
            </a:r>
          </a:p>
          <a:p>
            <a:pPr marL="0" indent="0" algn="ctr">
              <a:buNone/>
            </a:pPr>
            <a:r>
              <a:rPr lang="cs-CZ" dirty="0" smtClean="0"/>
              <a:t>Nový rok x nový rok</a:t>
            </a:r>
          </a:p>
          <a:p>
            <a:pPr marL="0" indent="0" algn="ctr">
              <a:buNone/>
            </a:pPr>
            <a:r>
              <a:rPr lang="cs-CZ" dirty="0" smtClean="0"/>
              <a:t>Černá Hora x Černá hora x černá hora</a:t>
            </a:r>
          </a:p>
          <a:p>
            <a:pPr marL="0" indent="0" algn="ctr">
              <a:buNone/>
            </a:pPr>
            <a:r>
              <a:rPr lang="cs-CZ" dirty="0" smtClean="0"/>
              <a:t>Země x země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342104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  <a:solidFill>
            <a:srgbClr val="00B0F0"/>
          </a:solidFill>
        </p:spPr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ŘEŠENÍ  </a:t>
            </a:r>
            <a:r>
              <a:rPr lang="cs-CZ" smtClean="0"/>
              <a:t> 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 algn="ctr">
              <a:buNone/>
            </a:pPr>
            <a:r>
              <a:rPr lang="cs-CZ" smtClean="0"/>
              <a:t>Použij ve větách tak, aby jasně odlišil význam:</a:t>
            </a:r>
          </a:p>
          <a:p>
            <a:pPr marL="0" indent="0" algn="ctr">
              <a:buNone/>
            </a:pPr>
            <a:endParaRPr lang="cs-CZ" smtClean="0"/>
          </a:p>
          <a:p>
            <a:pPr marL="0" indent="0">
              <a:buNone/>
            </a:pPr>
            <a:r>
              <a:rPr lang="cs-CZ" smtClean="0"/>
              <a:t>Pražané se sešli na Letné. x Pražští husité neboli pražané patřili k těm nejradikálnějším husitům. </a:t>
            </a:r>
          </a:p>
          <a:p>
            <a:pPr marL="0" indent="0">
              <a:buNone/>
            </a:pPr>
            <a:endParaRPr lang="cs-CZ" smtClean="0"/>
          </a:p>
          <a:p>
            <a:pPr marL="0" indent="0">
              <a:buNone/>
            </a:pPr>
            <a:r>
              <a:rPr lang="cs-CZ" smtClean="0"/>
              <a:t>Přirozenou družicí Země je Měsíc x Večer se měsíc</a:t>
            </a:r>
          </a:p>
          <a:p>
            <a:pPr marL="0" indent="0">
              <a:buNone/>
            </a:pPr>
            <a:r>
              <a:rPr lang="cs-CZ"/>
              <a:t>s</a:t>
            </a:r>
            <a:r>
              <a:rPr lang="cs-CZ" smtClean="0"/>
              <a:t>choval za mraky.</a:t>
            </a:r>
          </a:p>
          <a:p>
            <a:pPr marL="0" indent="0">
              <a:buNone/>
            </a:pPr>
            <a:endParaRPr lang="cs-CZ" smtClean="0"/>
          </a:p>
          <a:p>
            <a:pPr marL="0" indent="0">
              <a:buNone/>
            </a:pPr>
            <a:r>
              <a:rPr lang="cs-CZ" smtClean="0"/>
              <a:t>U nás i v mnoha zemích je Nový rok státním svátkem.  x V novém roce nás čeká mnoho změn.</a:t>
            </a:r>
          </a:p>
          <a:p>
            <a:pPr marL="0" indent="0">
              <a:buNone/>
            </a:pPr>
            <a:endParaRPr lang="cs-CZ" smtClean="0"/>
          </a:p>
          <a:p>
            <a:pPr marL="0" indent="0">
              <a:buNone/>
            </a:pPr>
            <a:r>
              <a:rPr lang="cs-CZ" smtClean="0"/>
              <a:t>Černá Hora sousedí s Albánií. x  Kopec nazvali Černá hora.  x Téměř celý obrázek zabírala úplně černá hora.</a:t>
            </a:r>
          </a:p>
          <a:p>
            <a:pPr marL="0" indent="0">
              <a:buNone/>
            </a:pPr>
            <a:endParaRPr lang="cs-CZ" smtClean="0"/>
          </a:p>
          <a:p>
            <a:pPr marL="0" indent="0">
              <a:buNone/>
            </a:pPr>
            <a:r>
              <a:rPr lang="cs-CZ" smtClean="0"/>
              <a:t>Naše planeta se jmenuje Země. x Pod nohama se nám chvěla  země.</a:t>
            </a:r>
          </a:p>
          <a:p>
            <a:pPr marL="0" indent="0">
              <a:buNone/>
            </a:pPr>
            <a:endParaRPr lang="cs-CZ"/>
          </a:p>
        </p:txBody>
      </p:sp>
      <p:pic>
        <p:nvPicPr>
          <p:cNvPr id="1026" name="Picture 2" descr="C:\Users\blanka.halikova\AppData\Local\Microsoft\Windows\Temporary Internet Files\Content.IE5\36XF9YUH\MC9003620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6597" y="1798273"/>
            <a:ext cx="853217" cy="879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blanka.halikova\AppData\Local\Microsoft\Windows\Temporary Internet Files\Content.IE5\WEGCW1LG\MC90024108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981401"/>
            <a:ext cx="918972" cy="895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blanka.halikova\AppData\Local\Microsoft\Windows\Temporary Internet Files\Content.IE5\36XF9YUH\MP90042800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16441" y="5085184"/>
            <a:ext cx="1137465" cy="539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blanka.halikova\AppData\Local\Microsoft\Windows\Temporary Internet Files\Content.IE5\B5YDZTI1\MC900431532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36498" y="6021288"/>
            <a:ext cx="711212" cy="711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615154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smtClean="0">
                <a:solidFill>
                  <a:srgbClr val="FFFF00"/>
                </a:solidFill>
              </a:rPr>
              <a:t>Oprav chyby</a:t>
            </a:r>
            <a:endParaRPr lang="cs-CZ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smtClean="0"/>
              <a:t>První Československý prezident je pohřben v Lánech. J. Seifert je nositelem nobelovy ceny. Naše znalosti o slunci jsou stále velmi malé. Osada Bílá hora se osamostatnila. Učili se o ústavě České republiky. Studuje na univerzitě Palackého. Studuje na Obchodní akademii.</a:t>
            </a:r>
            <a:endParaRPr lang="cs-CZ" sz="3600"/>
          </a:p>
        </p:txBody>
      </p:sp>
    </p:spTree>
    <p:extLst>
      <p:ext uri="{BB962C8B-B14F-4D97-AF65-F5344CB8AC3E}">
        <p14:creationId xmlns:p14="http://schemas.microsoft.com/office/powerpoint/2010/main" xmlns="" val="32421822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ŘEŠENÍ</a:t>
            </a:r>
            <a:endParaRPr lang="cs-CZ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smtClean="0"/>
              <a:t>První </a:t>
            </a:r>
            <a:r>
              <a:rPr lang="cs-CZ" sz="3600">
                <a:solidFill>
                  <a:srgbClr val="FF0000"/>
                </a:solidFill>
              </a:rPr>
              <a:t>č</a:t>
            </a:r>
            <a:r>
              <a:rPr lang="cs-CZ" sz="3600" smtClean="0"/>
              <a:t>eskoslovenský prezident je pohřben v Lánech. J. Seifert je nositelem </a:t>
            </a:r>
            <a:r>
              <a:rPr lang="cs-CZ" sz="3600" smtClean="0">
                <a:solidFill>
                  <a:srgbClr val="FF0000"/>
                </a:solidFill>
              </a:rPr>
              <a:t>N</a:t>
            </a:r>
            <a:r>
              <a:rPr lang="cs-CZ" sz="3600" smtClean="0"/>
              <a:t>obelovy ceny. Naše znalosti o </a:t>
            </a:r>
            <a:r>
              <a:rPr lang="cs-CZ" sz="3600" smtClean="0">
                <a:solidFill>
                  <a:srgbClr val="FF0000"/>
                </a:solidFill>
              </a:rPr>
              <a:t>S</a:t>
            </a:r>
            <a:r>
              <a:rPr lang="cs-CZ" sz="3600" smtClean="0"/>
              <a:t>lunci jsou stále velmi malé. Osada Bílá </a:t>
            </a:r>
            <a:r>
              <a:rPr lang="cs-CZ" sz="3600" smtClean="0">
                <a:solidFill>
                  <a:srgbClr val="FF0000"/>
                </a:solidFill>
              </a:rPr>
              <a:t>H</a:t>
            </a:r>
            <a:r>
              <a:rPr lang="cs-CZ" sz="3600" smtClean="0"/>
              <a:t>ora se osamostatnila. Učili se o </a:t>
            </a:r>
            <a:r>
              <a:rPr lang="cs-CZ" sz="3600" smtClean="0">
                <a:solidFill>
                  <a:srgbClr val="FF0000"/>
                </a:solidFill>
              </a:rPr>
              <a:t>Ú</a:t>
            </a:r>
            <a:r>
              <a:rPr lang="cs-CZ" sz="3600" smtClean="0"/>
              <a:t>stavě České republiky. Studuje na </a:t>
            </a:r>
            <a:r>
              <a:rPr lang="cs-CZ" sz="3600" smtClean="0">
                <a:solidFill>
                  <a:srgbClr val="FF0000"/>
                </a:solidFill>
              </a:rPr>
              <a:t>U</a:t>
            </a:r>
            <a:r>
              <a:rPr lang="cs-CZ" sz="3600" smtClean="0"/>
              <a:t>niverzitě Palackého. Studuje na </a:t>
            </a:r>
            <a:r>
              <a:rPr lang="cs-CZ" sz="3600" smtClean="0">
                <a:solidFill>
                  <a:srgbClr val="FF0000"/>
                </a:solidFill>
              </a:rPr>
              <a:t>o</a:t>
            </a:r>
            <a:r>
              <a:rPr lang="cs-CZ" sz="3600" smtClean="0"/>
              <a:t>bchodní akademii.</a:t>
            </a:r>
            <a:endParaRPr lang="cs-CZ" sz="3600"/>
          </a:p>
        </p:txBody>
      </p:sp>
      <p:pic>
        <p:nvPicPr>
          <p:cNvPr id="2050" name="Picture 2" descr="C:\Users\blanka.halikova\AppData\Local\Microsoft\Windows\Temporary Internet Files\Content.IE5\36XF9YUH\MC9003195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869160"/>
            <a:ext cx="1815084" cy="1815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151655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764704"/>
            <a:ext cx="885698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/>
              <a:t>Zdroje:</a:t>
            </a:r>
            <a:br>
              <a:rPr lang="cs-CZ"/>
            </a:br>
            <a:r>
              <a:rPr lang="cs-CZ"/>
              <a:t/>
            </a:r>
            <a:br>
              <a:rPr lang="cs-CZ"/>
            </a:br>
            <a:r>
              <a:rPr lang="cs-CZ"/>
              <a:t>V materiálu byly použity prostředky z galerie Microsoft Office 2010, vlastní licence ZŠ Jablonec nad Nisou – Mšeno, Mozartova 24, příspěvková organizace.</a:t>
            </a:r>
          </a:p>
        </p:txBody>
      </p:sp>
    </p:spTree>
    <p:extLst>
      <p:ext uri="{BB962C8B-B14F-4D97-AF65-F5344CB8AC3E}">
        <p14:creationId xmlns:p14="http://schemas.microsoft.com/office/powerpoint/2010/main" xmlns="" val="90950598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101</TotalTime>
  <Words>380</Words>
  <Application>Microsoft Office PowerPoint</Application>
  <PresentationFormat>Předvádění na obrazovce (4:3)</PresentationFormat>
  <Paragraphs>77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PROCVIČOVÁNÍ PSANÍ VELKÝCH PÍSMEN</vt:lpstr>
      <vt:lpstr>ROZEPIŠ ZKRATKY</vt:lpstr>
      <vt:lpstr>ŘEŠENÍ</vt:lpstr>
      <vt:lpstr>VELKÉ  ?  malé</vt:lpstr>
      <vt:lpstr>ŘEŠENÍ   </vt:lpstr>
      <vt:lpstr>Oprav chyby</vt:lpstr>
      <vt:lpstr>ŘEŠENÍ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Blanka Halíková</dc:creator>
  <cp:lastModifiedBy>Dum</cp:lastModifiedBy>
  <cp:revision>11</cp:revision>
  <dcterms:created xsi:type="dcterms:W3CDTF">2014-02-19T18:28:33Z</dcterms:created>
  <dcterms:modified xsi:type="dcterms:W3CDTF">2014-03-24T13:19:47Z</dcterms:modified>
</cp:coreProperties>
</file>