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CC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1780-7629-4228-B14E-C52DC469DE30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8938D-9A9C-4B85-862D-8C8D4C168A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09650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1780-7629-4228-B14E-C52DC469DE30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8938D-9A9C-4B85-862D-8C8D4C168A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1480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1780-7629-4228-B14E-C52DC469DE30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8938D-9A9C-4B85-862D-8C8D4C168A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92265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1780-7629-4228-B14E-C52DC469DE30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8938D-9A9C-4B85-862D-8C8D4C168A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3601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1780-7629-4228-B14E-C52DC469DE30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8938D-9A9C-4B85-862D-8C8D4C168A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19650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1780-7629-4228-B14E-C52DC469DE30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8938D-9A9C-4B85-862D-8C8D4C168A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8543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1780-7629-4228-B14E-C52DC469DE30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8938D-9A9C-4B85-862D-8C8D4C168A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659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1780-7629-4228-B14E-C52DC469DE30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8938D-9A9C-4B85-862D-8C8D4C168A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10670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1780-7629-4228-B14E-C52DC469DE30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8938D-9A9C-4B85-862D-8C8D4C168A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24072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1780-7629-4228-B14E-C52DC469DE30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8938D-9A9C-4B85-862D-8C8D4C168A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5114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1780-7629-4228-B14E-C52DC469DE30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8938D-9A9C-4B85-862D-8C8D4C168A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7731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1D1780-7629-4228-B14E-C52DC469DE30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58938D-9A9C-4B85-862D-8C8D4C168A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31234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3745535"/>
              </p:ext>
            </p:extLst>
          </p:nvPr>
        </p:nvGraphicFramePr>
        <p:xfrm>
          <a:off x="1737716" y="224197"/>
          <a:ext cx="5616000" cy="6639059"/>
        </p:xfrm>
        <a:graphic>
          <a:graphicData uri="http://schemas.openxmlformats.org/drawingml/2006/table">
            <a:tbl>
              <a:tblPr firstRow="1" firstCol="1" bandRow="1"/>
              <a:tblGrid>
                <a:gridCol w="1363443"/>
                <a:gridCol w="4252557"/>
              </a:tblGrid>
              <a:tr h="90000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Základní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škola Jablonec nad Nisou – Mšeno, Mozartova 24, příspěvková 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organizace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VY_32_INOVACE_CJIIa-19</a:t>
                      </a:r>
                    </a:p>
                  </a:txBody>
                  <a:tcPr marL="137160" marR="137160" marT="137160" marB="13716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projektu: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Mgr. Blanka Halíková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27. 02. 2014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Český jazyk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8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Pravopis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Odůvodňování pravopisu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 slouží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jako </a:t>
                      </a:r>
                      <a:r>
                        <a:rPr lang="cs-CZ" sz="1200" baseline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motivační úvod k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procvičování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odůvodňování pravopisu i/y.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Je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určen  </a:t>
                      </a: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pro použití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             na </a:t>
                      </a: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interaktivní tabuli.</a:t>
                      </a:r>
                      <a:r>
                        <a:rPr lang="cs-CZ" sz="1200">
                          <a:solidFill>
                            <a:srgbClr val="FF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80000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186" marR="5118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 descr="logo eu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6072" y="4832709"/>
            <a:ext cx="5580000" cy="1217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6543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96752"/>
            <a:ext cx="7772400" cy="1470025"/>
          </a:xfrm>
          <a:solidFill>
            <a:srgbClr val="FFFF00"/>
          </a:solidFill>
          <a:ln w="76200">
            <a:solidFill>
              <a:srgbClr val="00B0F0"/>
            </a:solidFill>
          </a:ln>
        </p:spPr>
        <p:txBody>
          <a:bodyPr/>
          <a:lstStyle/>
          <a:p>
            <a:r>
              <a:rPr lang="cs-CZ" smtClean="0">
                <a:solidFill>
                  <a:srgbClr val="00B0F0"/>
                </a:solidFill>
              </a:rPr>
              <a:t>ODŮVODŇOVÁNÍ PRAVOPISU</a:t>
            </a:r>
            <a:endParaRPr lang="cs-CZ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ln w="76200">
            <a:solidFill>
              <a:srgbClr val="92D050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cs-CZ"/>
              <a:t>v</a:t>
            </a:r>
            <a:r>
              <a:rPr lang="cs-CZ" smtClean="0"/>
              <a:t>yjmenov. slovo, </a:t>
            </a:r>
          </a:p>
          <a:p>
            <a:r>
              <a:rPr lang="cs-CZ" smtClean="0"/>
              <a:t>koncovka jmen –</a:t>
            </a:r>
            <a:r>
              <a:rPr lang="cs-CZ" smtClean="0"/>
              <a:t> vzor, </a:t>
            </a:r>
          </a:p>
          <a:p>
            <a:r>
              <a:rPr lang="cs-CZ" smtClean="0"/>
              <a:t>předpona, </a:t>
            </a:r>
            <a:r>
              <a:rPr lang="cs-CZ" smtClean="0"/>
              <a:t>přípona - tvoření slov</a:t>
            </a:r>
            <a:endParaRPr lang="cs-CZ"/>
          </a:p>
          <a:p>
            <a:r>
              <a:rPr lang="cs-CZ" smtClean="0"/>
              <a:t>přítomný </a:t>
            </a:r>
            <a:r>
              <a:rPr lang="cs-CZ" smtClean="0"/>
              <a:t>čas, </a:t>
            </a:r>
            <a:r>
              <a:rPr lang="cs-CZ" smtClean="0"/>
              <a:t>minulý čas - </a:t>
            </a:r>
            <a:r>
              <a:rPr lang="cs-CZ" smtClean="0"/>
              <a:t>rod </a:t>
            </a:r>
            <a:r>
              <a:rPr lang="cs-CZ" smtClean="0"/>
              <a:t>podmětu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28930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smtClean="0"/>
              <a:t>ODŮVODNI PODTRŽENÉ PRAVOPISNÉ JEVY: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smtClean="0"/>
              <a:t>V</a:t>
            </a:r>
            <a:r>
              <a:rPr lang="cs-CZ" u="sng" smtClean="0"/>
              <a:t>y</a:t>
            </a:r>
            <a:r>
              <a:rPr lang="cs-CZ" smtClean="0"/>
              <a:t>učování jsme měl</a:t>
            </a:r>
            <a:r>
              <a:rPr lang="cs-CZ" u="sng" smtClean="0"/>
              <a:t>i </a:t>
            </a:r>
            <a:r>
              <a:rPr lang="cs-CZ" smtClean="0"/>
              <a:t>do ob</a:t>
            </a:r>
            <a:r>
              <a:rPr lang="cs-CZ" u="sng" smtClean="0"/>
              <a:t>ě</a:t>
            </a:r>
            <a:r>
              <a:rPr lang="cs-CZ" smtClean="0"/>
              <a:t>da. Zb</a:t>
            </a:r>
            <a:r>
              <a:rPr lang="cs-CZ" u="sng" smtClean="0"/>
              <a:t>ý</a:t>
            </a:r>
            <a:r>
              <a:rPr lang="cs-CZ" smtClean="0"/>
              <a:t>valo najíst se,</a:t>
            </a:r>
          </a:p>
          <a:p>
            <a:pPr marL="0" indent="0">
              <a:buNone/>
            </a:pPr>
            <a:r>
              <a:rPr lang="cs-CZ" u="sng"/>
              <a:t>s</a:t>
            </a:r>
            <a:r>
              <a:rPr lang="cs-CZ" smtClean="0"/>
              <a:t>balit batoh a v</a:t>
            </a:r>
            <a:r>
              <a:rPr lang="cs-CZ" u="sng" smtClean="0"/>
              <a:t>y</a:t>
            </a:r>
            <a:r>
              <a:rPr lang="cs-CZ" smtClean="0"/>
              <a:t>razit na vlak. Čekal</a:t>
            </a:r>
            <a:r>
              <a:rPr lang="cs-CZ" u="sng" smtClean="0"/>
              <a:t>y</a:t>
            </a:r>
            <a:r>
              <a:rPr lang="cs-CZ" smtClean="0"/>
              <a:t> nás slu</a:t>
            </a:r>
            <a:r>
              <a:rPr lang="cs-CZ" u="sng" smtClean="0"/>
              <a:t>nn</a:t>
            </a:r>
            <a:r>
              <a:rPr lang="cs-CZ" smtClean="0"/>
              <a:t>é dni u </a:t>
            </a:r>
            <a:r>
              <a:rPr lang="cs-CZ" u="sng" smtClean="0"/>
              <a:t>M</a:t>
            </a:r>
            <a:r>
              <a:rPr lang="cs-CZ" smtClean="0"/>
              <a:t>áchova jezera. V táboře m</a:t>
            </a:r>
            <a:r>
              <a:rPr lang="cs-CZ" u="sng" smtClean="0"/>
              <a:t>ě </a:t>
            </a:r>
            <a:r>
              <a:rPr lang="cs-CZ" smtClean="0"/>
              <a:t>překvapil</a:t>
            </a:r>
            <a:r>
              <a:rPr lang="cs-CZ" u="sng" smtClean="0"/>
              <a:t>i</a:t>
            </a:r>
          </a:p>
          <a:p>
            <a:pPr marL="0" indent="0">
              <a:buNone/>
            </a:pPr>
            <a:r>
              <a:rPr lang="cs-CZ" smtClean="0"/>
              <a:t>m</a:t>
            </a:r>
            <a:r>
              <a:rPr lang="cs-CZ" u="sng" smtClean="0"/>
              <a:t>i</a:t>
            </a:r>
            <a:r>
              <a:rPr lang="cs-CZ" smtClean="0"/>
              <a:t>l</a:t>
            </a:r>
            <a:r>
              <a:rPr lang="cs-CZ" u="sng" smtClean="0"/>
              <a:t>ý</a:t>
            </a:r>
            <a:r>
              <a:rPr lang="cs-CZ" smtClean="0"/>
              <a:t>m jednáním a v</a:t>
            </a:r>
            <a:r>
              <a:rPr lang="cs-CZ" u="sng" smtClean="0"/>
              <a:t>y</a:t>
            </a:r>
            <a:r>
              <a:rPr lang="cs-CZ" smtClean="0"/>
              <a:t>nikající večeří. Probudil</a:t>
            </a:r>
            <a:r>
              <a:rPr lang="cs-CZ" u="sng" smtClean="0"/>
              <a:t>i </a:t>
            </a:r>
            <a:r>
              <a:rPr lang="cs-CZ" smtClean="0"/>
              <a:t>nás</a:t>
            </a:r>
          </a:p>
          <a:p>
            <a:pPr marL="0" indent="0">
              <a:buNone/>
            </a:pPr>
            <a:r>
              <a:rPr lang="cs-CZ"/>
              <a:t>p</a:t>
            </a:r>
            <a:r>
              <a:rPr lang="cs-CZ" smtClean="0"/>
              <a:t>táci a ra</a:t>
            </a:r>
            <a:r>
              <a:rPr lang="cs-CZ" u="sng" smtClean="0"/>
              <a:t>nn</a:t>
            </a:r>
            <a:r>
              <a:rPr lang="cs-CZ" smtClean="0"/>
              <a:t>í chlad. Po ro</a:t>
            </a:r>
            <a:r>
              <a:rPr lang="cs-CZ" u="sng" smtClean="0"/>
              <a:t>z</a:t>
            </a:r>
            <a:r>
              <a:rPr lang="cs-CZ" smtClean="0"/>
              <a:t>cvičce jsme si se sestrou </a:t>
            </a:r>
            <a:r>
              <a:rPr lang="cs-CZ" u="sng" smtClean="0"/>
              <a:t>z </a:t>
            </a:r>
            <a:r>
              <a:rPr lang="cs-CZ" smtClean="0"/>
              <a:t>batohů v</a:t>
            </a:r>
            <a:r>
              <a:rPr lang="cs-CZ" u="sng" smtClean="0"/>
              <a:t>y</a:t>
            </a:r>
            <a:r>
              <a:rPr lang="cs-CZ" smtClean="0"/>
              <a:t>táhl</a:t>
            </a:r>
            <a:r>
              <a:rPr lang="cs-CZ" u="sng" smtClean="0"/>
              <a:t>y </a:t>
            </a:r>
            <a:r>
              <a:rPr lang="cs-CZ" smtClean="0"/>
              <a:t>plavky a hurá k vodě.</a:t>
            </a:r>
          </a:p>
          <a:p>
            <a:pPr marL="0" indent="0">
              <a:buNone/>
            </a:pPr>
            <a:r>
              <a:rPr lang="cs-CZ" smtClean="0"/>
              <a:t>Zapo</a:t>
            </a:r>
            <a:r>
              <a:rPr lang="cs-CZ" u="sng" smtClean="0"/>
              <a:t>mně</a:t>
            </a:r>
            <a:r>
              <a:rPr lang="cs-CZ" smtClean="0"/>
              <a:t>l</a:t>
            </a:r>
            <a:r>
              <a:rPr lang="cs-CZ" u="sng" smtClean="0"/>
              <a:t>y</a:t>
            </a:r>
            <a:r>
              <a:rPr lang="cs-CZ" smtClean="0"/>
              <a:t> jsme ale na opalovací krém. Návrat</a:t>
            </a:r>
          </a:p>
          <a:p>
            <a:pPr marL="0" indent="0">
              <a:buNone/>
            </a:pPr>
            <a:r>
              <a:rPr lang="cs-CZ" smtClean="0"/>
              <a:t>b</a:t>
            </a:r>
            <a:r>
              <a:rPr lang="cs-CZ" u="sng" smtClean="0"/>
              <a:t>y</a:t>
            </a:r>
            <a:r>
              <a:rPr lang="cs-CZ" smtClean="0"/>
              <a:t>l bolestiv</a:t>
            </a:r>
            <a:r>
              <a:rPr lang="cs-CZ" u="sng" smtClean="0"/>
              <a:t>ý</a:t>
            </a:r>
            <a:r>
              <a:rPr lang="cs-CZ" smtClean="0"/>
              <a:t>, </a:t>
            </a:r>
            <a:r>
              <a:rPr lang="cs-CZ" u="sng" smtClean="0"/>
              <a:t>z</a:t>
            </a:r>
            <a:r>
              <a:rPr lang="cs-CZ" smtClean="0"/>
              <a:t>těžoval</a:t>
            </a:r>
            <a:r>
              <a:rPr lang="cs-CZ" u="sng" smtClean="0"/>
              <a:t>y</a:t>
            </a:r>
            <a:r>
              <a:rPr lang="cs-CZ" smtClean="0"/>
              <a:t> ho popruhy batohu.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31005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>
            <a:normAutofit fontScale="90000"/>
          </a:bodyPr>
          <a:lstStyle/>
          <a:p>
            <a:r>
              <a:rPr lang="cs-CZ" smtClean="0"/>
              <a:t>ODŮVODNI PODTRŽENÉ PRAVOPISNÉ JEVY: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mtClean="0"/>
              <a:t>V</a:t>
            </a:r>
            <a:r>
              <a:rPr lang="cs-CZ" u="sng" smtClean="0"/>
              <a:t>y</a:t>
            </a:r>
            <a:r>
              <a:rPr lang="cs-CZ" smtClean="0"/>
              <a:t>učování </a:t>
            </a:r>
            <a:r>
              <a:rPr lang="cs-CZ" smtClean="0">
                <a:solidFill>
                  <a:srgbClr val="FF0000"/>
                </a:solidFill>
              </a:rPr>
              <a:t>VS</a:t>
            </a:r>
            <a:r>
              <a:rPr lang="cs-CZ" smtClean="0"/>
              <a:t> jsme měl</a:t>
            </a:r>
            <a:r>
              <a:rPr lang="cs-CZ" u="sng" smtClean="0"/>
              <a:t>i </a:t>
            </a:r>
            <a:r>
              <a:rPr lang="cs-CZ" smtClean="0">
                <a:solidFill>
                  <a:srgbClr val="FF0000"/>
                </a:solidFill>
              </a:rPr>
              <a:t>VŠICHNI </a:t>
            </a:r>
            <a:r>
              <a:rPr lang="cs-CZ" smtClean="0"/>
              <a:t>do ob</a:t>
            </a:r>
            <a:r>
              <a:rPr lang="cs-CZ" u="sng" smtClean="0"/>
              <a:t>ě</a:t>
            </a:r>
            <a:r>
              <a:rPr lang="cs-CZ" smtClean="0"/>
              <a:t>da </a:t>
            </a:r>
            <a:r>
              <a:rPr lang="cs-CZ" smtClean="0">
                <a:solidFill>
                  <a:srgbClr val="FF0000"/>
                </a:solidFill>
              </a:rPr>
              <a:t>KOŘEN SLOVA</a:t>
            </a:r>
            <a:r>
              <a:rPr lang="cs-CZ" smtClean="0"/>
              <a:t>. Zb</a:t>
            </a:r>
            <a:r>
              <a:rPr lang="cs-CZ" u="sng" smtClean="0"/>
              <a:t>ý</a:t>
            </a:r>
            <a:r>
              <a:rPr lang="cs-CZ" smtClean="0"/>
              <a:t>valo </a:t>
            </a:r>
            <a:r>
              <a:rPr lang="cs-CZ" smtClean="0">
                <a:solidFill>
                  <a:srgbClr val="FF0000"/>
                </a:solidFill>
              </a:rPr>
              <a:t>VS</a:t>
            </a:r>
            <a:r>
              <a:rPr lang="cs-CZ" smtClean="0"/>
              <a:t> najíst se, sbalit </a:t>
            </a:r>
            <a:r>
              <a:rPr lang="cs-CZ" smtClean="0">
                <a:solidFill>
                  <a:srgbClr val="FF0000"/>
                </a:solidFill>
              </a:rPr>
              <a:t>DOHROMADY</a:t>
            </a:r>
            <a:r>
              <a:rPr lang="cs-CZ" smtClean="0"/>
              <a:t> batoh a v</a:t>
            </a:r>
            <a:r>
              <a:rPr lang="cs-CZ" u="sng" smtClean="0"/>
              <a:t>y</a:t>
            </a:r>
            <a:r>
              <a:rPr lang="cs-CZ" smtClean="0"/>
              <a:t>razit </a:t>
            </a:r>
            <a:r>
              <a:rPr lang="cs-CZ" smtClean="0">
                <a:solidFill>
                  <a:srgbClr val="FF0000"/>
                </a:solidFill>
              </a:rPr>
              <a:t>VS</a:t>
            </a:r>
            <a:r>
              <a:rPr lang="cs-CZ" smtClean="0"/>
              <a:t> na vlak. Čekal</a:t>
            </a:r>
            <a:r>
              <a:rPr lang="cs-CZ" u="sng" smtClean="0"/>
              <a:t>y </a:t>
            </a:r>
            <a:r>
              <a:rPr lang="cs-CZ" smtClean="0">
                <a:solidFill>
                  <a:srgbClr val="FF0000"/>
                </a:solidFill>
              </a:rPr>
              <a:t>TY DNI</a:t>
            </a:r>
            <a:r>
              <a:rPr lang="cs-CZ" smtClean="0"/>
              <a:t> nás slu</a:t>
            </a:r>
            <a:r>
              <a:rPr lang="cs-CZ" u="sng" smtClean="0"/>
              <a:t>nn</a:t>
            </a:r>
            <a:r>
              <a:rPr lang="cs-CZ" smtClean="0"/>
              <a:t>é </a:t>
            </a:r>
            <a:r>
              <a:rPr lang="cs-CZ" smtClean="0">
                <a:solidFill>
                  <a:srgbClr val="FF0000"/>
                </a:solidFill>
              </a:rPr>
              <a:t>SLUNCE+NÝ</a:t>
            </a:r>
            <a:r>
              <a:rPr lang="cs-CZ" smtClean="0"/>
              <a:t> dni u </a:t>
            </a:r>
            <a:r>
              <a:rPr lang="cs-CZ" u="sng" smtClean="0"/>
              <a:t>M</a:t>
            </a:r>
            <a:r>
              <a:rPr lang="cs-CZ" smtClean="0"/>
              <a:t>áchova </a:t>
            </a:r>
            <a:r>
              <a:rPr lang="cs-CZ" smtClean="0">
                <a:solidFill>
                  <a:srgbClr val="FF0000"/>
                </a:solidFill>
              </a:rPr>
              <a:t>VLASTNÍ JMÉNO</a:t>
            </a:r>
            <a:r>
              <a:rPr lang="cs-CZ" smtClean="0"/>
              <a:t> jezera. V táboře m</a:t>
            </a:r>
            <a:r>
              <a:rPr lang="cs-CZ" u="sng" smtClean="0"/>
              <a:t>ě</a:t>
            </a:r>
            <a:r>
              <a:rPr lang="cs-CZ" smtClean="0"/>
              <a:t> </a:t>
            </a:r>
            <a:r>
              <a:rPr lang="cs-CZ" smtClean="0">
                <a:solidFill>
                  <a:srgbClr val="FF0000"/>
                </a:solidFill>
              </a:rPr>
              <a:t>4.PÁD</a:t>
            </a:r>
            <a:r>
              <a:rPr lang="cs-CZ" smtClean="0"/>
              <a:t> překvapil</a:t>
            </a:r>
            <a:r>
              <a:rPr lang="cs-CZ" u="sng" smtClean="0"/>
              <a:t>i </a:t>
            </a:r>
            <a:r>
              <a:rPr lang="cs-CZ" smtClean="0">
                <a:solidFill>
                  <a:srgbClr val="FF0000"/>
                </a:solidFill>
              </a:rPr>
              <a:t>ONI</a:t>
            </a:r>
            <a:r>
              <a:rPr lang="cs-CZ"/>
              <a:t> </a:t>
            </a:r>
            <a:r>
              <a:rPr lang="cs-CZ" smtClean="0"/>
              <a:t>mil</a:t>
            </a:r>
            <a:r>
              <a:rPr lang="cs-CZ" u="sng" smtClean="0"/>
              <a:t>ý</a:t>
            </a:r>
            <a:r>
              <a:rPr lang="cs-CZ" smtClean="0"/>
              <a:t>m </a:t>
            </a:r>
            <a:r>
              <a:rPr lang="cs-CZ" smtClean="0">
                <a:solidFill>
                  <a:srgbClr val="FF0000"/>
                </a:solidFill>
              </a:rPr>
              <a:t>MLADÝM</a:t>
            </a:r>
            <a:r>
              <a:rPr lang="cs-CZ" smtClean="0"/>
              <a:t> jednáním a v</a:t>
            </a:r>
            <a:r>
              <a:rPr lang="cs-CZ" u="sng" smtClean="0"/>
              <a:t>y</a:t>
            </a:r>
            <a:r>
              <a:rPr lang="cs-CZ" smtClean="0"/>
              <a:t>nikající </a:t>
            </a:r>
            <a:r>
              <a:rPr lang="cs-CZ" smtClean="0">
                <a:solidFill>
                  <a:srgbClr val="FF0000"/>
                </a:solidFill>
              </a:rPr>
              <a:t>VS</a:t>
            </a:r>
            <a:r>
              <a:rPr lang="cs-CZ" smtClean="0"/>
              <a:t> večeří. Probudil</a:t>
            </a:r>
            <a:r>
              <a:rPr lang="cs-CZ" u="sng" smtClean="0"/>
              <a:t>i </a:t>
            </a:r>
            <a:r>
              <a:rPr lang="cs-CZ" u="sng" smtClean="0">
                <a:solidFill>
                  <a:srgbClr val="FF0000"/>
                </a:solidFill>
              </a:rPr>
              <a:t>PTÁCI</a:t>
            </a:r>
            <a:r>
              <a:rPr lang="cs-CZ" smtClean="0"/>
              <a:t>nás ptáci a ra</a:t>
            </a:r>
            <a:r>
              <a:rPr lang="cs-CZ" u="sng" smtClean="0"/>
              <a:t>nn</a:t>
            </a:r>
            <a:r>
              <a:rPr lang="cs-CZ" smtClean="0"/>
              <a:t>í</a:t>
            </a:r>
            <a:r>
              <a:rPr lang="cs-CZ" smtClean="0">
                <a:solidFill>
                  <a:srgbClr val="FF0000"/>
                </a:solidFill>
              </a:rPr>
              <a:t>RÁNO+NÍ</a:t>
            </a:r>
            <a:r>
              <a:rPr lang="cs-CZ" smtClean="0"/>
              <a:t> chlad. Po ro</a:t>
            </a:r>
            <a:r>
              <a:rPr lang="cs-CZ" u="sng" smtClean="0"/>
              <a:t>z</a:t>
            </a:r>
            <a:r>
              <a:rPr lang="cs-CZ" smtClean="0"/>
              <a:t>cvičce </a:t>
            </a:r>
            <a:r>
              <a:rPr lang="cs-CZ" smtClean="0">
                <a:solidFill>
                  <a:srgbClr val="FF0000"/>
                </a:solidFill>
              </a:rPr>
              <a:t>PŘEDPONA ROZ</a:t>
            </a:r>
            <a:r>
              <a:rPr lang="cs-CZ" smtClean="0"/>
              <a:t> jsme si se sestrou</a:t>
            </a:r>
            <a:r>
              <a:rPr lang="cs-CZ" u="sng" smtClean="0"/>
              <a:t>z </a:t>
            </a:r>
            <a:r>
              <a:rPr lang="cs-CZ">
                <a:solidFill>
                  <a:srgbClr val="FF0000"/>
                </a:solidFill>
              </a:rPr>
              <a:t>2</a:t>
            </a:r>
            <a:r>
              <a:rPr lang="cs-CZ" smtClean="0">
                <a:solidFill>
                  <a:srgbClr val="FF0000"/>
                </a:solidFill>
              </a:rPr>
              <a:t>.PÁD</a:t>
            </a:r>
          </a:p>
          <a:p>
            <a:pPr marL="0" indent="0">
              <a:buNone/>
            </a:pPr>
            <a:r>
              <a:rPr lang="cs-CZ" smtClean="0"/>
              <a:t>batohů vytáhl</a:t>
            </a:r>
            <a:r>
              <a:rPr lang="cs-CZ" u="sng" smtClean="0"/>
              <a:t>y </a:t>
            </a:r>
            <a:r>
              <a:rPr lang="cs-CZ" smtClean="0">
                <a:solidFill>
                  <a:srgbClr val="FF0000"/>
                </a:solidFill>
              </a:rPr>
              <a:t>MY SESTRY </a:t>
            </a:r>
            <a:r>
              <a:rPr lang="cs-CZ" smtClean="0"/>
              <a:t>plavky a hurá k vodě.</a:t>
            </a:r>
          </a:p>
          <a:p>
            <a:pPr marL="0" indent="0">
              <a:buNone/>
            </a:pPr>
            <a:r>
              <a:rPr lang="cs-CZ" smtClean="0"/>
              <a:t>Zapo</a:t>
            </a:r>
            <a:r>
              <a:rPr lang="cs-CZ" u="sng" smtClean="0"/>
              <a:t>mně</a:t>
            </a:r>
            <a:r>
              <a:rPr lang="cs-CZ" smtClean="0"/>
              <a:t>l</a:t>
            </a:r>
            <a:r>
              <a:rPr lang="cs-CZ" u="sng" smtClean="0"/>
              <a:t>y</a:t>
            </a:r>
            <a:r>
              <a:rPr lang="cs-CZ" smtClean="0"/>
              <a:t> </a:t>
            </a:r>
            <a:r>
              <a:rPr lang="cs-CZ" smtClean="0">
                <a:solidFill>
                  <a:srgbClr val="FF0000"/>
                </a:solidFill>
              </a:rPr>
              <a:t>ZAPOMÍNÁ, MY SESTRY</a:t>
            </a:r>
            <a:r>
              <a:rPr lang="cs-CZ" smtClean="0"/>
              <a:t>jsme ale na opalovací krém. Návrat b</a:t>
            </a:r>
            <a:r>
              <a:rPr lang="cs-CZ" u="sng" smtClean="0"/>
              <a:t>y</a:t>
            </a:r>
            <a:r>
              <a:rPr lang="cs-CZ" smtClean="0"/>
              <a:t>l </a:t>
            </a:r>
            <a:r>
              <a:rPr lang="cs-CZ" smtClean="0">
                <a:solidFill>
                  <a:srgbClr val="FF0000"/>
                </a:solidFill>
              </a:rPr>
              <a:t>VS</a:t>
            </a:r>
            <a:r>
              <a:rPr lang="cs-CZ" smtClean="0"/>
              <a:t> bolestiv</a:t>
            </a:r>
            <a:r>
              <a:rPr lang="cs-CZ" u="sng" smtClean="0"/>
              <a:t>ý</a:t>
            </a:r>
            <a:r>
              <a:rPr lang="cs-CZ" smtClean="0"/>
              <a:t> </a:t>
            </a:r>
            <a:r>
              <a:rPr lang="cs-CZ" smtClean="0">
                <a:solidFill>
                  <a:srgbClr val="FF0000"/>
                </a:solidFill>
              </a:rPr>
              <a:t>MLADÝ</a:t>
            </a:r>
            <a:r>
              <a:rPr lang="cs-CZ" smtClean="0"/>
              <a:t>, </a:t>
            </a:r>
            <a:r>
              <a:rPr lang="cs-CZ" u="sng" smtClean="0"/>
              <a:t>z</a:t>
            </a:r>
            <a:r>
              <a:rPr lang="cs-CZ" smtClean="0"/>
              <a:t>těžoval</a:t>
            </a:r>
            <a:r>
              <a:rPr lang="cs-CZ" u="sng" smtClean="0"/>
              <a:t>y</a:t>
            </a:r>
            <a:r>
              <a:rPr lang="cs-CZ" smtClean="0"/>
              <a:t> </a:t>
            </a:r>
            <a:r>
              <a:rPr lang="cs-CZ" smtClean="0">
                <a:solidFill>
                  <a:srgbClr val="FF0000"/>
                </a:solidFill>
              </a:rPr>
              <a:t>ČINIT TĚŽKÝM, TY POPRUHY </a:t>
            </a:r>
            <a:r>
              <a:rPr lang="cs-CZ" smtClean="0"/>
              <a:t>ho popruhy batohu.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69672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NAPIŠ PŘÍKLADY PSANÍ I/Y</a:t>
            </a:r>
            <a:endParaRPr lang="cs-CZ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400" smtClean="0">
                <a:solidFill>
                  <a:srgbClr val="7030A0"/>
                </a:solidFill>
              </a:rPr>
              <a:t>Předpona……………………………………..</a:t>
            </a:r>
          </a:p>
          <a:p>
            <a:pPr marL="0" indent="0">
              <a:buNone/>
            </a:pPr>
            <a:r>
              <a:rPr lang="cs-CZ" sz="4400" smtClean="0">
                <a:solidFill>
                  <a:srgbClr val="7030A0"/>
                </a:solidFill>
              </a:rPr>
              <a:t>…………………………………………………....</a:t>
            </a:r>
          </a:p>
          <a:p>
            <a:pPr marL="0" indent="0">
              <a:buNone/>
            </a:pPr>
            <a:r>
              <a:rPr lang="cs-CZ" sz="4400" smtClean="0">
                <a:solidFill>
                  <a:srgbClr val="7030A0"/>
                </a:solidFill>
              </a:rPr>
              <a:t>Kořen…………………………………………...</a:t>
            </a:r>
          </a:p>
          <a:p>
            <a:pPr marL="0" indent="0">
              <a:buNone/>
            </a:pPr>
            <a:r>
              <a:rPr lang="cs-CZ" sz="4400" smtClean="0">
                <a:solidFill>
                  <a:srgbClr val="7030A0"/>
                </a:solidFill>
              </a:rPr>
              <a:t>…………………………………………………….</a:t>
            </a:r>
          </a:p>
          <a:p>
            <a:pPr marL="0" indent="0">
              <a:buNone/>
            </a:pPr>
            <a:r>
              <a:rPr lang="cs-CZ" sz="4400" smtClean="0">
                <a:solidFill>
                  <a:srgbClr val="7030A0"/>
                </a:solidFill>
              </a:rPr>
              <a:t>Přípona…………………………………………</a:t>
            </a:r>
          </a:p>
          <a:p>
            <a:pPr marL="0" indent="0">
              <a:buNone/>
            </a:pPr>
            <a:r>
              <a:rPr lang="cs-CZ" sz="4400" smtClean="0">
                <a:solidFill>
                  <a:srgbClr val="7030A0"/>
                </a:solidFill>
              </a:rPr>
              <a:t>…………………………………………………….</a:t>
            </a:r>
          </a:p>
          <a:p>
            <a:pPr marL="0" indent="0">
              <a:buNone/>
            </a:pPr>
            <a:endParaRPr lang="cs-CZ" sz="440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46346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/>
          </a:solidFill>
        </p:spPr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 PŘÍKLADY PSANÍ I/Y</a:t>
            </a:r>
            <a:endParaRPr lang="cs-CZ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4400" smtClean="0">
                <a:solidFill>
                  <a:srgbClr val="7030A0"/>
                </a:solidFill>
              </a:rPr>
              <a:t>Předpona:výlov,významný,výchova, </a:t>
            </a:r>
          </a:p>
          <a:p>
            <a:pPr marL="0" indent="0">
              <a:buNone/>
            </a:pPr>
            <a:r>
              <a:rPr lang="cs-CZ" sz="4400">
                <a:solidFill>
                  <a:srgbClr val="7030A0"/>
                </a:solidFill>
              </a:rPr>
              <a:t>v</a:t>
            </a:r>
            <a:r>
              <a:rPr lang="cs-CZ" sz="4400" smtClean="0">
                <a:solidFill>
                  <a:srgbClr val="7030A0"/>
                </a:solidFill>
              </a:rPr>
              <a:t>ýpary, vyvýšenina, vyrobit, výztuž</a:t>
            </a:r>
          </a:p>
          <a:p>
            <a:pPr marL="0" indent="0">
              <a:buNone/>
            </a:pPr>
            <a:r>
              <a:rPr lang="cs-CZ" sz="4400" smtClean="0">
                <a:solidFill>
                  <a:srgbClr val="7030A0"/>
                </a:solidFill>
              </a:rPr>
              <a:t>Kořen: kobyla, bitva, úbytek, mlít,</a:t>
            </a:r>
          </a:p>
          <a:p>
            <a:pPr marL="0" indent="0">
              <a:buNone/>
            </a:pPr>
            <a:r>
              <a:rPr lang="cs-CZ" sz="4400">
                <a:solidFill>
                  <a:srgbClr val="7030A0"/>
                </a:solidFill>
              </a:rPr>
              <a:t>ú</a:t>
            </a:r>
            <a:r>
              <a:rPr lang="cs-CZ" sz="4400" smtClean="0">
                <a:solidFill>
                  <a:srgbClr val="7030A0"/>
                </a:solidFill>
              </a:rPr>
              <a:t>mysl, viklan, sypký, sípat, jazyk</a:t>
            </a:r>
          </a:p>
          <a:p>
            <a:pPr marL="0" indent="0">
              <a:buNone/>
            </a:pPr>
            <a:r>
              <a:rPr lang="cs-CZ" sz="4400" smtClean="0">
                <a:solidFill>
                  <a:srgbClr val="7030A0"/>
                </a:solidFill>
              </a:rPr>
              <a:t>Přípona: lavice, babička, brzičko, </a:t>
            </a:r>
          </a:p>
          <a:p>
            <a:pPr marL="0" indent="0">
              <a:buNone/>
            </a:pPr>
            <a:r>
              <a:rPr lang="cs-CZ" sz="4400">
                <a:solidFill>
                  <a:srgbClr val="7030A0"/>
                </a:solidFill>
              </a:rPr>
              <a:t>m</a:t>
            </a:r>
            <a:r>
              <a:rPr lang="cs-CZ" sz="4400" smtClean="0">
                <a:solidFill>
                  <a:srgbClr val="7030A0"/>
                </a:solidFill>
              </a:rPr>
              <a:t>alina, </a:t>
            </a:r>
            <a:r>
              <a:rPr lang="cs-CZ" sz="4400" smtClean="0">
                <a:solidFill>
                  <a:srgbClr val="7030A0"/>
                </a:solidFill>
              </a:rPr>
              <a:t>včelín</a:t>
            </a:r>
            <a:r>
              <a:rPr lang="cs-CZ" sz="4400" smtClean="0">
                <a:solidFill>
                  <a:srgbClr val="7030A0"/>
                </a:solidFill>
              </a:rPr>
              <a:t>, lesík, </a:t>
            </a:r>
            <a:r>
              <a:rPr lang="cs-CZ" sz="4400" smtClean="0">
                <a:solidFill>
                  <a:srgbClr val="7030A0"/>
                </a:solidFill>
              </a:rPr>
              <a:t>papírna,</a:t>
            </a:r>
          </a:p>
          <a:p>
            <a:pPr marL="0" indent="0">
              <a:buNone/>
            </a:pPr>
            <a:r>
              <a:rPr lang="cs-CZ" sz="4400" smtClean="0">
                <a:solidFill>
                  <a:srgbClr val="7030A0"/>
                </a:solidFill>
              </a:rPr>
              <a:t> </a:t>
            </a:r>
            <a:r>
              <a:rPr lang="cs-CZ" sz="4400" smtClean="0">
                <a:solidFill>
                  <a:srgbClr val="FF0000"/>
                </a:solidFill>
              </a:rPr>
              <a:t>X Volyně</a:t>
            </a:r>
            <a:endParaRPr lang="cs-CZ" sz="440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67581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00B050"/>
                </a:solidFill>
              </a:rPr>
              <a:t>NAPIŠ PŘÍKLADY PSANÍ I/Y V KONCOVKÁCH</a:t>
            </a:r>
            <a:endParaRPr lang="cs-CZ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4400" smtClean="0"/>
              <a:t>Podst. jm. ………………………………......</a:t>
            </a:r>
          </a:p>
          <a:p>
            <a:pPr marL="0" indent="0">
              <a:buNone/>
            </a:pPr>
            <a:r>
              <a:rPr lang="cs-CZ" sz="4400" smtClean="0"/>
              <a:t>…………………………………………………….</a:t>
            </a:r>
          </a:p>
          <a:p>
            <a:pPr marL="0" indent="0">
              <a:buNone/>
            </a:pPr>
            <a:r>
              <a:rPr lang="cs-CZ" sz="4400" smtClean="0"/>
              <a:t>Příd. jm. ………………………………………</a:t>
            </a:r>
          </a:p>
          <a:p>
            <a:pPr marL="0" indent="0">
              <a:buNone/>
            </a:pPr>
            <a:r>
              <a:rPr lang="cs-CZ" sz="4400" smtClean="0"/>
              <a:t>……………………………………………………</a:t>
            </a:r>
          </a:p>
          <a:p>
            <a:pPr marL="0" indent="0">
              <a:buNone/>
            </a:pPr>
            <a:r>
              <a:rPr lang="cs-CZ" sz="4400" smtClean="0"/>
              <a:t>Slovesa …………………………………………</a:t>
            </a:r>
          </a:p>
          <a:p>
            <a:pPr marL="0" indent="0">
              <a:buNone/>
            </a:pPr>
            <a:r>
              <a:rPr lang="cs-CZ" sz="4400" smtClean="0"/>
              <a:t>……………………………………………………….</a:t>
            </a:r>
            <a:endParaRPr lang="cs-CZ" sz="4400"/>
          </a:p>
        </p:txBody>
      </p:sp>
    </p:spTree>
    <p:extLst>
      <p:ext uri="{BB962C8B-B14F-4D97-AF65-F5344CB8AC3E}">
        <p14:creationId xmlns:p14="http://schemas.microsoft.com/office/powerpoint/2010/main" val="34624066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3300"/>
          </a:solidFill>
        </p:spPr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00B050"/>
                </a:solidFill>
              </a:rPr>
              <a:t> PŘÍKLADY PSANÍ I/Y V KONCOVKÁCH</a:t>
            </a:r>
            <a:endParaRPr lang="cs-CZ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smtClean="0"/>
              <a:t>Podst. jm. : psi, lovy, dětmi, sovy,</a:t>
            </a:r>
          </a:p>
          <a:p>
            <a:pPr marL="0" indent="0">
              <a:buNone/>
            </a:pPr>
            <a:r>
              <a:rPr lang="cs-CZ" sz="4400" smtClean="0"/>
              <a:t>větrolamy, nádobí, nádoby, okolí</a:t>
            </a:r>
          </a:p>
          <a:p>
            <a:pPr marL="0" indent="0">
              <a:buNone/>
            </a:pPr>
            <a:r>
              <a:rPr lang="cs-CZ" sz="4400" smtClean="0"/>
              <a:t>Příd. jm. : soví, pravý úhel, praví přátelé, otcovy sestry, otcovi bratři</a:t>
            </a:r>
          </a:p>
          <a:p>
            <a:pPr marL="0" indent="0">
              <a:buNone/>
            </a:pPr>
            <a:r>
              <a:rPr lang="cs-CZ" sz="4400" smtClean="0"/>
              <a:t>Slovesa  : lev loví, </a:t>
            </a:r>
            <a:r>
              <a:rPr lang="cs-CZ" sz="4400" smtClean="0"/>
              <a:t>muži lovili, </a:t>
            </a:r>
            <a:r>
              <a:rPr lang="cs-CZ" sz="4400" smtClean="0"/>
              <a:t>dálky volaly, ženy hasí, děti spaly</a:t>
            </a:r>
            <a:endParaRPr lang="cs-CZ" sz="4400"/>
          </a:p>
        </p:txBody>
      </p:sp>
    </p:spTree>
    <p:extLst>
      <p:ext uri="{BB962C8B-B14F-4D97-AF65-F5344CB8AC3E}">
        <p14:creationId xmlns:p14="http://schemas.microsoft.com/office/powerpoint/2010/main" val="394767906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419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ODŮVODŇOVÁNÍ PRAVOPISU</vt:lpstr>
      <vt:lpstr>ODŮVODNI PODTRŽENÉ PRAVOPISNÉ JEVY:</vt:lpstr>
      <vt:lpstr>ODŮVODNI PODTRŽENÉ PRAVOPISNÉ JEVY:</vt:lpstr>
      <vt:lpstr>NAPIŠ PŘÍKLADY PSANÍ I/Y</vt:lpstr>
      <vt:lpstr> PŘÍKLADY PSANÍ I/Y</vt:lpstr>
      <vt:lpstr>NAPIŠ PŘÍKLADY PSANÍ I/Y V KONCOVKÁCH</vt:lpstr>
      <vt:lpstr> PŘÍKLADY PSANÍ I/Y V KONCOVKÁCH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ODŮVOD</dc:title>
  <dc:creator>Blanka Halíková</dc:creator>
  <cp:lastModifiedBy>Blanka Halíková</cp:lastModifiedBy>
  <cp:revision>11</cp:revision>
  <dcterms:created xsi:type="dcterms:W3CDTF">2014-02-26T19:43:49Z</dcterms:created>
  <dcterms:modified xsi:type="dcterms:W3CDTF">2014-02-27T11:31:48Z</dcterms:modified>
</cp:coreProperties>
</file>