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66AD3A-F0F7-4850-A3DF-2FE03ED143A6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9342025-8350-4BD8-8D54-E5C48FE33A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62835089"/>
              </p:ext>
            </p:extLst>
          </p:nvPr>
        </p:nvGraphicFramePr>
        <p:xfrm>
          <a:off x="1903413" y="330200"/>
          <a:ext cx="5546725" cy="6205538"/>
        </p:xfrm>
        <a:graphic>
          <a:graphicData uri="http://schemas.openxmlformats.org/presentationml/2006/ole">
            <p:oleObj spid="_x0000_s1032" name="Dokument" r:id="rId3" imgW="5978830" imgH="6697305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98390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04664"/>
            <a:ext cx="86052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772816"/>
            <a:ext cx="73356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92D050"/>
                </a:solidFill>
              </a:rPr>
              <a:t>HYPOTEČNÍ ÚVĚR</a:t>
            </a:r>
            <a:endParaRPr lang="cs-CZ" sz="7200" dirty="0">
              <a:solidFill>
                <a:srgbClr val="92D050"/>
              </a:solidFill>
            </a:endParaRPr>
          </a:p>
        </p:txBody>
      </p:sp>
      <p:pic>
        <p:nvPicPr>
          <p:cNvPr id="2051" name="Picture 3" descr="C:\Users\jana.volechova\AppData\Local\Microsoft\Windows\Temporary Internet Files\Content.IE5\QBP409W2\dglxasset[2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7" y="3356992"/>
            <a:ext cx="5004557" cy="3078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600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3350" y="2492896"/>
            <a:ext cx="893065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 případě, že si lidé chtějí postavit</a:t>
            </a:r>
          </a:p>
          <a:p>
            <a:r>
              <a:rPr lang="cs-CZ" sz="4000" dirty="0" smtClean="0"/>
              <a:t>(nebo koupit) dům či byt, potřebují</a:t>
            </a:r>
          </a:p>
          <a:p>
            <a:r>
              <a:rPr lang="cs-CZ" sz="4000" dirty="0"/>
              <a:t>s</a:t>
            </a:r>
            <a:r>
              <a:rPr lang="cs-CZ" sz="4000" dirty="0" smtClean="0"/>
              <a:t>umu peněz, které často nelze během</a:t>
            </a:r>
          </a:p>
          <a:p>
            <a:r>
              <a:rPr lang="cs-CZ" sz="4000" dirty="0"/>
              <a:t>n</a:t>
            </a:r>
            <a:r>
              <a:rPr lang="cs-CZ" sz="4000" dirty="0" smtClean="0"/>
              <a:t>ěkolika let našetřit.</a:t>
            </a:r>
          </a:p>
          <a:p>
            <a:r>
              <a:rPr lang="cs-CZ" sz="4000" dirty="0" smtClean="0"/>
              <a:t>K tomuto účelu si v bance sjednají</a:t>
            </a:r>
          </a:p>
          <a:p>
            <a:r>
              <a:rPr lang="cs-CZ" sz="4000" b="1" dirty="0"/>
              <a:t>h</a:t>
            </a:r>
            <a:r>
              <a:rPr lang="cs-CZ" sz="4000" b="1" dirty="0" smtClean="0"/>
              <a:t>ypoteční úvěr </a:t>
            </a:r>
            <a:r>
              <a:rPr lang="cs-CZ" sz="4000" dirty="0" smtClean="0"/>
              <a:t>neboli</a:t>
            </a:r>
            <a:r>
              <a:rPr lang="cs-CZ" sz="4000" b="1" dirty="0" smtClean="0"/>
              <a:t> hypotéku.</a:t>
            </a:r>
            <a:endParaRPr lang="cs-CZ" sz="4000" b="1" dirty="0"/>
          </a:p>
        </p:txBody>
      </p:sp>
      <p:pic>
        <p:nvPicPr>
          <p:cNvPr id="3074" name="Picture 2" descr="C:\Users\jana.volechova\AppData\Local\Microsoft\Windows\Temporary Internet Files\Content.IE5\HPIZCHO0\MC9004419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394" y="332656"/>
            <a:ext cx="24606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volechova\AppData\Local\Microsoft\Windows\Temporary Internet Files\Content.IE5\QBP409W2\MC90044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4094"/>
            <a:ext cx="2200275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634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4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65 0.00462 L -0.17535 0.0046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8788" y="16397"/>
            <a:ext cx="7850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Hypotéka </a:t>
            </a:r>
            <a:r>
              <a:rPr lang="cs-CZ" sz="4000" dirty="0" smtClean="0"/>
              <a:t>je dlouhodobá půjčka,</a:t>
            </a:r>
          </a:p>
          <a:p>
            <a:r>
              <a:rPr lang="cs-CZ" sz="4000" dirty="0"/>
              <a:t>j</a:t>
            </a:r>
            <a:r>
              <a:rPr lang="cs-CZ" sz="4000" dirty="0" smtClean="0"/>
              <a:t>ejíž splácení je rozloženo</a:t>
            </a:r>
          </a:p>
          <a:p>
            <a:r>
              <a:rPr lang="cs-CZ" sz="4000" dirty="0" smtClean="0"/>
              <a:t>na více let. Měsíční splátka se </a:t>
            </a:r>
          </a:p>
          <a:p>
            <a:r>
              <a:rPr lang="cs-CZ" sz="4000" dirty="0" smtClean="0"/>
              <a:t>určuje podle </a:t>
            </a:r>
            <a:r>
              <a:rPr lang="cs-CZ" sz="4000" b="1" dirty="0" smtClean="0"/>
              <a:t>ceny domu </a:t>
            </a:r>
            <a:r>
              <a:rPr lang="cs-CZ" sz="4000" dirty="0" smtClean="0"/>
              <a:t>a </a:t>
            </a:r>
            <a:r>
              <a:rPr lang="cs-CZ" sz="4000" b="1" dirty="0" smtClean="0"/>
              <a:t>doby</a:t>
            </a:r>
            <a:r>
              <a:rPr lang="cs-CZ" sz="4000" dirty="0" smtClean="0"/>
              <a:t>,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o kterou se bude splácet.</a:t>
            </a:r>
            <a:endParaRPr lang="cs-CZ" sz="4000" dirty="0"/>
          </a:p>
          <a:p>
            <a:r>
              <a:rPr lang="cs-CZ" sz="4000" dirty="0" smtClean="0"/>
              <a:t>Hypotéky poskytují </a:t>
            </a:r>
            <a:r>
              <a:rPr lang="cs-CZ" sz="4000" b="1" dirty="0" smtClean="0"/>
              <a:t>banky</a:t>
            </a:r>
            <a:r>
              <a:rPr lang="cs-CZ" sz="4000" dirty="0" smtClean="0"/>
              <a:t>, běžný</a:t>
            </a:r>
          </a:p>
          <a:p>
            <a:r>
              <a:rPr lang="cs-CZ" sz="4000" dirty="0" smtClean="0"/>
              <a:t>úrok je v rozmezí 2,5 – 5% ročně.</a:t>
            </a:r>
            <a:endParaRPr lang="cs-CZ" sz="4000" dirty="0"/>
          </a:p>
        </p:txBody>
      </p:sp>
      <p:pic>
        <p:nvPicPr>
          <p:cNvPr id="5122" name="Picture 2" descr="C:\Users\jana.volechova\AppData\Local\Microsoft\Windows\Temporary Internet Files\Content.IE5\6V2O51KX\MP9004424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0149" y="4521300"/>
            <a:ext cx="4396067" cy="2076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816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25498" y="1124744"/>
            <a:ext cx="916949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 dlouho musí šetřit pan František</a:t>
            </a:r>
          </a:p>
          <a:p>
            <a:r>
              <a:rPr lang="cs-CZ" sz="4000" dirty="0"/>
              <a:t>n</a:t>
            </a:r>
            <a:r>
              <a:rPr lang="cs-CZ" sz="4000" dirty="0" smtClean="0"/>
              <a:t>a nový dům, který stojí 3 000 000 Kč?</a:t>
            </a:r>
          </a:p>
          <a:p>
            <a:r>
              <a:rPr lang="cs-CZ" sz="4000" dirty="0" smtClean="0"/>
              <a:t>Průměrná měsíční mzda pana Františka</a:t>
            </a:r>
          </a:p>
          <a:p>
            <a:r>
              <a:rPr lang="cs-CZ" sz="4000" dirty="0"/>
              <a:t>j</a:t>
            </a:r>
            <a:r>
              <a:rPr lang="cs-CZ" sz="4000" dirty="0" smtClean="0"/>
              <a:t>e 23 000 Kč a předpokládaná spořící</a:t>
            </a:r>
          </a:p>
          <a:p>
            <a:r>
              <a:rPr lang="cs-CZ" sz="4000" dirty="0" smtClean="0"/>
              <a:t>částka je 10 000 Kč.</a:t>
            </a:r>
          </a:p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7679" y="116632"/>
            <a:ext cx="19672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Příklad: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jana.volechova\AppData\Local\Microsoft\Windows\Temporary Internet Files\Content.IE5\HPIZCHO0\MC900238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9065" y="4077072"/>
            <a:ext cx="3609923" cy="218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678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44037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Řešení, komentář: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80210" y="896524"/>
            <a:ext cx="9413154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Cena nového domu:   3 000 000 Kč</a:t>
            </a:r>
          </a:p>
          <a:p>
            <a:r>
              <a:rPr lang="cs-CZ" sz="4000" dirty="0" smtClean="0"/>
              <a:t>Doba spoření: </a:t>
            </a:r>
          </a:p>
          <a:p>
            <a:r>
              <a:rPr lang="cs-CZ" sz="4000" dirty="0" smtClean="0"/>
              <a:t>3 000 000 Kč : 10 000 Kč = 300 měsíců</a:t>
            </a:r>
          </a:p>
          <a:p>
            <a:r>
              <a:rPr lang="cs-CZ" sz="4000" dirty="0" smtClean="0"/>
              <a:t>25 let(!!!)</a:t>
            </a:r>
          </a:p>
          <a:p>
            <a:r>
              <a:rPr lang="cs-CZ" sz="4000" dirty="0" smtClean="0"/>
              <a:t>Komentář: sami uznáte, že 25 let</a:t>
            </a:r>
          </a:p>
          <a:p>
            <a:r>
              <a:rPr lang="cs-CZ" sz="4000" dirty="0" smtClean="0"/>
              <a:t>šetření vlastních financí je nepřiměřeně</a:t>
            </a:r>
          </a:p>
          <a:p>
            <a:r>
              <a:rPr lang="cs-CZ" sz="4000" dirty="0" smtClean="0"/>
              <a:t>dlouhá. Z tohoto důvodu je skutečně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ýhodnější si s bankou uzavřít smlouvu</a:t>
            </a:r>
          </a:p>
          <a:p>
            <a:r>
              <a:rPr lang="cs-CZ" sz="4000" dirty="0"/>
              <a:t>o</a:t>
            </a:r>
            <a:r>
              <a:rPr lang="cs-CZ" sz="4000" dirty="0" smtClean="0"/>
              <a:t> poskytnutí </a:t>
            </a:r>
            <a:r>
              <a:rPr lang="cs-CZ" sz="4000" b="1" dirty="0" smtClean="0"/>
              <a:t>hypotečního úvěru.</a:t>
            </a:r>
          </a:p>
          <a:p>
            <a:endParaRPr lang="cs-CZ" sz="4000" dirty="0" smtClean="0"/>
          </a:p>
          <a:p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96174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55576" y="1879957"/>
            <a:ext cx="674487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NAVRÁTILOVÁ</a:t>
            </a:r>
            <a:r>
              <a:rPr lang="cs-CZ" dirty="0"/>
              <a:t>, Petra. </a:t>
            </a:r>
            <a:r>
              <a:rPr lang="cs-CZ" i="1" dirty="0"/>
              <a:t>Finanční gramotnost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2012. ISBN 978-80-7402-107-7.</a:t>
            </a:r>
          </a:p>
        </p:txBody>
      </p:sp>
    </p:spTree>
    <p:extLst>
      <p:ext uri="{BB962C8B-B14F-4D97-AF65-F5344CB8AC3E}">
        <p14:creationId xmlns:p14="http://schemas.microsoft.com/office/powerpoint/2010/main" xmlns="" val="308170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42852"/>
            <a:ext cx="850109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Bankovní finanční produkty:</a:t>
            </a:r>
          </a:p>
          <a:p>
            <a:endParaRPr lang="cs-CZ" sz="3600" b="1" dirty="0" smtClean="0"/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 spotřebitelský úvěr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 kontokorentní úvěr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 kreditní karta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/>
              <a:t> hypoteční úvěr</a:t>
            </a:r>
          </a:p>
          <a:p>
            <a:endParaRPr lang="cs-CZ" sz="3600" b="1" dirty="0" smtClean="0"/>
          </a:p>
          <a:p>
            <a:endParaRPr lang="cs-CZ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14290"/>
            <a:ext cx="9428415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Spotřebitelský úvěr</a:t>
            </a:r>
          </a:p>
          <a:p>
            <a:r>
              <a:rPr lang="cs-CZ" sz="4000" b="1" dirty="0" smtClean="0"/>
              <a:t>	</a:t>
            </a:r>
            <a:r>
              <a:rPr lang="cs-CZ" sz="4000" b="1" dirty="0" smtClean="0"/>
              <a:t>slouží k nákupu spotřební </a:t>
            </a:r>
          </a:p>
          <a:p>
            <a:r>
              <a:rPr lang="cs-CZ" sz="4000" b="1" dirty="0" smtClean="0"/>
              <a:t>	</a:t>
            </a:r>
            <a:r>
              <a:rPr lang="cs-CZ" sz="4000" b="1" dirty="0" smtClean="0"/>
              <a:t>elektroniky, ke koupi automobilu.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214282" y="2643182"/>
            <a:ext cx="818685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Kontokorentní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úvěr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4000" b="1" dirty="0" smtClean="0"/>
              <a:t>představuje bankovní službu,</a:t>
            </a:r>
          </a:p>
          <a:p>
            <a:r>
              <a:rPr lang="cs-CZ" sz="4000" b="1" dirty="0" smtClean="0"/>
              <a:t>	</a:t>
            </a:r>
            <a:r>
              <a:rPr lang="cs-CZ" sz="4000" b="1" dirty="0" smtClean="0"/>
              <a:t>kterou si klient banky může</a:t>
            </a:r>
          </a:p>
          <a:p>
            <a:r>
              <a:rPr lang="cs-CZ" sz="4000" b="1" dirty="0" smtClean="0"/>
              <a:t>	</a:t>
            </a:r>
            <a:r>
              <a:rPr lang="cs-CZ" sz="4000" b="1" dirty="0" smtClean="0"/>
              <a:t>s bankou sjednat ke svému</a:t>
            </a:r>
          </a:p>
          <a:p>
            <a:r>
              <a:rPr lang="cs-CZ" sz="4000" b="1" dirty="0" smtClean="0"/>
              <a:t>	</a:t>
            </a:r>
            <a:r>
              <a:rPr lang="cs-CZ" sz="4000" b="1" dirty="0" smtClean="0"/>
              <a:t>běžnému účtu</a:t>
            </a:r>
            <a:endParaRPr lang="cs-CZ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214290"/>
            <a:ext cx="8975534" cy="440120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Kreditní karta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4000" b="1" dirty="0" smtClean="0"/>
              <a:t>tato karta poskytuje možnost 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4000" b="1" dirty="0" smtClean="0"/>
              <a:t>čerpání úvěru POZOR !!!!</a:t>
            </a:r>
          </a:p>
          <a:p>
            <a:r>
              <a:rPr lang="cs-CZ" sz="4000" b="1" dirty="0" smtClean="0"/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čerpáme peníze banky a musíme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si dát pozor na termín splátky či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možnost čerpání bezúročného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období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188</TotalTime>
  <Words>257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Volechovi</cp:lastModifiedBy>
  <cp:revision>15</cp:revision>
  <dcterms:created xsi:type="dcterms:W3CDTF">2014-03-16T16:00:28Z</dcterms:created>
  <dcterms:modified xsi:type="dcterms:W3CDTF">2014-03-21T06:00:55Z</dcterms:modified>
</cp:coreProperties>
</file>