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59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6E8127-F061-41BF-9CF3-A54E0AB79C8A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880F96-AC0B-43A9-9C5C-AF4450021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4056990284"/>
              </p:ext>
            </p:extLst>
          </p:nvPr>
        </p:nvGraphicFramePr>
        <p:xfrm>
          <a:off x="1835696" y="307975"/>
          <a:ext cx="5846762" cy="6550025"/>
        </p:xfrm>
        <a:graphic>
          <a:graphicData uri="http://schemas.openxmlformats.org/presentationml/2006/ole">
            <p:oleObj spid="_x0000_s1031" name="Dokument" r:id="rId3" imgW="5902889" imgH="663059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23464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332656"/>
            <a:ext cx="47074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</a:rPr>
              <a:t>PROCENTA</a:t>
            </a:r>
            <a:endParaRPr lang="cs-CZ" sz="7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4949" y="2060848"/>
            <a:ext cx="69958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002060"/>
                </a:solidFill>
              </a:rPr>
              <a:t>Výpočet procent</a:t>
            </a:r>
            <a:endParaRPr lang="cs-CZ" sz="72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666116">
            <a:off x="470838" y="4149080"/>
            <a:ext cx="158088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33%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518344"/>
            <a:ext cx="18774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chemeClr val="accent3">
                    <a:lumMod val="75000"/>
                  </a:schemeClr>
                </a:solidFill>
              </a:rPr>
              <a:t>88%</a:t>
            </a:r>
            <a:endParaRPr lang="cs-CZ" sz="8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338923">
            <a:off x="7020272" y="4473191"/>
            <a:ext cx="145264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2%</a:t>
            </a:r>
            <a:endParaRPr lang="cs-CZ" sz="8800" dirty="0"/>
          </a:p>
        </p:txBody>
      </p:sp>
    </p:spTree>
    <p:extLst>
      <p:ext uri="{BB962C8B-B14F-4D97-AF65-F5344CB8AC3E}">
        <p14:creationId xmlns="" xmlns:p14="http://schemas.microsoft.com/office/powerpoint/2010/main" val="1199202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7" grpId="1"/>
      <p:bldP spid="10" grpId="0"/>
      <p:bldP spid="10" grpId="1"/>
      <p:bldP spid="11" grpId="0"/>
      <p:bldP spid="11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04664"/>
            <a:ext cx="43556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 zlomků</a:t>
            </a:r>
            <a:endParaRPr lang="cs-CZ" sz="40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421233" y="1340768"/>
            <a:ext cx="3305713" cy="4403020"/>
            <a:chOff x="4298456" y="2060848"/>
            <a:chExt cx="1863796" cy="4403020"/>
          </a:xfrm>
        </p:grpSpPr>
        <p:sp>
          <p:nvSpPr>
            <p:cNvPr id="5" name="TextovéPole 4"/>
            <p:cNvSpPr txBox="1"/>
            <p:nvPr/>
          </p:nvSpPr>
          <p:spPr>
            <a:xfrm>
              <a:off x="4298456" y="2060848"/>
              <a:ext cx="1863796" cy="44012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Vypočítej:</a:t>
              </a:r>
            </a:p>
            <a:p>
              <a:endParaRPr lang="cs-CZ" sz="4000" dirty="0" smtClean="0"/>
            </a:p>
            <a:p>
              <a:r>
                <a:rPr lang="cs-CZ" sz="4000" dirty="0"/>
                <a:t> </a:t>
              </a:r>
              <a:r>
                <a:rPr lang="cs-CZ" sz="4000" dirty="0" smtClean="0"/>
                <a:t>     z 15 km =</a:t>
              </a:r>
            </a:p>
            <a:p>
              <a:r>
                <a:rPr lang="cs-CZ" sz="4000" dirty="0"/>
                <a:t>	</a:t>
              </a:r>
              <a:r>
                <a:rPr lang="cs-CZ" sz="4000" dirty="0" smtClean="0"/>
                <a:t>z 25 kg =</a:t>
              </a:r>
            </a:p>
            <a:p>
              <a:r>
                <a:rPr lang="cs-CZ" sz="4000" dirty="0"/>
                <a:t>	</a:t>
              </a:r>
              <a:r>
                <a:rPr lang="cs-CZ" sz="4000" dirty="0" smtClean="0"/>
                <a:t>z 850 g =</a:t>
              </a:r>
            </a:p>
            <a:p>
              <a:r>
                <a:rPr lang="cs-CZ" sz="4000" dirty="0"/>
                <a:t>	</a:t>
              </a:r>
              <a:r>
                <a:rPr lang="cs-CZ" sz="4000" dirty="0" smtClean="0"/>
                <a:t>z 56 s =</a:t>
              </a:r>
            </a:p>
            <a:p>
              <a:r>
                <a:rPr lang="cs-CZ" sz="4000" dirty="0"/>
                <a:t>	</a:t>
              </a:r>
              <a:r>
                <a:rPr lang="cs-CZ" sz="4000" dirty="0" smtClean="0"/>
                <a:t>z 85 ml =</a:t>
              </a:r>
              <a:endParaRPr lang="cs-CZ" sz="4000" dirty="0"/>
            </a:p>
          </p:txBody>
        </p:sp>
        <p:graphicFrame>
          <p:nvGraphicFramePr>
            <p:cNvPr id="7" name="Objek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="" xmlns:p14="http://schemas.microsoft.com/office/powerpoint/2010/main" val="3280397065"/>
                </p:ext>
              </p:extLst>
            </p:nvPr>
          </p:nvGraphicFramePr>
          <p:xfrm>
            <a:off x="4527561" y="3267776"/>
            <a:ext cx="317624" cy="3196092"/>
          </p:xfrm>
          <a:graphic>
            <a:graphicData uri="http://schemas.openxmlformats.org/presentationml/2006/ole">
              <p:oleObj spid="_x0000_s3076" name="Rovnice" r:id="rId3" imgW="203040" imgH="2044440" progId="Equation.3">
                <p:embed/>
              </p:oleObj>
            </a:graphicData>
          </a:graphic>
        </p:graphicFrame>
      </p:grpSp>
      <p:sp>
        <p:nvSpPr>
          <p:cNvPr id="9" name="TextovéPole 8"/>
          <p:cNvSpPr txBox="1"/>
          <p:nvPr/>
        </p:nvSpPr>
        <p:spPr>
          <a:xfrm>
            <a:off x="3660666" y="2593053"/>
            <a:ext cx="145424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5 km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10 kg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595 g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21 s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68 ml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077" name="Picture 5" descr="C:\Users\Volechovi\AppData\Local\Microsoft\Windows\Temporary Internet Files\Content.IE5\BXG16LC0\MC90044045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8703736">
            <a:off x="6673367" y="3552910"/>
            <a:ext cx="1782073" cy="23816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86822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052735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1% z daného čísla znamená</a:t>
            </a:r>
          </a:p>
          <a:p>
            <a:r>
              <a:rPr lang="cs-CZ" sz="4000" dirty="0" smtClean="0"/>
              <a:t>	= 0,01 z tohoto čísla.</a:t>
            </a:r>
          </a:p>
          <a:p>
            <a:endParaRPr lang="cs-CZ" sz="40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784126638"/>
              </p:ext>
            </p:extLst>
          </p:nvPr>
        </p:nvGraphicFramePr>
        <p:xfrm>
          <a:off x="689139" y="1514901"/>
          <a:ext cx="720080" cy="1014659"/>
        </p:xfrm>
        <a:graphic>
          <a:graphicData uri="http://schemas.openxmlformats.org/presentationml/2006/ole">
            <p:oleObj spid="_x0000_s2061" name="Rovnice" r:id="rId3" imgW="279360" imgH="3934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6523" y="7622"/>
            <a:ext cx="3355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Zapamatuj si: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006" y="2732439"/>
            <a:ext cx="39604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5% = 0,05</a:t>
            </a:r>
          </a:p>
          <a:p>
            <a:r>
              <a:rPr lang="cs-CZ" sz="4000" dirty="0" smtClean="0"/>
              <a:t>12% =</a:t>
            </a:r>
          </a:p>
          <a:p>
            <a:r>
              <a:rPr lang="cs-CZ" sz="4000" dirty="0" smtClean="0"/>
              <a:t>39% =</a:t>
            </a:r>
          </a:p>
          <a:p>
            <a:r>
              <a:rPr lang="cs-CZ" sz="4000" dirty="0" smtClean="0"/>
              <a:t>99% =</a:t>
            </a:r>
          </a:p>
          <a:p>
            <a:r>
              <a:rPr lang="cs-CZ" sz="4000" dirty="0" smtClean="0"/>
              <a:t>125% =</a:t>
            </a:r>
          </a:p>
          <a:p>
            <a:r>
              <a:rPr lang="cs-CZ" sz="4000" dirty="0" smtClean="0"/>
              <a:t>457% =  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3324473"/>
            <a:ext cx="118173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0,12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0,39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0,99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1,25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4,57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158" y="1000108"/>
            <a:ext cx="6572296" cy="17145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2" name="Picture 14" descr="C:\Users\Volechovi\AppData\Local\Microsoft\Windows\Temporary Internet Files\Content.IE5\BXG16LC0\MC90044045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8295568">
            <a:off x="6153212" y="4175634"/>
            <a:ext cx="1627918" cy="21755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483318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41764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10% =</a:t>
            </a:r>
          </a:p>
          <a:p>
            <a:r>
              <a:rPr lang="cs-CZ" sz="4000" dirty="0" smtClean="0"/>
              <a:t> </a:t>
            </a:r>
          </a:p>
          <a:p>
            <a:r>
              <a:rPr lang="cs-CZ" sz="4000" dirty="0" smtClean="0"/>
              <a:t>20% =</a:t>
            </a:r>
          </a:p>
          <a:p>
            <a:endParaRPr lang="cs-CZ" sz="4000" dirty="0" smtClean="0"/>
          </a:p>
          <a:p>
            <a:r>
              <a:rPr lang="cs-CZ" sz="4000" dirty="0" smtClean="0"/>
              <a:t>25% =</a:t>
            </a:r>
          </a:p>
          <a:p>
            <a:endParaRPr lang="cs-CZ" sz="4000" dirty="0" smtClean="0"/>
          </a:p>
          <a:p>
            <a:r>
              <a:rPr lang="cs-CZ" sz="4000" dirty="0" smtClean="0"/>
              <a:t>50% =</a:t>
            </a:r>
          </a:p>
          <a:p>
            <a:endParaRPr lang="cs-CZ" sz="4000" dirty="0" smtClean="0"/>
          </a:p>
          <a:p>
            <a:r>
              <a:rPr lang="cs-CZ" sz="4000" dirty="0" smtClean="0"/>
              <a:t>75% =</a:t>
            </a:r>
            <a:endParaRPr lang="cs-CZ" sz="40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768029251"/>
              </p:ext>
            </p:extLst>
          </p:nvPr>
        </p:nvGraphicFramePr>
        <p:xfrm>
          <a:off x="1691680" y="260648"/>
          <a:ext cx="606693" cy="6066933"/>
        </p:xfrm>
        <a:graphic>
          <a:graphicData uri="http://schemas.openxmlformats.org/presentationml/2006/ole">
            <p:oleObj spid="_x0000_s4099" name="Rovnice" r:id="rId3" imgW="203040" imgH="20318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139952" y="194737"/>
            <a:ext cx="3265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Ověř si zápis: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75254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214290"/>
            <a:ext cx="4158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Výpočet procent: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357298"/>
            <a:ext cx="9144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1% z 200 Kč = 1% tj.0,01 celku </a:t>
            </a:r>
            <a:r>
              <a:rPr lang="cs-CZ" sz="4000" dirty="0" smtClean="0">
                <a:solidFill>
                  <a:srgbClr val="0070C0"/>
                </a:solidFill>
              </a:rPr>
              <a:t>……</a:t>
            </a:r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4000" smtClean="0">
                <a:solidFill>
                  <a:srgbClr val="0070C0"/>
                </a:solidFill>
              </a:rPr>
              <a:t>…</a:t>
            </a:r>
            <a:r>
              <a:rPr lang="cs-CZ" sz="4000" smtClean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200 Kč : 100 = 2 Kč</a:t>
            </a:r>
          </a:p>
          <a:p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4000" dirty="0" smtClean="0">
                <a:solidFill>
                  <a:srgbClr val="002060"/>
                </a:solidFill>
              </a:rPr>
              <a:t>1% z 35 kg =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1% z 780 l =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1% z 4 500 m = 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1% z 6 q =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00430" y="3214686"/>
            <a:ext cx="1851789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0,35 kg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7,80 l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45 m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0,06 q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7650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172</TotalTime>
  <Words>163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Dokument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Volechovi</cp:lastModifiedBy>
  <cp:revision>10</cp:revision>
  <dcterms:created xsi:type="dcterms:W3CDTF">2014-03-19T16:46:50Z</dcterms:created>
  <dcterms:modified xsi:type="dcterms:W3CDTF">2014-03-20T06:26:52Z</dcterms:modified>
</cp:coreProperties>
</file>