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70" r:id="rId4"/>
    <p:sldId id="271" r:id="rId5"/>
    <p:sldId id="272" r:id="rId6"/>
    <p:sldId id="274" r:id="rId7"/>
    <p:sldId id="275" r:id="rId8"/>
    <p:sldId id="276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B709976-95D0-4C90-954F-6756ABCDA438}" type="datetimeFigureOut">
              <a:rPr lang="cs-CZ" smtClean="0"/>
              <a:pPr/>
              <a:t>17. 3. 2014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6E8F08-CFA7-4FD9-B8E0-13538F4B7CC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9800274"/>
              </p:ext>
            </p:extLst>
          </p:nvPr>
        </p:nvGraphicFramePr>
        <p:xfrm>
          <a:off x="1828800" y="261938"/>
          <a:ext cx="5634038" cy="654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Dokument" r:id="rId4" imgW="5978830" imgH="6980355" progId="Word.Document.12">
                  <p:embed/>
                </p:oleObj>
              </mc:Choice>
              <mc:Fallback>
                <p:oleObj name="Dokument" r:id="rId4" imgW="5978830" imgH="6980355" progId="Word.Document.12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61938"/>
                        <a:ext cx="5634038" cy="654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309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79512" y="308554"/>
            <a:ext cx="86052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Finanční gramotnost</a:t>
            </a:r>
            <a:endParaRPr lang="cs-CZ" sz="7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73" y="1508883"/>
            <a:ext cx="792011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chemeClr val="accent1">
                    <a:lumMod val="50000"/>
                  </a:schemeClr>
                </a:solidFill>
              </a:rPr>
              <a:t>ÚLOHY Z FINANČNÍ</a:t>
            </a:r>
          </a:p>
          <a:p>
            <a:r>
              <a:rPr lang="cs-CZ" sz="7200" dirty="0" smtClean="0">
                <a:solidFill>
                  <a:schemeClr val="accent1">
                    <a:lumMod val="50000"/>
                  </a:schemeClr>
                </a:solidFill>
              </a:rPr>
              <a:t>   GRAMOTNOSTI</a:t>
            </a:r>
          </a:p>
        </p:txBody>
      </p:sp>
      <p:pic>
        <p:nvPicPr>
          <p:cNvPr id="14338" name="Picture 2" descr="C:\Users\Volechovi\AppData\Local\Microsoft\Windows\Temporary Internet Files\Content.IE5\VLHPBIJI\MC90034928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0863" y="3714752"/>
            <a:ext cx="3324426" cy="2767855"/>
          </a:xfrm>
          <a:prstGeom prst="rect">
            <a:avLst/>
          </a:prstGeom>
          <a:noFill/>
        </p:spPr>
      </p:pic>
      <p:pic>
        <p:nvPicPr>
          <p:cNvPr id="14339" name="Picture 3" descr="C:\Users\Volechovi\AppData\Local\Microsoft\Windows\Temporary Internet Files\Content.IE5\CGD1GRTZ\MC90035479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09625">
            <a:off x="1071538" y="4214817"/>
            <a:ext cx="2500330" cy="21175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8473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919" y="980728"/>
            <a:ext cx="914705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Srovnáváš dva úvěrové finanční </a:t>
            </a:r>
          </a:p>
          <a:p>
            <a:r>
              <a:rPr lang="cs-CZ" sz="4400" b="1" dirty="0" smtClean="0"/>
              <a:t>produkty. U jednoho z nich je</a:t>
            </a:r>
          </a:p>
          <a:p>
            <a:r>
              <a:rPr lang="cs-CZ" sz="4400" b="1" dirty="0"/>
              <a:t>u</a:t>
            </a:r>
            <a:r>
              <a:rPr lang="cs-CZ" sz="4400" b="1" dirty="0" smtClean="0"/>
              <a:t>vedena úroková míra 4% p. m.</a:t>
            </a:r>
          </a:p>
          <a:p>
            <a:r>
              <a:rPr lang="cs-CZ" sz="4400" b="1" dirty="0"/>
              <a:t>a</a:t>
            </a:r>
            <a:r>
              <a:rPr lang="cs-CZ" sz="4400" b="1" dirty="0" smtClean="0"/>
              <a:t> u druhého 20% p. a. Která</a:t>
            </a:r>
          </a:p>
          <a:p>
            <a:r>
              <a:rPr lang="cs-CZ" sz="4400" b="1" dirty="0" smtClean="0"/>
              <a:t>z nabídek je pro tebe výhodnější?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16632"/>
            <a:ext cx="2266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1. úloha</a:t>
            </a:r>
            <a:endParaRPr lang="cs-CZ" sz="4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5275" y="4581128"/>
            <a:ext cx="839845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	</a:t>
            </a:r>
            <a:r>
              <a:rPr lang="cs-CZ" sz="4400" b="1" dirty="0" smtClean="0"/>
              <a:t>a) 4% p. m.</a:t>
            </a:r>
          </a:p>
          <a:p>
            <a:r>
              <a:rPr lang="cs-CZ" sz="4400" b="1" dirty="0"/>
              <a:t>	</a:t>
            </a:r>
            <a:r>
              <a:rPr lang="cs-CZ" sz="4400" b="1" dirty="0" smtClean="0"/>
              <a:t>b) 20% p. a.</a:t>
            </a:r>
          </a:p>
          <a:p>
            <a:r>
              <a:rPr lang="cs-CZ" sz="4400" b="1" dirty="0"/>
              <a:t>	</a:t>
            </a:r>
            <a:r>
              <a:rPr lang="cs-CZ" sz="4400" b="1" dirty="0" smtClean="0"/>
              <a:t>c) nabídky jsou rovnocenné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91414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38753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16168" y="1712719"/>
            <a:ext cx="81162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/>
              <a:t>	a) 4% p. m</a:t>
            </a:r>
            <a:r>
              <a:rPr lang="cs-CZ" sz="4000" dirty="0" smtClean="0"/>
              <a:t>.(4%.12 měsíců)</a:t>
            </a:r>
            <a:endParaRPr lang="cs-CZ" sz="4000" dirty="0"/>
          </a:p>
          <a:p>
            <a:r>
              <a:rPr lang="cs-CZ" sz="4000" dirty="0"/>
              <a:t>	</a:t>
            </a:r>
            <a:r>
              <a:rPr lang="cs-CZ" sz="4000" b="1" dirty="0">
                <a:solidFill>
                  <a:srgbClr val="FF0000"/>
                </a:solidFill>
              </a:rPr>
              <a:t>b) 20% p. a</a:t>
            </a:r>
            <a:r>
              <a:rPr lang="cs-CZ" sz="4000" b="1" dirty="0" smtClean="0">
                <a:solidFill>
                  <a:srgbClr val="FF0000"/>
                </a:solidFill>
              </a:rPr>
              <a:t>.(20% roční úrok)</a:t>
            </a:r>
            <a:endParaRPr lang="cs-CZ" sz="4000" b="1" dirty="0">
              <a:solidFill>
                <a:srgbClr val="FF0000"/>
              </a:solidFill>
            </a:endParaRPr>
          </a:p>
          <a:p>
            <a:r>
              <a:rPr lang="cs-CZ" sz="4000" dirty="0"/>
              <a:t>	c) nabídky </a:t>
            </a:r>
            <a:r>
              <a:rPr lang="cs-CZ" sz="4000" dirty="0" smtClean="0"/>
              <a:t>jsou rovnocenné</a:t>
            </a:r>
            <a:endParaRPr lang="cs-CZ" sz="4000" dirty="0"/>
          </a:p>
        </p:txBody>
      </p:sp>
      <p:pic>
        <p:nvPicPr>
          <p:cNvPr id="15362" name="Picture 2" descr="C:\Users\Volechovi\AppData\Local\Microsoft\Windows\Temporary Internet Files\Content.IE5\XR57HZ44\MC90043007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6137" y="3653604"/>
            <a:ext cx="2399412" cy="30803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768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529" y="0"/>
            <a:ext cx="2266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2. úloha</a:t>
            </a:r>
            <a:endParaRPr lang="cs-CZ" sz="4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622" y="548680"/>
            <a:ext cx="910537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Na termínovaný vklad si uložíš</a:t>
            </a:r>
          </a:p>
          <a:p>
            <a:r>
              <a:rPr lang="cs-CZ" sz="4400" b="1" dirty="0" smtClean="0"/>
              <a:t>10 000 Kč na dobu 1 roku.</a:t>
            </a:r>
          </a:p>
          <a:p>
            <a:r>
              <a:rPr lang="cs-CZ" sz="4400" b="1" dirty="0" smtClean="0"/>
              <a:t> S vkladem nejsou spojeny žádné</a:t>
            </a:r>
          </a:p>
          <a:p>
            <a:r>
              <a:rPr lang="cs-CZ" sz="4400" b="1" dirty="0" smtClean="0"/>
              <a:t> poplatky. Roční úroková míra</a:t>
            </a:r>
          </a:p>
          <a:p>
            <a:r>
              <a:rPr lang="cs-CZ" sz="4400" b="1" dirty="0" smtClean="0"/>
              <a:t> jsou 3 %. Jakou částku vybereš</a:t>
            </a:r>
          </a:p>
          <a:p>
            <a:r>
              <a:rPr lang="cs-CZ" sz="4400" b="1" dirty="0" smtClean="0"/>
              <a:t> po roce?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0331" y="4919008"/>
            <a:ext cx="332975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>
              <a:buAutoNum type="alphaLcParenR"/>
            </a:pPr>
            <a:r>
              <a:rPr lang="cs-CZ" sz="4000" b="1" dirty="0" smtClean="0"/>
              <a:t>10 300 Kč</a:t>
            </a:r>
          </a:p>
          <a:p>
            <a:pPr marL="742950" indent="-742950">
              <a:buAutoNum type="alphaLcParenR"/>
            </a:pPr>
            <a:r>
              <a:rPr lang="cs-CZ" sz="4000" b="1" dirty="0" smtClean="0"/>
              <a:t>10 255 Kč</a:t>
            </a:r>
          </a:p>
          <a:p>
            <a:pPr marL="742950" indent="-742950">
              <a:buAutoNum type="alphaLcParenR"/>
            </a:pPr>
            <a:r>
              <a:rPr lang="cs-CZ" sz="4000" b="1" dirty="0" smtClean="0"/>
              <a:t>10 000 Kč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183832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Volechovi\AppData\Local\Microsoft\Windows\Temporary Internet Files\Content.IE5\XR57HZ44\MC90043007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216" y="4077072"/>
            <a:ext cx="1989749" cy="255446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07504" y="260648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1628800"/>
            <a:ext cx="875912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>
              <a:buAutoNum type="alphaLcParenR"/>
            </a:pPr>
            <a:r>
              <a:rPr lang="cs-CZ" sz="4400" b="1" dirty="0" smtClean="0"/>
              <a:t>10 300 Kč</a:t>
            </a:r>
          </a:p>
          <a:p>
            <a:pPr marL="742950" indent="-742950">
              <a:buAutoNum type="alphaLcParenR"/>
            </a:pPr>
            <a:r>
              <a:rPr lang="cs-CZ" sz="4400" b="1" dirty="0" smtClean="0">
                <a:solidFill>
                  <a:srgbClr val="FF0000"/>
                </a:solidFill>
              </a:rPr>
              <a:t>10 255 Kč (výnosy z vkladů </a:t>
            </a:r>
          </a:p>
          <a:p>
            <a:r>
              <a:rPr lang="cs-CZ" sz="4400" b="1" dirty="0" smtClean="0">
                <a:solidFill>
                  <a:srgbClr val="FF0000"/>
                </a:solidFill>
              </a:rPr>
              <a:t>                     jsou úročeny 15 %)</a:t>
            </a:r>
          </a:p>
          <a:p>
            <a:r>
              <a:rPr lang="cs-CZ" sz="4400" b="1" dirty="0" smtClean="0"/>
              <a:t>c) 10 000 Kč</a:t>
            </a:r>
          </a:p>
        </p:txBody>
      </p:sp>
    </p:spTree>
    <p:extLst>
      <p:ext uri="{BB962C8B-B14F-4D97-AF65-F5344CB8AC3E}">
        <p14:creationId xmlns:p14="http://schemas.microsoft.com/office/powerpoint/2010/main" val="250461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0"/>
            <a:ext cx="20778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i="1" dirty="0" smtClean="0"/>
              <a:t>3. úloha</a:t>
            </a:r>
            <a:endParaRPr lang="cs-CZ" sz="40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707886"/>
            <a:ext cx="844828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U kterého z uvedených finančních produktů můžeš počítat se státní podporou?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11978" y="2996952"/>
            <a:ext cx="604364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>
              <a:buAutoNum type="alphaLcParenR"/>
            </a:pPr>
            <a:r>
              <a:rPr lang="cs-CZ" sz="4400" dirty="0" smtClean="0"/>
              <a:t>běžný účet</a:t>
            </a:r>
          </a:p>
          <a:p>
            <a:pPr marL="742950" indent="-742950">
              <a:buAutoNum type="alphaLcParenR"/>
            </a:pPr>
            <a:r>
              <a:rPr lang="cs-CZ" sz="4400" dirty="0" smtClean="0"/>
              <a:t>spořící účet</a:t>
            </a:r>
          </a:p>
          <a:p>
            <a:pPr marL="742950" indent="-742950">
              <a:buAutoNum type="alphaLcParenR"/>
            </a:pPr>
            <a:r>
              <a:rPr lang="cs-CZ" sz="4400" dirty="0"/>
              <a:t>t</a:t>
            </a:r>
            <a:r>
              <a:rPr lang="cs-CZ" sz="4400" dirty="0" smtClean="0"/>
              <a:t>ermínovaný vklad</a:t>
            </a:r>
          </a:p>
          <a:p>
            <a:pPr marL="742950" indent="-742950">
              <a:buAutoNum type="alphaLcParenR"/>
            </a:pPr>
            <a:r>
              <a:rPr lang="cs-CZ" sz="4400" dirty="0"/>
              <a:t>s</a:t>
            </a:r>
            <a:r>
              <a:rPr lang="cs-CZ" sz="4400" dirty="0" smtClean="0"/>
              <a:t>tavební spoření</a:t>
            </a:r>
          </a:p>
          <a:p>
            <a:pPr marL="742950" indent="-742950">
              <a:buAutoNum type="alphaLcParenR"/>
            </a:pPr>
            <a:r>
              <a:rPr lang="cs-CZ" sz="4400" dirty="0"/>
              <a:t>p</a:t>
            </a:r>
            <a:r>
              <a:rPr lang="cs-CZ" sz="4400" dirty="0" smtClean="0"/>
              <a:t>enzijní připojištění</a:t>
            </a:r>
          </a:p>
        </p:txBody>
      </p:sp>
    </p:spTree>
    <p:extLst>
      <p:ext uri="{BB962C8B-B14F-4D97-AF65-F5344CB8AC3E}">
        <p14:creationId xmlns:p14="http://schemas.microsoft.com/office/powerpoint/2010/main" val="382468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5667" y="0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968535"/>
            <a:ext cx="640871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lphaLcParenR"/>
            </a:pPr>
            <a:r>
              <a:rPr lang="cs-CZ" sz="4400" dirty="0"/>
              <a:t>b</a:t>
            </a:r>
            <a:r>
              <a:rPr lang="cs-CZ" sz="4400" dirty="0" smtClean="0"/>
              <a:t>ěžný účet</a:t>
            </a:r>
          </a:p>
          <a:p>
            <a:pPr marL="742950" indent="-742950">
              <a:buAutoNum type="alphaLcParenR"/>
            </a:pPr>
            <a:r>
              <a:rPr lang="cs-CZ" sz="4400" dirty="0"/>
              <a:t>s</a:t>
            </a:r>
            <a:r>
              <a:rPr lang="cs-CZ" sz="4400" dirty="0" smtClean="0"/>
              <a:t>pořící účet</a:t>
            </a:r>
          </a:p>
          <a:p>
            <a:r>
              <a:rPr lang="cs-CZ" sz="4400" dirty="0" smtClean="0"/>
              <a:t>c)  termínovaný vklad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d) stavební spoření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e) penzijní připojištění</a:t>
            </a:r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jana.volechova\AppData\Local\Microsoft\Windows\Temporary Internet Files\Content.IE5\PU95ODJN\MC900430075[2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626" y="3789040"/>
            <a:ext cx="2088232" cy="268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45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18864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85786" y="17144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i="1" dirty="0" err="1" smtClean="0"/>
              <a:t>Inspiromat</a:t>
            </a:r>
            <a:r>
              <a:rPr lang="cs-CZ" dirty="0" smtClean="0"/>
              <a:t>. Brno: POINT CZ, s.r.o., 2011. ISBN 978-80-904071-7-6. 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92047" y="2500916"/>
            <a:ext cx="6750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r>
              <a:rPr lang="cs-CZ" dirty="0"/>
              <a:t>NAVRÁTILOVÁ, Petra. </a:t>
            </a:r>
            <a:r>
              <a:rPr lang="cs-CZ" i="1" dirty="0"/>
              <a:t>Finanční gramotnost</a:t>
            </a:r>
            <a:r>
              <a:rPr lang="cs-CZ" dirty="0"/>
              <a:t>. Kralice na Hané: </a:t>
            </a:r>
            <a:r>
              <a:rPr lang="cs-CZ" dirty="0" err="1"/>
              <a:t>Computer</a:t>
            </a:r>
            <a:r>
              <a:rPr lang="cs-CZ" dirty="0"/>
              <a:t> Media s.r.o., 2012. ISBN 978-80-7402-107-7.</a:t>
            </a:r>
          </a:p>
        </p:txBody>
      </p:sp>
    </p:spTree>
    <p:extLst>
      <p:ext uri="{BB962C8B-B14F-4D97-AF65-F5344CB8AC3E}">
        <p14:creationId xmlns:p14="http://schemas.microsoft.com/office/powerpoint/2010/main" val="429229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10265</TotalTime>
  <Words>223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Aerodynamika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61</cp:revision>
  <dcterms:created xsi:type="dcterms:W3CDTF">2014-01-23T21:38:28Z</dcterms:created>
  <dcterms:modified xsi:type="dcterms:W3CDTF">2014-03-17T19:24:03Z</dcterms:modified>
</cp:coreProperties>
</file>