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56" r:id="rId3"/>
    <p:sldId id="262" r:id="rId4"/>
    <p:sldId id="257" r:id="rId5"/>
    <p:sldId id="260" r:id="rId6"/>
    <p:sldId id="261" r:id="rId7"/>
    <p:sldId id="258" r:id="rId8"/>
    <p:sldId id="259" r:id="rId9"/>
    <p:sldId id="263" r:id="rId10"/>
    <p:sldId id="264" r:id="rId11"/>
    <p:sldId id="267" r:id="rId12"/>
    <p:sldId id="265" r:id="rId13"/>
    <p:sldId id="266" r:id="rId14"/>
    <p:sldId id="268" r:id="rId15"/>
    <p:sldId id="269" r:id="rId1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0" d="100"/>
          <a:sy n="80" d="100"/>
        </p:scale>
        <p:origin x="0" y="13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24.3.2014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24.3.2014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18A2481B-5154-415F-B752-558547769AA3}" type="datetimeFigureOut">
              <a:rPr lang="cs-CZ" smtClean="0"/>
              <a:pPr/>
              <a:t>24.3.2014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18A2481B-5154-415F-B752-558547769AA3}" type="datetimeFigureOut">
              <a:rPr lang="cs-CZ" smtClean="0"/>
              <a:pPr/>
              <a:t>24.3.2014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18A2481B-5154-415F-B752-558547769AA3}" type="datetimeFigureOut">
              <a:rPr lang="cs-CZ" smtClean="0"/>
              <a:pPr/>
              <a:t>24.3.2014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18A2481B-5154-415F-B752-558547769AA3}" type="datetimeFigureOut">
              <a:rPr lang="cs-CZ" smtClean="0"/>
              <a:pPr/>
              <a:t>24.3.2014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8A2481B-5154-415F-B752-558547769AA3}" type="datetimeFigureOut">
              <a:rPr lang="cs-CZ" smtClean="0"/>
              <a:pPr/>
              <a:t>24.3.2014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18A2481B-5154-415F-B752-558547769AA3}" type="datetimeFigureOut">
              <a:rPr lang="cs-CZ" smtClean="0"/>
              <a:pPr/>
              <a:t>24.3.2014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18A2481B-5154-415F-B752-558547769AA3}" type="datetimeFigureOut">
              <a:rPr lang="cs-CZ" smtClean="0"/>
              <a:pPr/>
              <a:t>24.3.2014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24.3.2014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24.3.2014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A2481B-5154-415F-B752-558547769AA3}" type="datetimeFigureOut">
              <a:rPr lang="cs-CZ" smtClean="0"/>
              <a:pPr/>
              <a:t>24.3.2014</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264769-77EF-4CD0-90DE-F7D7F2D423C4}"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commons.wikimedia.org/wiki/File:Cosmas-Chronica_Boemorum.jpg" TargetMode="External"/><Relationship Id="rId2" Type="http://schemas.openxmlformats.org/officeDocument/2006/relationships/hyperlink" Target="http://commons.wikimedia.org/wiki/File:Emma_and_Wenceslaus-Gumpold_manuscript.jpg?uselang=cs" TargetMode="External"/><Relationship Id="rId1" Type="http://schemas.openxmlformats.org/officeDocument/2006/relationships/slideLayout" Target="../slideLayouts/slideLayout2.xml"/><Relationship Id="rId4" Type="http://schemas.openxmlformats.org/officeDocument/2006/relationships/hyperlink" Target="http://commons.wikimedia.org/wiki/File:Kosmas.jpg"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commons.wikimedia.org/wiki/File:KAREL4_pouceninastupcum.jpg" TargetMode="External"/><Relationship Id="rId2" Type="http://schemas.openxmlformats.org/officeDocument/2006/relationships/hyperlink" Target="http://commons.wikimedia.org/wiki/File:Dalimilova_kronika_parizsky_fragment.jpg" TargetMode="External"/><Relationship Id="rId1" Type="http://schemas.openxmlformats.org/officeDocument/2006/relationships/slideLayout" Target="../slideLayouts/slideLayout2.xml"/><Relationship Id="rId5" Type="http://schemas.openxmlformats.org/officeDocument/2006/relationships/hyperlink" Target="http://commons.wikimedia.org/wiki/File:Bitva_u_Doma%C5%BElic_(Battle_of_Doma%C5%BElice).jpg?uselang=cs" TargetMode="External"/><Relationship Id="rId4" Type="http://schemas.openxmlformats.org/officeDocument/2006/relationships/hyperlink" Target="http://www.paleografie.org/UK/img/gallery/110705142545.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a:spLocks noGrp="1"/>
          </p:cNvSpPr>
          <p:nvPr/>
        </p:nvSpPr>
        <p:spPr bwMode="auto">
          <a:xfrm>
            <a:off x="457200" y="288646"/>
            <a:ext cx="8229600" cy="1511300"/>
          </a:xfrm>
          <a:prstGeom prst="rect">
            <a:avLst/>
          </a:prstGeom>
          <a:noFill/>
          <a:ln w="9525">
            <a:solidFill>
              <a:schemeClr val="bg1"/>
            </a:solid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hangingPunct="1"/>
            <a:endParaRPr lang="cs-CZ" dirty="0" smtClean="0"/>
          </a:p>
        </p:txBody>
      </p:sp>
      <p:pic>
        <p:nvPicPr>
          <p:cNvPr id="5" name="Picture 2"/>
          <p:cNvPicPr>
            <a:picLocks noChangeAspect="1" noChangeArrowheads="1"/>
          </p:cNvPicPr>
          <p:nvPr/>
        </p:nvPicPr>
        <p:blipFill>
          <a:blip r:embed="rId2" cstate="print"/>
          <a:srcRect/>
          <a:stretch>
            <a:fillRect/>
          </a:stretch>
        </p:blipFill>
        <p:spPr bwMode="auto">
          <a:xfrm>
            <a:off x="1531938" y="274358"/>
            <a:ext cx="6081712" cy="1485900"/>
          </a:xfrm>
          <a:prstGeom prst="rect">
            <a:avLst/>
          </a:prstGeom>
          <a:solidFill>
            <a:srgbClr val="FFFFFF"/>
          </a:solidFill>
          <a:ln w="9525">
            <a:noFill/>
            <a:miter lim="800000"/>
            <a:headEnd/>
            <a:tailEnd/>
          </a:ln>
        </p:spPr>
      </p:pic>
      <p:pic>
        <p:nvPicPr>
          <p:cNvPr id="6" name="table"/>
          <p:cNvPicPr>
            <a:picLocks noChangeAspect="1"/>
          </p:cNvPicPr>
          <p:nvPr/>
        </p:nvPicPr>
        <p:blipFill>
          <a:blip r:embed="rId3" cstate="print"/>
          <a:stretch>
            <a:fillRect/>
          </a:stretch>
        </p:blipFill>
        <p:spPr>
          <a:xfrm>
            <a:off x="1259632" y="1858832"/>
            <a:ext cx="6840305" cy="472480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332657"/>
            <a:ext cx="7772400" cy="1656183"/>
          </a:xfrm>
        </p:spPr>
        <p:txBody>
          <a:bodyPr>
            <a:normAutofit fontScale="90000"/>
          </a:bodyPr>
          <a:lstStyle/>
          <a:p>
            <a:r>
              <a:rPr lang="cs-CZ" b="1" dirty="0" smtClean="0"/>
              <a:t>Dějiny českého dějepisectví (historiografie) – část 1. středověk</a:t>
            </a:r>
            <a:endParaRPr lang="cs-CZ" b="1" dirty="0"/>
          </a:p>
        </p:txBody>
      </p:sp>
      <p:sp>
        <p:nvSpPr>
          <p:cNvPr id="3" name="Podnadpis 2"/>
          <p:cNvSpPr>
            <a:spLocks noGrp="1"/>
          </p:cNvSpPr>
          <p:nvPr>
            <p:ph type="subTitle" idx="1"/>
          </p:nvPr>
        </p:nvSpPr>
        <p:spPr>
          <a:xfrm>
            <a:off x="1371600" y="2132856"/>
            <a:ext cx="6400800" cy="3960440"/>
          </a:xfrm>
        </p:spPr>
        <p:txBody>
          <a:bodyPr>
            <a:normAutofit fontScale="92500" lnSpcReduction="10000"/>
          </a:bodyPr>
          <a:lstStyle/>
          <a:p>
            <a:r>
              <a:rPr lang="cs-CZ" sz="2800" b="1" dirty="0" smtClean="0"/>
              <a:t>Nejstaršími historiografickými díly jsou legendy, to je životopisy svatých:</a:t>
            </a:r>
          </a:p>
          <a:p>
            <a:pPr>
              <a:buFontTx/>
              <a:buChar char="-"/>
            </a:pPr>
            <a:r>
              <a:rPr lang="cs-CZ" sz="2800" b="1" dirty="0" smtClean="0"/>
              <a:t>o svatém Cyrilu a Metoději</a:t>
            </a:r>
          </a:p>
          <a:p>
            <a:pPr>
              <a:buFontTx/>
              <a:buChar char="-"/>
            </a:pPr>
            <a:r>
              <a:rPr lang="cs-CZ" sz="2800" b="1" dirty="0" smtClean="0"/>
              <a:t> o sv. Ludmile</a:t>
            </a:r>
          </a:p>
          <a:p>
            <a:pPr>
              <a:buFontTx/>
              <a:buChar char="-"/>
            </a:pPr>
            <a:r>
              <a:rPr lang="cs-CZ" sz="2800" b="1" dirty="0" smtClean="0"/>
              <a:t> o sv. Václavu</a:t>
            </a:r>
          </a:p>
          <a:p>
            <a:pPr>
              <a:buFontTx/>
              <a:buChar char="-"/>
            </a:pPr>
            <a:r>
              <a:rPr lang="cs-CZ" sz="2800" b="1" dirty="0" smtClean="0"/>
              <a:t> o sv. Vojtěchu</a:t>
            </a:r>
          </a:p>
          <a:p>
            <a:pPr>
              <a:buFontTx/>
              <a:buChar char="-"/>
            </a:pPr>
            <a:r>
              <a:rPr lang="cs-CZ" sz="2800" b="1" dirty="0" smtClean="0"/>
              <a:t> o sv. Prokopu</a:t>
            </a:r>
          </a:p>
          <a:p>
            <a:pPr>
              <a:buFontTx/>
              <a:buChar char="-"/>
            </a:pPr>
            <a:r>
              <a:rPr lang="cs-CZ" sz="2800" b="1" dirty="0" smtClean="0"/>
              <a:t> psány jsou </a:t>
            </a:r>
            <a:r>
              <a:rPr lang="cs-CZ" sz="2800" b="1" u="sng" dirty="0" smtClean="0"/>
              <a:t>staroslověnsky </a:t>
            </a:r>
            <a:r>
              <a:rPr lang="cs-CZ" sz="2800" b="1" dirty="0" smtClean="0"/>
              <a:t>(o prvních třech) i </a:t>
            </a:r>
            <a:r>
              <a:rPr lang="cs-CZ" sz="2800" b="1" u="sng" dirty="0" smtClean="0"/>
              <a:t>latinsky </a:t>
            </a:r>
            <a:r>
              <a:rPr lang="cs-CZ" sz="2800" b="1" dirty="0" smtClean="0"/>
              <a:t>( o všech zmíněných)</a:t>
            </a:r>
          </a:p>
          <a:p>
            <a:pPr>
              <a:buFontTx/>
              <a:buChar char="-"/>
            </a:pPr>
            <a:endParaRPr lang="cs-CZ" sz="2800" dirty="0" smtClean="0"/>
          </a:p>
          <a:p>
            <a:pPr>
              <a:buFontTx/>
              <a:buChar char="-"/>
            </a:pPr>
            <a:endParaRPr lang="cs-CZ" dirty="0" smtClean="0"/>
          </a:p>
          <a:p>
            <a:pPr>
              <a:buFontTx/>
              <a:buChar char="-"/>
            </a:pPr>
            <a:endParaRPr lang="cs-CZ" dirty="0" smtClean="0"/>
          </a:p>
          <a:p>
            <a:pPr>
              <a:buFontTx/>
              <a:buChar char="-"/>
            </a:pPr>
            <a:endParaRPr lang="cs-CZ"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836712"/>
          </a:xfrm>
        </p:spPr>
        <p:txBody>
          <a:bodyPr>
            <a:normAutofit fontScale="90000"/>
          </a:bodyPr>
          <a:lstStyle/>
          <a:p>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b="1" dirty="0" smtClean="0"/>
              <a:t>Ukázka z </a:t>
            </a:r>
            <a:r>
              <a:rPr lang="cs-CZ" b="1" dirty="0" err="1" smtClean="0"/>
              <a:t>Gumpoldovy</a:t>
            </a:r>
            <a:r>
              <a:rPr lang="cs-CZ" b="1" dirty="0" smtClean="0"/>
              <a:t> legendy</a:t>
            </a:r>
            <a:r>
              <a:rPr lang="cs-CZ" dirty="0" smtClean="0"/>
              <a:t> </a:t>
            </a:r>
            <a:br>
              <a:rPr lang="cs-CZ" dirty="0" smtClean="0"/>
            </a:br>
            <a:r>
              <a:rPr lang="cs-CZ" sz="3600" dirty="0" smtClean="0"/>
              <a:t>(o sv. Václavu)</a:t>
            </a:r>
            <a:r>
              <a:rPr lang="cs-CZ" dirty="0" smtClean="0"/>
              <a:t/>
            </a:r>
            <a:br>
              <a:rPr lang="cs-CZ" dirty="0" smtClean="0"/>
            </a:br>
            <a:r>
              <a:rPr lang="cs-CZ" sz="2300" b="1" dirty="0" smtClean="0"/>
              <a:t>Titulní list </a:t>
            </a:r>
            <a:r>
              <a:rPr lang="cs-CZ" sz="2300" b="1" dirty="0" err="1" smtClean="0"/>
              <a:t>Wolfenbüttelského</a:t>
            </a:r>
            <a:r>
              <a:rPr lang="cs-CZ" sz="2300" b="1" dirty="0" smtClean="0"/>
              <a:t> kodexu se zobrazením kněžny Emmy kořící se svatému Václavovi</a:t>
            </a:r>
            <a:r>
              <a:rPr lang="cs-CZ" sz="2200" dirty="0" smtClean="0"/>
              <a:t/>
            </a:r>
            <a:br>
              <a:rPr lang="cs-CZ" sz="2200" dirty="0" smtClean="0"/>
            </a:br>
            <a:r>
              <a:rPr lang="cs-CZ" sz="2200" dirty="0" smtClean="0"/>
              <a:t/>
            </a:r>
            <a:br>
              <a:rPr lang="cs-CZ" sz="2200" dirty="0" smtClean="0"/>
            </a:br>
            <a:r>
              <a:rPr lang="cs-CZ" sz="2200" dirty="0" smtClean="0"/>
              <a:t/>
            </a:r>
            <a:br>
              <a:rPr lang="cs-CZ" sz="2200" dirty="0" smtClean="0"/>
            </a:br>
            <a:r>
              <a:rPr lang="cs-CZ" sz="2200" dirty="0" smtClean="0"/>
              <a:t/>
            </a:r>
            <a:br>
              <a:rPr lang="cs-CZ" sz="2200" dirty="0" smtClean="0"/>
            </a:br>
            <a:r>
              <a:rPr lang="cs-CZ" sz="2200" dirty="0" smtClean="0"/>
              <a:t/>
            </a:r>
            <a:br>
              <a:rPr lang="cs-CZ" sz="2200" dirty="0" smtClean="0"/>
            </a:br>
            <a:r>
              <a:rPr lang="cs-CZ" sz="2200" dirty="0" smtClean="0"/>
              <a:t/>
            </a:r>
            <a:br>
              <a:rPr lang="cs-CZ" sz="2200" dirty="0" smtClean="0"/>
            </a:br>
            <a:r>
              <a:rPr lang="cs-CZ" sz="2200" dirty="0" smtClean="0"/>
              <a:t/>
            </a:r>
            <a:br>
              <a:rPr lang="cs-CZ" sz="2200" dirty="0" smtClean="0"/>
            </a:br>
            <a:r>
              <a:rPr lang="cs-CZ" sz="2200" dirty="0" smtClean="0"/>
              <a:t/>
            </a:r>
            <a:br>
              <a:rPr lang="cs-CZ" sz="2200" dirty="0" smtClean="0"/>
            </a:br>
            <a:r>
              <a:rPr lang="cs-CZ" sz="1400" dirty="0" smtClean="0"/>
              <a:t>Buď zdráv, milý bratře! Nekonečné díky </a:t>
            </a:r>
            <a:r>
              <a:rPr lang="cs-CZ" sz="1400" dirty="0" err="1" smtClean="0"/>
              <a:t>buďtež</a:t>
            </a:r>
            <a:r>
              <a:rPr lang="cs-CZ" sz="1400" dirty="0" smtClean="0"/>
              <a:t> od nás vzdány tvé lásce, že jsi včera důstojné hody vystrojil a nám dobře a dosti příjemné posloužil. Na tak sladké oslovení onen zlosyn ani neodpověděl, rychle tasil meč, udeřil, co nejvíce měl síly, světce do temene hlavy, </a:t>
            </a:r>
            <a:r>
              <a:rPr lang="cs-CZ" sz="1400" dirty="0" err="1" smtClean="0"/>
              <a:t>řka</a:t>
            </a:r>
            <a:r>
              <a:rPr lang="cs-CZ" sz="1400" dirty="0" smtClean="0"/>
              <a:t>: Lepší ti dnes hody připravím! Když pak se meč odrazil a neukázala se ani stopa poranění, opakoval ránu. Ježto ani ta o nic více neublížila, chtěl </a:t>
            </a:r>
            <a:r>
              <a:rPr lang="cs-CZ" sz="1400" dirty="0" err="1" smtClean="0"/>
              <a:t>udeřiti</a:t>
            </a:r>
            <a:r>
              <a:rPr lang="cs-CZ" sz="1400" dirty="0" smtClean="0"/>
              <a:t> potřetí, ale hned jak se rozpřáhl k ráně, meč z ruky poděšeného bojovníka vypadl. Svatý Václav jej uchopil za jílec a mávaje jím v ruce nad zločinnou hlavou náhle bezbranného bratra pravil: Vidíš-li, ó nešťastníku! Tvá záhubná ukrutnost by se mohla obrátit proti tobě. Hle, co mi brání, abych se nestal vražedníkem, který prolil krev bratrovu? Avšak nechci, aby na posledním soudě byla požadována tvá krev, ó bratře, na mně, pro mou ruku. Vezmi meč, dokonej vraždu, neodkládej dlouho, co se má </a:t>
            </a:r>
            <a:r>
              <a:rPr lang="cs-CZ" sz="1400" dirty="0" err="1" smtClean="0"/>
              <a:t>státi</a:t>
            </a:r>
            <a:r>
              <a:rPr lang="cs-CZ" sz="1400" dirty="0" smtClean="0"/>
              <a:t>! </a:t>
            </a:r>
            <a:r>
              <a:rPr lang="cs-CZ" sz="1400" dirty="0" err="1" smtClean="0"/>
              <a:t>Chopiv</a:t>
            </a:r>
            <a:r>
              <a:rPr lang="cs-CZ" sz="1400" dirty="0" smtClean="0"/>
              <a:t> se znovu meče bezbožný bratr hlasitě křičel, jako by se obával, že bude poražen, volal na pomoc společníky a před stíral, jako by byl napřed zraněn výpadem bratrovým a donucen k sebeobraně. Společníci přivoláni velkým křikem hned se sběhli o jako by o zločinu nevěděli, vyptávali se po příčině povyku a poznali nepříčetný vztek svého pána. Když onen původce zločinu čtvrtou ranou svatou hlavu naštípl, všichni naráz se vyřítili se zbraněmi o u závod probodávají jeho údy kopími a meči. Poraněné tělo skácelo se polomrtvé k zemi. Opět a opět dopadal příval zuřivých úderu, nevinná krev se řinula </a:t>
            </a:r>
            <a:endParaRPr lang="cs-CZ" sz="1400" dirty="0"/>
          </a:p>
        </p:txBody>
      </p:sp>
      <p:pic>
        <p:nvPicPr>
          <p:cNvPr id="4" name="Zástupný symbol pro obsah 3" descr="170px-Emma_and_Wenceslaus-Gumpold_manuscript.jpg"/>
          <p:cNvPicPr>
            <a:picLocks noGrp="1" noChangeAspect="1"/>
          </p:cNvPicPr>
          <p:nvPr>
            <p:ph idx="1"/>
          </p:nvPr>
        </p:nvPicPr>
        <p:blipFill>
          <a:blip r:embed="rId2" cstate="print"/>
          <a:stretch>
            <a:fillRect/>
          </a:stretch>
        </p:blipFill>
        <p:spPr>
          <a:xfrm>
            <a:off x="6084169" y="1700808"/>
            <a:ext cx="2618958" cy="2088232"/>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dirty="0" smtClean="0"/>
              <a:t>Kroniky a kronikáři</a:t>
            </a:r>
            <a:br>
              <a:rPr lang="cs-CZ" b="1" dirty="0" smtClean="0"/>
            </a:br>
            <a:r>
              <a:rPr lang="cs-CZ" sz="3100" b="1" dirty="0" smtClean="0"/>
              <a:t>Doba Přemyslovců</a:t>
            </a:r>
            <a:endParaRPr lang="cs-CZ" b="1" dirty="0"/>
          </a:p>
        </p:txBody>
      </p:sp>
      <p:sp>
        <p:nvSpPr>
          <p:cNvPr id="3" name="Zástupný symbol pro obsah 2"/>
          <p:cNvSpPr>
            <a:spLocks noGrp="1"/>
          </p:cNvSpPr>
          <p:nvPr>
            <p:ph idx="1"/>
          </p:nvPr>
        </p:nvSpPr>
        <p:spPr/>
        <p:txBody>
          <a:bodyPr>
            <a:normAutofit fontScale="77500" lnSpcReduction="20000"/>
          </a:bodyPr>
          <a:lstStyle/>
          <a:p>
            <a:r>
              <a:rPr lang="cs-CZ" b="1" u="sng" dirty="0" smtClean="0"/>
              <a:t>Kosmas </a:t>
            </a:r>
            <a:r>
              <a:rPr lang="cs-CZ" b="1" dirty="0" smtClean="0"/>
              <a:t>– </a:t>
            </a:r>
            <a:r>
              <a:rPr lang="cs-CZ" b="1" dirty="0" err="1" smtClean="0"/>
              <a:t>Chronica</a:t>
            </a:r>
            <a:r>
              <a:rPr lang="cs-CZ" b="1" dirty="0" smtClean="0"/>
              <a:t> </a:t>
            </a:r>
            <a:r>
              <a:rPr lang="cs-CZ" b="1" dirty="0" err="1" smtClean="0"/>
              <a:t>Boemorum</a:t>
            </a:r>
            <a:r>
              <a:rPr lang="cs-CZ" b="1" dirty="0" smtClean="0"/>
              <a:t> </a:t>
            </a:r>
            <a:r>
              <a:rPr lang="cs-CZ" dirty="0" smtClean="0"/>
              <a:t>(Česká kronika) – psána latinsky, Kosmas byl kanovníkem pražské kapituly, zemřel r. 1125 v 80 letech, uvádí pověsti (o praotci Čechovi, o </a:t>
            </a:r>
            <a:r>
              <a:rPr lang="cs-CZ" dirty="0" err="1" smtClean="0"/>
              <a:t>Krokovi</a:t>
            </a:r>
            <a:r>
              <a:rPr lang="cs-CZ" dirty="0" smtClean="0"/>
              <a:t>, o Libuši, Přemyslovi a dalších bájných knížatech a potom o historicky doložených osobách</a:t>
            </a:r>
          </a:p>
          <a:p>
            <a:r>
              <a:rPr lang="cs-CZ" b="1" u="sng" dirty="0" smtClean="0"/>
              <a:t>Pokračovatelé Kosmovi:</a:t>
            </a:r>
          </a:p>
          <a:p>
            <a:r>
              <a:rPr lang="cs-CZ" b="1" dirty="0" smtClean="0"/>
              <a:t>Kanovník Vyšehradský</a:t>
            </a:r>
          </a:p>
          <a:p>
            <a:r>
              <a:rPr lang="cs-CZ" b="1" dirty="0" err="1" smtClean="0"/>
              <a:t>Vincencius</a:t>
            </a:r>
            <a:endParaRPr lang="cs-CZ" b="1" dirty="0" smtClean="0"/>
          </a:p>
          <a:p>
            <a:r>
              <a:rPr lang="cs-CZ" b="1" dirty="0" smtClean="0"/>
              <a:t>Mnich Sázavský</a:t>
            </a:r>
            <a:r>
              <a:rPr lang="cs-CZ" dirty="0" smtClean="0"/>
              <a:t>				všichni z 12. stol.</a:t>
            </a:r>
          </a:p>
          <a:p>
            <a:endParaRPr lang="cs-CZ" dirty="0" smtClean="0"/>
          </a:p>
          <a:p>
            <a:r>
              <a:rPr lang="cs-CZ" b="1" dirty="0" err="1" smtClean="0"/>
              <a:t>Jarloch</a:t>
            </a:r>
            <a:r>
              <a:rPr lang="cs-CZ" b="1" dirty="0" smtClean="0"/>
              <a:t>, opat Milevský</a:t>
            </a:r>
          </a:p>
          <a:p>
            <a:r>
              <a:rPr lang="cs-CZ" b="1" dirty="0" smtClean="0"/>
              <a:t>Petr Žitavský, opat Zbraslavský</a:t>
            </a:r>
            <a:r>
              <a:rPr lang="cs-CZ" dirty="0" smtClean="0"/>
              <a:t>		oba ze 13. stol.</a:t>
            </a:r>
            <a:endParaRPr lang="cs-CZ"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850106"/>
          </a:xfrm>
        </p:spPr>
        <p:txBody>
          <a:bodyPr/>
          <a:lstStyle/>
          <a:p>
            <a:r>
              <a:rPr lang="cs-CZ" b="1" dirty="0" smtClean="0"/>
              <a:t>Kosmova kronika</a:t>
            </a:r>
            <a:endParaRPr lang="cs-CZ" b="1" dirty="0"/>
          </a:p>
        </p:txBody>
      </p:sp>
      <p:pic>
        <p:nvPicPr>
          <p:cNvPr id="4" name="Zástupný symbol pro obsah 3" descr="Cosmas-Chronica_Boemorum.jpg"/>
          <p:cNvPicPr>
            <a:picLocks noGrp="1" noChangeAspect="1"/>
          </p:cNvPicPr>
          <p:nvPr>
            <p:ph idx="1"/>
          </p:nvPr>
        </p:nvPicPr>
        <p:blipFill>
          <a:blip r:embed="rId2" cstate="print"/>
          <a:stretch>
            <a:fillRect/>
          </a:stretch>
        </p:blipFill>
        <p:spPr>
          <a:xfrm>
            <a:off x="2819013" y="1268760"/>
            <a:ext cx="3503092" cy="5184576"/>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850106"/>
          </a:xfrm>
        </p:spPr>
        <p:txBody>
          <a:bodyPr/>
          <a:lstStyle/>
          <a:p>
            <a:r>
              <a:rPr lang="cs-CZ" b="1" dirty="0" smtClean="0"/>
              <a:t>Kosmas</a:t>
            </a:r>
            <a:endParaRPr lang="cs-CZ" b="1" dirty="0"/>
          </a:p>
        </p:txBody>
      </p:sp>
      <p:pic>
        <p:nvPicPr>
          <p:cNvPr id="4" name="Zástupný symbol pro obsah 3" descr="220px-Kosmas.jpg"/>
          <p:cNvPicPr>
            <a:picLocks noGrp="1" noChangeAspect="1"/>
          </p:cNvPicPr>
          <p:nvPr>
            <p:ph idx="1"/>
          </p:nvPr>
        </p:nvPicPr>
        <p:blipFill>
          <a:blip r:embed="rId2" cstate="print"/>
          <a:stretch>
            <a:fillRect/>
          </a:stretch>
        </p:blipFill>
        <p:spPr>
          <a:xfrm>
            <a:off x="2843807" y="1268760"/>
            <a:ext cx="3629599" cy="5147431"/>
          </a:xfr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dirty="0" smtClean="0"/>
              <a:t>Kronikáři v době Lucemburků</a:t>
            </a:r>
            <a:r>
              <a:rPr lang="cs-CZ" dirty="0" smtClean="0"/>
              <a:t/>
            </a:r>
            <a:br>
              <a:rPr lang="cs-CZ" dirty="0" smtClean="0"/>
            </a:br>
            <a:r>
              <a:rPr lang="cs-CZ" sz="3100" b="1" dirty="0" smtClean="0"/>
              <a:t>Jana Lucemburského a Karla IV.</a:t>
            </a:r>
            <a:endParaRPr lang="cs-CZ" sz="3100" b="1" dirty="0"/>
          </a:p>
        </p:txBody>
      </p:sp>
      <p:sp>
        <p:nvSpPr>
          <p:cNvPr id="3" name="Zástupný symbol pro obsah 2"/>
          <p:cNvSpPr>
            <a:spLocks noGrp="1"/>
          </p:cNvSpPr>
          <p:nvPr>
            <p:ph idx="1"/>
          </p:nvPr>
        </p:nvSpPr>
        <p:spPr/>
        <p:txBody>
          <a:bodyPr>
            <a:normAutofit fontScale="85000" lnSpcReduction="20000"/>
          </a:bodyPr>
          <a:lstStyle/>
          <a:p>
            <a:r>
              <a:rPr lang="cs-CZ" b="1" u="sng" dirty="0" smtClean="0"/>
              <a:t>Dalimilova kronika </a:t>
            </a:r>
            <a:r>
              <a:rPr lang="cs-CZ" dirty="0" smtClean="0"/>
              <a:t>– nejstarší </a:t>
            </a:r>
            <a:r>
              <a:rPr lang="cs-CZ" u="sng" dirty="0" smtClean="0"/>
              <a:t>česky</a:t>
            </a:r>
            <a:r>
              <a:rPr lang="cs-CZ" dirty="0" smtClean="0"/>
              <a:t> psaná, je </a:t>
            </a:r>
            <a:r>
              <a:rPr lang="cs-CZ" u="sng" dirty="0" smtClean="0"/>
              <a:t>veršovan</a:t>
            </a:r>
            <a:r>
              <a:rPr lang="cs-CZ" dirty="0" smtClean="0"/>
              <a:t>á, silně </a:t>
            </a:r>
            <a:r>
              <a:rPr lang="cs-CZ" u="sng" dirty="0" smtClean="0"/>
              <a:t>vlastenecká</a:t>
            </a:r>
            <a:r>
              <a:rPr lang="cs-CZ" dirty="0" smtClean="0"/>
              <a:t> a </a:t>
            </a:r>
            <a:r>
              <a:rPr lang="cs-CZ" u="sng" dirty="0" smtClean="0"/>
              <a:t>protiněmecká,</a:t>
            </a:r>
            <a:r>
              <a:rPr lang="cs-CZ" dirty="0" smtClean="0"/>
              <a:t> poslední záznamy k roku 1314, některé dodatky až k roku 1325, je </a:t>
            </a:r>
            <a:r>
              <a:rPr lang="cs-CZ" u="sng" dirty="0" smtClean="0"/>
              <a:t>anonymní</a:t>
            </a:r>
            <a:r>
              <a:rPr lang="cs-CZ" dirty="0" smtClean="0"/>
              <a:t> – přívlastek Dalimilova se objevuje až v 17. stol.      Autor je asi velmi vzdělaný  šlechtic s kněžským svěcením. Svými názory má blízko ke šlechtě, nemá rád německé měšťanstvo a Němce vůbec (cení si těch českých panovníků, kteří se stavěli negativně německému živlu a naopak – proto například vyzdvihuje knížete Oldřicha, který si vzal za manželku Boženu, která byla z prostého rodu, ale hlavně to byla Češka a haní ty panovníky, kteří si berou za manželky Němky).</a:t>
            </a:r>
          </a:p>
          <a:p>
            <a:endParaRPr lang="cs-CZ" b="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14400" y="332656"/>
            <a:ext cx="8229600" cy="648072"/>
          </a:xfrm>
        </p:spPr>
        <p:txBody>
          <a:bodyPr>
            <a:normAutofit fontScale="90000"/>
          </a:bodyPr>
          <a:lstStyle/>
          <a:p>
            <a:pPr algn="l"/>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dirty="0" smtClean="0"/>
              <a:t/>
            </a:r>
            <a:br>
              <a:rPr lang="cs-CZ" dirty="0" smtClean="0"/>
            </a:br>
            <a:r>
              <a:rPr lang="cs-CZ" b="1" dirty="0" smtClean="0"/>
              <a:t>Dalimilova kronika</a:t>
            </a:r>
            <a:r>
              <a:rPr lang="cs-CZ" dirty="0" smtClean="0"/>
              <a:t/>
            </a:r>
            <a:br>
              <a:rPr lang="cs-CZ" dirty="0" smtClean="0"/>
            </a:br>
            <a:r>
              <a:rPr lang="cs-CZ" dirty="0" smtClean="0"/>
              <a:t/>
            </a:r>
            <a:br>
              <a:rPr lang="cs-CZ" dirty="0" smtClean="0"/>
            </a:br>
            <a:r>
              <a:rPr lang="cs-CZ" sz="2200" dirty="0" smtClean="0"/>
              <a:t>Kněz </a:t>
            </a:r>
            <a:r>
              <a:rPr lang="cs-CZ" sz="2200" dirty="0" err="1" smtClean="0"/>
              <a:t>Ołdřich</a:t>
            </a:r>
            <a:r>
              <a:rPr lang="cs-CZ" sz="2200" dirty="0" smtClean="0"/>
              <a:t> o </a:t>
            </a:r>
            <a:r>
              <a:rPr lang="cs-CZ" sz="2200" dirty="0" err="1" smtClean="0"/>
              <a:t>Postołoprtiech</a:t>
            </a:r>
            <a:r>
              <a:rPr lang="cs-CZ" sz="2200" dirty="0" smtClean="0"/>
              <a:t> </a:t>
            </a:r>
            <a:r>
              <a:rPr lang="cs-CZ" sz="2200" dirty="0" err="1" smtClean="0"/>
              <a:t>łovieše</a:t>
            </a:r>
            <a:r>
              <a:rPr lang="cs-CZ" sz="2200" dirty="0" smtClean="0"/>
              <a:t>.</a:t>
            </a:r>
            <a:br>
              <a:rPr lang="cs-CZ" sz="2200" dirty="0" smtClean="0"/>
            </a:br>
            <a:r>
              <a:rPr lang="cs-CZ" sz="2200" dirty="0" smtClean="0"/>
              <a:t>Sta </a:t>
            </a:r>
            <a:r>
              <a:rPr lang="cs-CZ" sz="2200" dirty="0" err="1" smtClean="0"/>
              <a:t>sě</a:t>
            </a:r>
            <a:r>
              <a:rPr lang="cs-CZ" sz="2200" dirty="0" smtClean="0"/>
              <a:t>, když </a:t>
            </a:r>
            <a:r>
              <a:rPr lang="cs-CZ" sz="2200" dirty="0" err="1" smtClean="0"/>
              <a:t>skrzě</a:t>
            </a:r>
            <a:r>
              <a:rPr lang="cs-CZ" sz="2200" dirty="0" smtClean="0"/>
              <a:t> jednu ves </a:t>
            </a:r>
            <a:r>
              <a:rPr lang="cs-CZ" sz="2200" dirty="0" err="1" smtClean="0"/>
              <a:t>jedieše</a:t>
            </a:r>
            <a:r>
              <a:rPr lang="cs-CZ" sz="2200" dirty="0" smtClean="0"/>
              <a:t>,</a:t>
            </a:r>
            <a:br>
              <a:rPr lang="cs-CZ" sz="2200" dirty="0" smtClean="0"/>
            </a:br>
            <a:r>
              <a:rPr lang="cs-CZ" sz="2200" dirty="0" err="1" smtClean="0"/>
              <a:t>uzřě</a:t>
            </a:r>
            <a:r>
              <a:rPr lang="cs-CZ" sz="2200" dirty="0" smtClean="0"/>
              <a:t>, že </a:t>
            </a:r>
            <a:r>
              <a:rPr lang="cs-CZ" sz="2200" dirty="0" err="1" smtClean="0"/>
              <a:t>sedlská</a:t>
            </a:r>
            <a:r>
              <a:rPr lang="cs-CZ" sz="2200" dirty="0" smtClean="0"/>
              <a:t> </a:t>
            </a:r>
            <a:r>
              <a:rPr lang="cs-CZ" sz="2200" dirty="0" err="1" smtClean="0"/>
              <a:t>dievka</a:t>
            </a:r>
            <a:r>
              <a:rPr lang="cs-CZ" sz="2200" dirty="0" smtClean="0"/>
              <a:t> na </a:t>
            </a:r>
            <a:r>
              <a:rPr lang="cs-CZ" sz="2200" dirty="0" err="1" smtClean="0"/>
              <a:t>potocě</a:t>
            </a:r>
            <a:r>
              <a:rPr lang="cs-CZ" sz="2200" dirty="0" smtClean="0"/>
              <a:t> </a:t>
            </a:r>
            <a:r>
              <a:rPr lang="cs-CZ" sz="2200" dirty="0" err="1" smtClean="0"/>
              <a:t>stáše</a:t>
            </a:r>
            <a:r>
              <a:rPr lang="cs-CZ" sz="2200" dirty="0" smtClean="0"/>
              <a:t>,</a:t>
            </a:r>
            <a:br>
              <a:rPr lang="cs-CZ" sz="2200" dirty="0" smtClean="0"/>
            </a:br>
            <a:r>
              <a:rPr lang="cs-CZ" sz="2200" dirty="0" smtClean="0"/>
              <a:t>bosa i bez </a:t>
            </a:r>
            <a:r>
              <a:rPr lang="cs-CZ" sz="2200" dirty="0" err="1" smtClean="0"/>
              <a:t>rukávóv</a:t>
            </a:r>
            <a:r>
              <a:rPr lang="cs-CZ" sz="2200" dirty="0" smtClean="0"/>
              <a:t> </a:t>
            </a:r>
            <a:r>
              <a:rPr lang="cs-CZ" sz="2200" dirty="0" err="1" smtClean="0"/>
              <a:t>rúcho</a:t>
            </a:r>
            <a:r>
              <a:rPr lang="cs-CZ" sz="2200" dirty="0" smtClean="0"/>
              <a:t> práše.</a:t>
            </a:r>
            <a:br>
              <a:rPr lang="cs-CZ" sz="2200" dirty="0" smtClean="0"/>
            </a:br>
            <a:r>
              <a:rPr lang="cs-CZ" sz="2200" dirty="0" smtClean="0"/>
              <a:t>A </a:t>
            </a:r>
            <a:r>
              <a:rPr lang="cs-CZ" sz="2200" dirty="0" err="1" smtClean="0"/>
              <a:t>sedlka</a:t>
            </a:r>
            <a:r>
              <a:rPr lang="cs-CZ" sz="2200" dirty="0" smtClean="0"/>
              <a:t> krásna velmi </a:t>
            </a:r>
            <a:r>
              <a:rPr lang="cs-CZ" sz="2200" dirty="0" err="1" smtClean="0"/>
              <a:t>bieše</a:t>
            </a:r>
            <a:r>
              <a:rPr lang="cs-CZ" sz="2200" dirty="0" smtClean="0"/>
              <a:t>,</a:t>
            </a:r>
            <a:br>
              <a:rPr lang="cs-CZ" sz="2200" dirty="0" smtClean="0"/>
            </a:br>
            <a:r>
              <a:rPr lang="cs-CZ" sz="2200" dirty="0" smtClean="0"/>
              <a:t>a k tomu ovšem stydlivé </a:t>
            </a:r>
            <a:r>
              <a:rPr lang="cs-CZ" sz="2200" dirty="0" err="1" smtClean="0"/>
              <a:t>nravy</a:t>
            </a:r>
            <a:r>
              <a:rPr lang="cs-CZ" sz="2200" dirty="0" smtClean="0"/>
              <a:t> </a:t>
            </a:r>
            <a:r>
              <a:rPr lang="cs-CZ" sz="2200" dirty="0" err="1" smtClean="0"/>
              <a:t>jmieše</a:t>
            </a:r>
            <a:r>
              <a:rPr lang="cs-CZ" sz="2200" dirty="0" smtClean="0"/>
              <a:t>.</a:t>
            </a:r>
            <a:br>
              <a:rPr lang="cs-CZ" sz="2200" dirty="0" smtClean="0"/>
            </a:br>
            <a:r>
              <a:rPr lang="cs-CZ" sz="2200" dirty="0" err="1" smtClean="0"/>
              <a:t>Počě</a:t>
            </a:r>
            <a:r>
              <a:rPr lang="cs-CZ" sz="2200" dirty="0" smtClean="0"/>
              <a:t> </a:t>
            </a:r>
            <a:r>
              <a:rPr lang="cs-CZ" sz="2200" dirty="0" err="1" smtClean="0"/>
              <a:t>sě</a:t>
            </a:r>
            <a:r>
              <a:rPr lang="cs-CZ" sz="2200" dirty="0" smtClean="0"/>
              <a:t> </a:t>
            </a:r>
            <a:r>
              <a:rPr lang="cs-CZ" sz="2200" dirty="0" err="1" smtClean="0"/>
              <a:t>jejiej</a:t>
            </a:r>
            <a:r>
              <a:rPr lang="cs-CZ" sz="2200" dirty="0" smtClean="0"/>
              <a:t> kráse </a:t>
            </a:r>
            <a:r>
              <a:rPr lang="cs-CZ" sz="2200" dirty="0" err="1" smtClean="0"/>
              <a:t>diviti</a:t>
            </a:r>
            <a:r>
              <a:rPr lang="cs-CZ" sz="2200" dirty="0" smtClean="0"/>
              <a:t> stoje,</a:t>
            </a:r>
            <a:br>
              <a:rPr lang="cs-CZ" sz="2200" dirty="0" smtClean="0"/>
            </a:br>
            <a:r>
              <a:rPr lang="cs-CZ" sz="2200" dirty="0" smtClean="0"/>
              <a:t>a </a:t>
            </a:r>
            <a:r>
              <a:rPr lang="cs-CZ" sz="2200" dirty="0" err="1" smtClean="0"/>
              <a:t>inhed</a:t>
            </a:r>
            <a:r>
              <a:rPr lang="cs-CZ" sz="2200" dirty="0" smtClean="0"/>
              <a:t> </a:t>
            </a:r>
            <a:r>
              <a:rPr lang="cs-CZ" sz="2200" dirty="0" err="1" smtClean="0"/>
              <a:t>ju</a:t>
            </a:r>
            <a:r>
              <a:rPr lang="cs-CZ" sz="2200" dirty="0" smtClean="0"/>
              <a:t> sobě za </a:t>
            </a:r>
            <a:r>
              <a:rPr lang="cs-CZ" sz="2200" dirty="0" err="1" smtClean="0"/>
              <a:t>knieniu</a:t>
            </a:r>
            <a:r>
              <a:rPr lang="cs-CZ" sz="2200" dirty="0" smtClean="0"/>
              <a:t> poje.</a:t>
            </a:r>
            <a:br>
              <a:rPr lang="cs-CZ" sz="2200" dirty="0" smtClean="0"/>
            </a:br>
            <a:r>
              <a:rPr lang="cs-CZ" sz="2200" dirty="0" smtClean="0"/>
              <a:t>Ta </a:t>
            </a:r>
            <a:r>
              <a:rPr lang="cs-CZ" sz="2200" dirty="0" err="1" smtClean="0"/>
              <a:t>knieni</a:t>
            </a:r>
            <a:r>
              <a:rPr lang="cs-CZ" sz="2200" dirty="0" smtClean="0"/>
              <a:t> šlechetná </a:t>
            </a:r>
            <a:r>
              <a:rPr lang="cs-CZ" sz="2200" dirty="0" err="1" smtClean="0"/>
              <a:t>bieše</a:t>
            </a:r>
            <a:r>
              <a:rPr lang="cs-CZ" sz="2200" dirty="0" smtClean="0"/>
              <a:t>,</a:t>
            </a:r>
            <a:br>
              <a:rPr lang="cs-CZ" sz="2200" dirty="0" smtClean="0"/>
            </a:br>
            <a:r>
              <a:rPr lang="cs-CZ" sz="2200" dirty="0" smtClean="0"/>
              <a:t>sobě </a:t>
            </a:r>
            <a:r>
              <a:rPr lang="cs-CZ" sz="2200" dirty="0" err="1" smtClean="0"/>
              <a:t>jmě</a:t>
            </a:r>
            <a:r>
              <a:rPr lang="cs-CZ" sz="2200" dirty="0" smtClean="0"/>
              <a:t> </a:t>
            </a:r>
            <a:r>
              <a:rPr lang="cs-CZ" sz="2200" dirty="0" err="1" smtClean="0"/>
              <a:t>Božěna</a:t>
            </a:r>
            <a:r>
              <a:rPr lang="cs-CZ" sz="2200" dirty="0" smtClean="0"/>
              <a:t> </a:t>
            </a:r>
            <a:r>
              <a:rPr lang="cs-CZ" sz="2200" dirty="0" err="1" smtClean="0"/>
              <a:t>jmieše</a:t>
            </a:r>
            <a:r>
              <a:rPr lang="cs-CZ" sz="2200" dirty="0" smtClean="0"/>
              <a:t>.</a:t>
            </a:r>
            <a:br>
              <a:rPr lang="cs-CZ" sz="2200" dirty="0" smtClean="0"/>
            </a:br>
            <a:r>
              <a:rPr lang="cs-CZ" sz="2200" dirty="0" smtClean="0"/>
              <a:t/>
            </a:r>
            <a:br>
              <a:rPr lang="cs-CZ" sz="2200" dirty="0" smtClean="0"/>
            </a:br>
            <a:r>
              <a:rPr lang="cs-CZ" sz="2200" dirty="0" smtClean="0"/>
              <a:t>Raději </a:t>
            </a:r>
            <a:r>
              <a:rPr lang="cs-CZ" sz="2200" dirty="0" err="1" smtClean="0"/>
              <a:t>sě</a:t>
            </a:r>
            <a:r>
              <a:rPr lang="cs-CZ" sz="2200" dirty="0" smtClean="0"/>
              <a:t> </a:t>
            </a:r>
            <a:r>
              <a:rPr lang="cs-CZ" sz="2200" dirty="0" err="1" smtClean="0"/>
              <a:t>chciu</a:t>
            </a:r>
            <a:r>
              <a:rPr lang="cs-CZ" sz="2200" dirty="0" smtClean="0"/>
              <a:t> s </a:t>
            </a:r>
            <a:r>
              <a:rPr lang="cs-CZ" sz="2200" dirty="0" err="1" smtClean="0"/>
              <a:t>českú</a:t>
            </a:r>
            <a:r>
              <a:rPr lang="cs-CZ" sz="2200" dirty="0" smtClean="0"/>
              <a:t> </a:t>
            </a:r>
            <a:r>
              <a:rPr lang="cs-CZ" sz="2200" dirty="0" err="1" smtClean="0"/>
              <a:t>sedlkú</a:t>
            </a:r>
            <a:r>
              <a:rPr lang="cs-CZ" sz="2200" dirty="0" smtClean="0"/>
              <a:t> </a:t>
            </a:r>
            <a:r>
              <a:rPr lang="cs-CZ" sz="2200" dirty="0" err="1" smtClean="0"/>
              <a:t>smieti</a:t>
            </a:r>
            <a:r>
              <a:rPr lang="cs-CZ" sz="2200" dirty="0" smtClean="0"/>
              <a:t>,</a:t>
            </a:r>
            <a:br>
              <a:rPr lang="cs-CZ" sz="2200" dirty="0" smtClean="0"/>
            </a:br>
            <a:r>
              <a:rPr lang="cs-CZ" sz="2200" dirty="0" smtClean="0"/>
              <a:t>než královnu </a:t>
            </a:r>
            <a:r>
              <a:rPr lang="cs-CZ" sz="2200" dirty="0" err="1" smtClean="0"/>
              <a:t>němečskú</a:t>
            </a:r>
            <a:r>
              <a:rPr lang="cs-CZ" sz="2200" dirty="0" smtClean="0"/>
              <a:t> za ženu </a:t>
            </a:r>
            <a:r>
              <a:rPr lang="cs-CZ" sz="2200" dirty="0" err="1" smtClean="0"/>
              <a:t>jmieti</a:t>
            </a:r>
            <a:r>
              <a:rPr lang="cs-CZ" sz="2200" dirty="0" smtClean="0"/>
              <a:t>.</a:t>
            </a:r>
            <a:br>
              <a:rPr lang="cs-CZ" sz="2200" dirty="0" smtClean="0"/>
            </a:br>
            <a:r>
              <a:rPr lang="cs-CZ" sz="2200" dirty="0" smtClean="0"/>
              <a:t>Vře-ť každému </a:t>
            </a:r>
            <a:r>
              <a:rPr lang="cs-CZ" sz="2200" dirty="0" err="1" smtClean="0"/>
              <a:t>srdcě</a:t>
            </a:r>
            <a:r>
              <a:rPr lang="cs-CZ" sz="2200" dirty="0" smtClean="0"/>
              <a:t> po jazyku svému,</a:t>
            </a:r>
            <a:br>
              <a:rPr lang="cs-CZ" sz="2200" dirty="0" smtClean="0"/>
            </a:br>
            <a:r>
              <a:rPr lang="cs-CZ" sz="2200" dirty="0" smtClean="0"/>
              <a:t>a proto Němkyně </a:t>
            </a:r>
            <a:r>
              <a:rPr lang="cs-CZ" sz="2200" dirty="0" err="1" smtClean="0"/>
              <a:t>mieně</a:t>
            </a:r>
            <a:r>
              <a:rPr lang="cs-CZ" sz="2200" dirty="0" smtClean="0"/>
              <a:t> bude </a:t>
            </a:r>
            <a:r>
              <a:rPr lang="cs-CZ" sz="2200" dirty="0" err="1" smtClean="0"/>
              <a:t>přieti</a:t>
            </a:r>
            <a:r>
              <a:rPr lang="cs-CZ" sz="2200" dirty="0" smtClean="0"/>
              <a:t> </a:t>
            </a:r>
            <a:r>
              <a:rPr lang="cs-CZ" sz="2200" dirty="0" err="1" smtClean="0"/>
              <a:t>liudu</a:t>
            </a:r>
            <a:r>
              <a:rPr lang="cs-CZ" sz="2200" dirty="0" smtClean="0"/>
              <a:t> mému.</a:t>
            </a:r>
            <a:br>
              <a:rPr lang="cs-CZ" sz="2200" dirty="0" smtClean="0"/>
            </a:br>
            <a:r>
              <a:rPr lang="cs-CZ" sz="2200" dirty="0" smtClean="0"/>
              <a:t>Němkyně </a:t>
            </a:r>
            <a:r>
              <a:rPr lang="cs-CZ" sz="2200" dirty="0" err="1" smtClean="0"/>
              <a:t>němečskú</a:t>
            </a:r>
            <a:r>
              <a:rPr lang="cs-CZ" sz="2200" dirty="0" smtClean="0"/>
              <a:t> čeleď bude </a:t>
            </a:r>
            <a:r>
              <a:rPr lang="cs-CZ" sz="2200" dirty="0" err="1" smtClean="0"/>
              <a:t>jmieti</a:t>
            </a:r>
            <a:r>
              <a:rPr lang="cs-CZ" sz="2200" dirty="0" smtClean="0"/>
              <a:t>,</a:t>
            </a:r>
            <a:br>
              <a:rPr lang="cs-CZ" sz="2200" dirty="0" smtClean="0"/>
            </a:br>
            <a:r>
              <a:rPr lang="cs-CZ" sz="2200" dirty="0" smtClean="0"/>
              <a:t>a </a:t>
            </a:r>
            <a:r>
              <a:rPr lang="cs-CZ" sz="2200" dirty="0" err="1" smtClean="0"/>
              <a:t>němečsky</a:t>
            </a:r>
            <a:r>
              <a:rPr lang="cs-CZ" sz="2200" dirty="0" smtClean="0"/>
              <a:t> bude </a:t>
            </a:r>
            <a:r>
              <a:rPr lang="cs-CZ" sz="2200" dirty="0" err="1" smtClean="0"/>
              <a:t>učiti</a:t>
            </a:r>
            <a:r>
              <a:rPr lang="cs-CZ" sz="2200" dirty="0" smtClean="0"/>
              <a:t> mé děti.</a:t>
            </a:r>
            <a:endParaRPr lang="cs-CZ" sz="2200" dirty="0"/>
          </a:p>
        </p:txBody>
      </p:sp>
      <p:pic>
        <p:nvPicPr>
          <p:cNvPr id="4" name="Zástupný symbol pro obsah 3" descr="220px-Dalimilova_kronika_parizsky_fragment.jpg"/>
          <p:cNvPicPr>
            <a:picLocks noGrp="1" noChangeAspect="1"/>
          </p:cNvPicPr>
          <p:nvPr>
            <p:ph idx="1"/>
          </p:nvPr>
        </p:nvPicPr>
        <p:blipFill>
          <a:blip r:embed="rId2" cstate="print"/>
          <a:stretch>
            <a:fillRect/>
          </a:stretch>
        </p:blipFill>
        <p:spPr>
          <a:xfrm>
            <a:off x="5132166" y="1340768"/>
            <a:ext cx="3715455" cy="2448272"/>
          </a:xfr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2074242"/>
          </a:xfrm>
        </p:spPr>
        <p:txBody>
          <a:bodyPr/>
          <a:lstStyle/>
          <a:p>
            <a:r>
              <a:rPr lang="cs-CZ" b="1" dirty="0" smtClean="0"/>
              <a:t>Kronikáři z doby Karla IV.</a:t>
            </a:r>
            <a:br>
              <a:rPr lang="cs-CZ" b="1" dirty="0" smtClean="0"/>
            </a:br>
            <a:endParaRPr lang="cs-CZ" b="1" dirty="0"/>
          </a:p>
        </p:txBody>
      </p:sp>
      <p:sp>
        <p:nvSpPr>
          <p:cNvPr id="3" name="Zástupný symbol pro obsah 2"/>
          <p:cNvSpPr>
            <a:spLocks noGrp="1"/>
          </p:cNvSpPr>
          <p:nvPr>
            <p:ph idx="1"/>
          </p:nvPr>
        </p:nvSpPr>
        <p:spPr>
          <a:xfrm>
            <a:off x="1187624" y="1340768"/>
            <a:ext cx="7499176" cy="4785395"/>
          </a:xfrm>
        </p:spPr>
        <p:txBody>
          <a:bodyPr/>
          <a:lstStyle/>
          <a:p>
            <a:r>
              <a:rPr lang="cs-CZ" sz="2400" u="sng" dirty="0" smtClean="0"/>
              <a:t>Karlova autobiografie </a:t>
            </a:r>
            <a:r>
              <a:rPr lang="cs-CZ" sz="2400" b="1" dirty="0" smtClean="0"/>
              <a:t>Vita </a:t>
            </a:r>
            <a:r>
              <a:rPr lang="cs-CZ" sz="2400" b="1" dirty="0" err="1" smtClean="0"/>
              <a:t>Caroli</a:t>
            </a:r>
            <a:r>
              <a:rPr lang="cs-CZ" sz="2400" b="1" dirty="0" smtClean="0"/>
              <a:t> – </a:t>
            </a:r>
            <a:r>
              <a:rPr lang="cs-CZ" sz="2400" dirty="0" smtClean="0"/>
              <a:t>viz obrázky</a:t>
            </a:r>
          </a:p>
          <a:p>
            <a:r>
              <a:rPr lang="cs-CZ" sz="2400" b="1" dirty="0" err="1" smtClean="0"/>
              <a:t>Přibík</a:t>
            </a:r>
            <a:r>
              <a:rPr lang="cs-CZ" sz="2400" b="1" dirty="0" smtClean="0"/>
              <a:t> </a:t>
            </a:r>
            <a:r>
              <a:rPr lang="cs-CZ" sz="2400" b="1" dirty="0" err="1" smtClean="0"/>
              <a:t>Pulkava</a:t>
            </a:r>
            <a:r>
              <a:rPr lang="cs-CZ" sz="2400" b="1" dirty="0" smtClean="0"/>
              <a:t> z </a:t>
            </a:r>
            <a:r>
              <a:rPr lang="cs-CZ" sz="2400" b="1" dirty="0" err="1" smtClean="0"/>
              <a:t>Radenína</a:t>
            </a:r>
            <a:endParaRPr lang="cs-CZ" sz="2400" b="1" dirty="0" smtClean="0"/>
          </a:p>
          <a:p>
            <a:r>
              <a:rPr lang="cs-CZ" sz="2400" b="1" dirty="0" smtClean="0"/>
              <a:t>Beneš Krabice z </a:t>
            </a:r>
            <a:r>
              <a:rPr lang="cs-CZ" sz="2400" b="1" dirty="0" err="1" smtClean="0"/>
              <a:t>Weitmile</a:t>
            </a:r>
            <a:endParaRPr lang="cs-CZ" sz="2400" b="1" dirty="0" smtClean="0"/>
          </a:p>
          <a:p>
            <a:r>
              <a:rPr lang="cs-CZ" sz="2400" b="1" dirty="0" err="1" smtClean="0"/>
              <a:t>Marignola</a:t>
            </a:r>
            <a:r>
              <a:rPr lang="cs-CZ" sz="2400" b="1" dirty="0" smtClean="0"/>
              <a:t> – </a:t>
            </a:r>
            <a:r>
              <a:rPr lang="cs-CZ" sz="2400" dirty="0" smtClean="0"/>
              <a:t>italský kronikář a cestovatel</a:t>
            </a:r>
          </a:p>
          <a:p>
            <a:endParaRPr lang="cs-CZ" dirty="0"/>
          </a:p>
        </p:txBody>
      </p:sp>
      <p:pic>
        <p:nvPicPr>
          <p:cNvPr id="1027" name="Picture 3"/>
          <p:cNvPicPr>
            <a:picLocks noChangeAspect="1" noChangeArrowheads="1"/>
          </p:cNvPicPr>
          <p:nvPr/>
        </p:nvPicPr>
        <p:blipFill>
          <a:blip r:embed="rId2" cstate="print"/>
          <a:srcRect/>
          <a:stretch>
            <a:fillRect/>
          </a:stretch>
        </p:blipFill>
        <p:spPr bwMode="auto">
          <a:xfrm>
            <a:off x="1331640" y="3429000"/>
            <a:ext cx="3456384" cy="2860372"/>
          </a:xfrm>
          <a:prstGeom prst="rect">
            <a:avLst/>
          </a:prstGeom>
          <a:noFill/>
          <a:ln w="9525">
            <a:noFill/>
            <a:miter lim="800000"/>
            <a:headEnd/>
            <a:tailEnd/>
          </a:ln>
        </p:spPr>
      </p:pic>
      <p:pic>
        <p:nvPicPr>
          <p:cNvPr id="1028" name="Picture 4"/>
          <p:cNvPicPr>
            <a:picLocks noChangeAspect="1" noChangeArrowheads="1"/>
          </p:cNvPicPr>
          <p:nvPr/>
        </p:nvPicPr>
        <p:blipFill>
          <a:blip r:embed="rId3" cstate="print"/>
          <a:srcRect/>
          <a:stretch>
            <a:fillRect/>
          </a:stretch>
        </p:blipFill>
        <p:spPr bwMode="auto">
          <a:xfrm>
            <a:off x="5220072" y="3044957"/>
            <a:ext cx="2520280" cy="3432382"/>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908720"/>
          </a:xfrm>
        </p:spPr>
        <p:txBody>
          <a:bodyPr>
            <a:normAutofit/>
          </a:bodyPr>
          <a:lstStyle/>
          <a:p>
            <a:r>
              <a:rPr lang="cs-CZ" b="1" dirty="0" smtClean="0"/>
              <a:t>Kronikáři doby husitské</a:t>
            </a:r>
            <a:endParaRPr lang="cs-CZ" b="1" dirty="0"/>
          </a:p>
        </p:txBody>
      </p:sp>
      <p:sp>
        <p:nvSpPr>
          <p:cNvPr id="3" name="Zástupný symbol pro obsah 2"/>
          <p:cNvSpPr>
            <a:spLocks noGrp="1"/>
          </p:cNvSpPr>
          <p:nvPr>
            <p:ph idx="1"/>
          </p:nvPr>
        </p:nvSpPr>
        <p:spPr>
          <a:xfrm>
            <a:off x="457200" y="764704"/>
            <a:ext cx="4546848" cy="5832648"/>
          </a:xfrm>
        </p:spPr>
        <p:txBody>
          <a:bodyPr>
            <a:noAutofit/>
          </a:bodyPr>
          <a:lstStyle/>
          <a:p>
            <a:pPr algn="just"/>
            <a:r>
              <a:rPr lang="cs-CZ" sz="1700" b="1" u="sng" dirty="0" smtClean="0"/>
              <a:t>Petr z </a:t>
            </a:r>
            <a:r>
              <a:rPr lang="cs-CZ" sz="1700" b="1" u="sng" dirty="0" err="1" smtClean="0"/>
              <a:t>Mladenovic</a:t>
            </a:r>
            <a:r>
              <a:rPr lang="cs-CZ" sz="1700" b="1" u="sng" dirty="0" smtClean="0"/>
              <a:t> </a:t>
            </a:r>
            <a:r>
              <a:rPr lang="cs-CZ" sz="1600" dirty="0" smtClean="0"/>
              <a:t>– popsal Husův proces v Kostnici</a:t>
            </a:r>
          </a:p>
          <a:p>
            <a:pPr algn="just"/>
            <a:r>
              <a:rPr lang="cs-CZ" sz="1700" b="1" dirty="0" err="1" smtClean="0"/>
              <a:t>Vavřinec</a:t>
            </a:r>
            <a:r>
              <a:rPr lang="cs-CZ" sz="1700" b="1" dirty="0" smtClean="0"/>
              <a:t> z Březové </a:t>
            </a:r>
            <a:r>
              <a:rPr lang="cs-CZ" sz="1600" dirty="0" smtClean="0"/>
              <a:t>– </a:t>
            </a:r>
            <a:r>
              <a:rPr lang="cs-CZ" sz="1600" b="1" dirty="0" smtClean="0"/>
              <a:t>Husitská kronika </a:t>
            </a:r>
            <a:r>
              <a:rPr lang="cs-CZ" sz="1600" dirty="0" smtClean="0"/>
              <a:t>(události do roku 1422), </a:t>
            </a:r>
            <a:r>
              <a:rPr lang="cs-CZ" sz="1600" b="1" dirty="0" smtClean="0"/>
              <a:t>Píseň o vítězství u Domažlic.</a:t>
            </a:r>
            <a:r>
              <a:rPr lang="cs-CZ" sz="1600" dirty="0" smtClean="0"/>
              <a:t> Obsah básně tvoří fiktivní rozhovory a projevy křižáckých předáků: </a:t>
            </a:r>
          </a:p>
          <a:p>
            <a:endParaRPr lang="cs-CZ" sz="1200" dirty="0" smtClean="0"/>
          </a:p>
          <a:p>
            <a:r>
              <a:rPr lang="cs-CZ" sz="1500" i="1" dirty="0" smtClean="0"/>
              <a:t>Když nám se totiž přiblížil</a:t>
            </a:r>
            <a:br>
              <a:rPr lang="cs-CZ" sz="1500" i="1" dirty="0" smtClean="0"/>
            </a:br>
            <a:r>
              <a:rPr lang="cs-CZ" sz="1500" i="1" dirty="0" smtClean="0"/>
              <a:t>a na tři míle vzdálen byl</a:t>
            </a:r>
            <a:br>
              <a:rPr lang="cs-CZ" sz="1500" i="1" dirty="0" smtClean="0"/>
            </a:br>
            <a:r>
              <a:rPr lang="cs-CZ" sz="1500" i="1" dirty="0" smtClean="0"/>
              <a:t>ten zhoubný národ pověstný,</a:t>
            </a:r>
            <a:br>
              <a:rPr lang="cs-CZ" sz="1500" i="1" dirty="0" smtClean="0"/>
            </a:br>
            <a:r>
              <a:rPr lang="cs-CZ" sz="1500" i="1" dirty="0" smtClean="0"/>
              <a:t>tak nepřátelský, ničemný,</a:t>
            </a:r>
            <a:br>
              <a:rPr lang="cs-CZ" sz="1500" i="1" dirty="0" smtClean="0"/>
            </a:br>
            <a:r>
              <a:rPr lang="cs-CZ" sz="1500" i="1" dirty="0" smtClean="0"/>
              <a:t>takovou hrůzou sevřeni</a:t>
            </a:r>
            <a:br>
              <a:rPr lang="cs-CZ" sz="1500" i="1" dirty="0" smtClean="0"/>
            </a:br>
            <a:r>
              <a:rPr lang="cs-CZ" sz="1500" i="1" dirty="0" smtClean="0"/>
              <a:t>jsme všichni v náhlém zděšení;</a:t>
            </a:r>
            <a:br>
              <a:rPr lang="cs-CZ" sz="1500" i="1" dirty="0" smtClean="0"/>
            </a:br>
            <a:r>
              <a:rPr lang="cs-CZ" sz="1500" i="1" dirty="0" smtClean="0"/>
              <a:t>tu naše síly mizejí</a:t>
            </a:r>
            <a:br>
              <a:rPr lang="cs-CZ" sz="1500" i="1" dirty="0" smtClean="0"/>
            </a:br>
            <a:r>
              <a:rPr lang="cs-CZ" sz="1500" i="1" dirty="0" smtClean="0"/>
              <a:t>a prchá rada s nadějí,</a:t>
            </a:r>
            <a:br>
              <a:rPr lang="cs-CZ" sz="1500" i="1" dirty="0" smtClean="0"/>
            </a:br>
            <a:r>
              <a:rPr lang="cs-CZ" sz="1500" i="1" dirty="0" smtClean="0"/>
              <a:t>země se třese v nás je třas</a:t>
            </a:r>
            <a:br>
              <a:rPr lang="cs-CZ" sz="1500" i="1" dirty="0" smtClean="0"/>
            </a:br>
            <a:r>
              <a:rPr lang="cs-CZ" sz="1500" i="1" dirty="0" smtClean="0"/>
              <a:t>jen útěk hledal každý z nás</a:t>
            </a:r>
            <a:br>
              <a:rPr lang="cs-CZ" sz="1500" i="1" dirty="0" smtClean="0"/>
            </a:br>
            <a:r>
              <a:rPr lang="cs-CZ" sz="1500" i="1" dirty="0" smtClean="0"/>
              <a:t>a ďábel sám je v patách všem</a:t>
            </a:r>
            <a:br>
              <a:rPr lang="cs-CZ" sz="1500" i="1" dirty="0" smtClean="0"/>
            </a:br>
            <a:r>
              <a:rPr lang="cs-CZ" sz="1500" i="1" dirty="0" smtClean="0"/>
              <a:t>– jest ještě v Čechách vladařem.</a:t>
            </a:r>
            <a:br>
              <a:rPr lang="cs-CZ" sz="1500" i="1" dirty="0" smtClean="0"/>
            </a:br>
            <a:r>
              <a:rPr lang="cs-CZ" sz="1500" i="1" dirty="0" smtClean="0"/>
              <a:t>My nemohli jsem bít se tam,</a:t>
            </a:r>
            <a:br>
              <a:rPr lang="cs-CZ" sz="1500" i="1" dirty="0" smtClean="0"/>
            </a:br>
            <a:r>
              <a:rPr lang="cs-CZ" sz="1500" i="1" dirty="0" smtClean="0"/>
              <a:t>a tak jen útěk zbýval nám.</a:t>
            </a:r>
          </a:p>
          <a:p>
            <a:r>
              <a:rPr lang="cs-CZ" sz="1700" b="1" dirty="0" smtClean="0"/>
              <a:t>Kronika táborská</a:t>
            </a:r>
          </a:p>
          <a:p>
            <a:r>
              <a:rPr lang="cs-CZ" sz="1700" b="1" dirty="0" smtClean="0"/>
              <a:t>Staré letopisy české</a:t>
            </a:r>
            <a:endParaRPr lang="cs-CZ" sz="1700" b="1" dirty="0"/>
          </a:p>
        </p:txBody>
      </p:sp>
      <p:pic>
        <p:nvPicPr>
          <p:cNvPr id="2050" name="Picture 2"/>
          <p:cNvPicPr>
            <a:picLocks noChangeAspect="1" noChangeArrowheads="1"/>
          </p:cNvPicPr>
          <p:nvPr/>
        </p:nvPicPr>
        <p:blipFill>
          <a:blip r:embed="rId2" cstate="print"/>
          <a:srcRect/>
          <a:stretch>
            <a:fillRect/>
          </a:stretch>
        </p:blipFill>
        <p:spPr bwMode="auto">
          <a:xfrm>
            <a:off x="5148065" y="1124744"/>
            <a:ext cx="3396580" cy="4887761"/>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980728"/>
          </a:xfrm>
        </p:spPr>
        <p:txBody>
          <a:bodyPr/>
          <a:lstStyle/>
          <a:p>
            <a:r>
              <a:rPr lang="cs-CZ" b="1" dirty="0" smtClean="0"/>
              <a:t>Aeneas </a:t>
            </a:r>
            <a:r>
              <a:rPr lang="cs-CZ" b="1" dirty="0" err="1" smtClean="0"/>
              <a:t>Sylvius</a:t>
            </a:r>
            <a:r>
              <a:rPr lang="cs-CZ" b="1" dirty="0" smtClean="0"/>
              <a:t> </a:t>
            </a:r>
            <a:r>
              <a:rPr lang="cs-CZ" b="1" dirty="0" err="1" smtClean="0"/>
              <a:t>Piccolomini</a:t>
            </a:r>
            <a:endParaRPr lang="cs-CZ" b="1" dirty="0"/>
          </a:p>
        </p:txBody>
      </p:sp>
      <p:sp>
        <p:nvSpPr>
          <p:cNvPr id="3" name="Zástupný symbol pro obsah 2"/>
          <p:cNvSpPr>
            <a:spLocks noGrp="1"/>
          </p:cNvSpPr>
          <p:nvPr>
            <p:ph idx="1"/>
          </p:nvPr>
        </p:nvSpPr>
        <p:spPr>
          <a:xfrm>
            <a:off x="457200" y="908720"/>
            <a:ext cx="8229600" cy="5688632"/>
          </a:xfrm>
        </p:spPr>
        <p:txBody>
          <a:bodyPr>
            <a:noAutofit/>
          </a:bodyPr>
          <a:lstStyle/>
          <a:p>
            <a:r>
              <a:rPr lang="cs-CZ" sz="1800" dirty="0" smtClean="0"/>
              <a:t>Renesanční a humanistický italský učenec (</a:t>
            </a:r>
            <a:r>
              <a:rPr lang="cs-CZ" sz="1800" u="sng" dirty="0" smtClean="0"/>
              <a:t>pozdější papež Pius II. </a:t>
            </a:r>
            <a:r>
              <a:rPr lang="cs-CZ" sz="1800" dirty="0" smtClean="0"/>
              <a:t>– jako papež současník Jiřího z Poděbrad.</a:t>
            </a:r>
          </a:p>
          <a:p>
            <a:r>
              <a:rPr lang="cs-CZ" sz="1800" dirty="0" smtClean="0"/>
              <a:t>Napsal </a:t>
            </a:r>
            <a:r>
              <a:rPr lang="cs-CZ" sz="1800" b="1" dirty="0" smtClean="0"/>
              <a:t>Českou historii </a:t>
            </a:r>
            <a:r>
              <a:rPr lang="cs-CZ" sz="1800" dirty="0" smtClean="0"/>
              <a:t>(vyšla italsky, španělsky i česky), byla oblíbená ve světě, popularizovala Čechy, i když autor ji psal z katolického, tedy protihusitského hlediska.</a:t>
            </a:r>
          </a:p>
          <a:p>
            <a:r>
              <a:rPr lang="cs-CZ" sz="1800" dirty="0" smtClean="0"/>
              <a:t>Autor zde odsuzuje české kacíře, ale má smysl pro pravdu, proto husity za každou cenu nehaní, ale </a:t>
            </a:r>
            <a:r>
              <a:rPr lang="cs-CZ" sz="1800" u="sng" dirty="0" smtClean="0"/>
              <a:t>vidí na nich i kladné stránky</a:t>
            </a:r>
            <a:r>
              <a:rPr lang="cs-CZ" sz="1800" dirty="0" smtClean="0"/>
              <a:t>. Například píše, že „</a:t>
            </a:r>
            <a:r>
              <a:rPr lang="cs-CZ" sz="1800" b="1" i="1" dirty="0" smtClean="0"/>
              <a:t>jednu přednost má to věrolomné plémě (Češi), a to, že miluje vzdělání. V Čechách leckterá žena zná lépe bibli, než některý kněz“.</a:t>
            </a:r>
          </a:p>
          <a:p>
            <a:r>
              <a:rPr lang="cs-CZ" sz="1800" dirty="0" smtClean="0"/>
              <a:t>Dále </a:t>
            </a:r>
            <a:r>
              <a:rPr lang="cs-CZ" sz="1800" u="sng" dirty="0" smtClean="0"/>
              <a:t>vyzdvihuje českou statečnost a odvahu </a:t>
            </a:r>
            <a:r>
              <a:rPr lang="cs-CZ" sz="1800" dirty="0" smtClean="0"/>
              <a:t>a z toho vyplývající proslulost Čechů. Např. při popisu příjezdu  husitského poselstva na Basilejský sněm: </a:t>
            </a:r>
            <a:r>
              <a:rPr lang="cs-CZ" sz="1800" b="1" i="1" dirty="0" smtClean="0"/>
              <a:t>„Městské obyvatelstvo vyhrnulo se na hradby, také přemnozí ze sněmu očekávali před branami příchod nejstatečnějšího a nejproslulejšího národa. Jiní sběhli se v četném počtu na ulicích, kudy měli jeti, ženy, děti  i dívky naplnily střechy a okna, jedni na toho, jiní na onoho prstem ukazovali, obdivovali se cizím způsobům a kroji před tím nevídanému, pozorovali hrozné tváře mužů a divoké oči jejich, říkali, že není nepodobné, že od takových lidí bylo vykonáno, co o nich pověst rozhlásila, avšak nejvíce upírali zrak na jednoho – Prokopa, on že jest ten, který tolikrát porazil vojska věrných, který vyvrátil tolik měst, zahubil tolik tisíc lidí, jehož se stejně obávali jeho krajané i nepřátelé, …“</a:t>
            </a:r>
            <a:endParaRPr lang="cs-CZ" sz="1800" b="1" i="1"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850106"/>
          </a:xfrm>
        </p:spPr>
        <p:txBody>
          <a:bodyPr/>
          <a:lstStyle/>
          <a:p>
            <a:r>
              <a:rPr lang="cs-CZ" b="1" dirty="0" smtClean="0"/>
              <a:t>Procvičení části 1. - středověk</a:t>
            </a:r>
            <a:endParaRPr lang="cs-CZ" b="1" dirty="0"/>
          </a:p>
        </p:txBody>
      </p:sp>
      <p:sp>
        <p:nvSpPr>
          <p:cNvPr id="3" name="Zástupný symbol pro obsah 2"/>
          <p:cNvSpPr>
            <a:spLocks noGrp="1"/>
          </p:cNvSpPr>
          <p:nvPr>
            <p:ph idx="1"/>
          </p:nvPr>
        </p:nvSpPr>
        <p:spPr>
          <a:xfrm>
            <a:off x="457200" y="1196752"/>
            <a:ext cx="8229600" cy="5256584"/>
          </a:xfrm>
        </p:spPr>
        <p:txBody>
          <a:bodyPr>
            <a:normAutofit fontScale="55000" lnSpcReduction="20000"/>
          </a:bodyPr>
          <a:lstStyle/>
          <a:p>
            <a:r>
              <a:rPr lang="cs-CZ" dirty="0" smtClean="0"/>
              <a:t>1. V jakých jazycích jsou napsány staré české legendy o svatých? Která je nejstarší o sv. Václavu ………………………………………………………………………………………………………….</a:t>
            </a:r>
          </a:p>
          <a:p>
            <a:r>
              <a:rPr lang="cs-CZ" dirty="0" smtClean="0"/>
              <a:t>2. Která je nejstarší česká kronika, v jaké řeči je psána, kdo byl její autor a kdy zemřel?.....................................................................................................................</a:t>
            </a:r>
          </a:p>
          <a:p>
            <a:r>
              <a:rPr lang="cs-CZ" dirty="0" smtClean="0"/>
              <a:t>……………………………………………………………………………………………………………………………</a:t>
            </a:r>
          </a:p>
          <a:p>
            <a:r>
              <a:rPr lang="cs-CZ" dirty="0" smtClean="0"/>
              <a:t>3. Která je nejstarší česky psaná kronika? Urči ještě tři další charakteristiky pro ni a kdy byla dopsána? ……………………………………………………………………………………………………………………………..</a:t>
            </a:r>
          </a:p>
          <a:p>
            <a:r>
              <a:rPr lang="cs-CZ" dirty="0" smtClean="0"/>
              <a:t>4. Uveď vlastními slovy obsah jedné z pasáží Dalimilovy kroniky, kde autor vyzdvihuje toho panovníka, který dává přednost Čechům před Němci. ………………………………………………………………………………………………………………………………</a:t>
            </a:r>
          </a:p>
          <a:p>
            <a:r>
              <a:rPr lang="cs-CZ" dirty="0" smtClean="0"/>
              <a:t>……………………………………………………………………………………………………………………………..</a:t>
            </a:r>
          </a:p>
          <a:p>
            <a:r>
              <a:rPr lang="cs-CZ" dirty="0" smtClean="0"/>
              <a:t>5. Kdo jako očitý svědek popsal Husův proces v Kostnici?</a:t>
            </a:r>
          </a:p>
          <a:p>
            <a:r>
              <a:rPr lang="cs-CZ" dirty="0" smtClean="0"/>
              <a:t>………………………………………………………………………………………………………………………………</a:t>
            </a:r>
          </a:p>
          <a:p>
            <a:r>
              <a:rPr lang="cs-CZ" dirty="0" smtClean="0"/>
              <a:t>6. Kdo byl nejznámější kronikář doby Husitské a jaká dvě díla napsal?.........................</a:t>
            </a:r>
          </a:p>
          <a:p>
            <a:r>
              <a:rPr lang="cs-CZ" dirty="0" smtClean="0"/>
              <a:t>……………………………………………………………………………………………………………………………..</a:t>
            </a:r>
          </a:p>
          <a:p>
            <a:r>
              <a:rPr lang="cs-CZ" dirty="0" smtClean="0"/>
              <a:t>7. Jaké znáš ještě další kroniky z doby husitské? ……………………………………………………….</a:t>
            </a:r>
          </a:p>
          <a:p>
            <a:endParaRPr lang="cs-CZ"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634082"/>
          </a:xfrm>
        </p:spPr>
        <p:txBody>
          <a:bodyPr>
            <a:normAutofit fontScale="90000"/>
          </a:bodyPr>
          <a:lstStyle/>
          <a:p>
            <a:r>
              <a:rPr lang="cs-CZ" b="1" dirty="0" smtClean="0"/>
              <a:t>Procvičení části 1. - středověk – </a:t>
            </a:r>
            <a:r>
              <a:rPr lang="cs-CZ" sz="3100" b="1" dirty="0" smtClean="0"/>
              <a:t>řešení</a:t>
            </a:r>
            <a:endParaRPr lang="cs-CZ" sz="3100" dirty="0"/>
          </a:p>
        </p:txBody>
      </p:sp>
      <p:sp>
        <p:nvSpPr>
          <p:cNvPr id="3" name="Zástupný symbol pro obsah 2"/>
          <p:cNvSpPr>
            <a:spLocks noGrp="1"/>
          </p:cNvSpPr>
          <p:nvPr>
            <p:ph idx="1"/>
          </p:nvPr>
        </p:nvSpPr>
        <p:spPr>
          <a:xfrm>
            <a:off x="457200" y="908720"/>
            <a:ext cx="8229600" cy="5616624"/>
          </a:xfrm>
        </p:spPr>
        <p:txBody>
          <a:bodyPr>
            <a:normAutofit fontScale="62500" lnSpcReduction="20000"/>
          </a:bodyPr>
          <a:lstStyle/>
          <a:p>
            <a:r>
              <a:rPr lang="cs-CZ" dirty="0" smtClean="0"/>
              <a:t>1. V jakých jazycích jsou napsány staré české legendy o svatých? Která je nejstarší o sv. Václavu … </a:t>
            </a:r>
            <a:r>
              <a:rPr lang="cs-CZ" b="1" i="1" dirty="0" smtClean="0"/>
              <a:t>staroslověnsky a latinsky, </a:t>
            </a:r>
            <a:r>
              <a:rPr lang="cs-CZ" b="1" i="1" dirty="0" err="1" smtClean="0"/>
              <a:t>Gumpoldova</a:t>
            </a:r>
            <a:r>
              <a:rPr lang="cs-CZ" b="1" i="1" dirty="0" smtClean="0"/>
              <a:t> legenda – </a:t>
            </a:r>
            <a:r>
              <a:rPr lang="cs-CZ" b="1" i="1" u="sng" dirty="0" smtClean="0"/>
              <a:t>3 body</a:t>
            </a:r>
            <a:endParaRPr lang="cs-CZ" u="sng" dirty="0" smtClean="0"/>
          </a:p>
          <a:p>
            <a:r>
              <a:rPr lang="cs-CZ" dirty="0" smtClean="0"/>
              <a:t>2. Která je nejstarší česká kronika, v jaké řeči je psána, kdo byl její autor a kdy zemřel?... </a:t>
            </a:r>
            <a:r>
              <a:rPr lang="cs-CZ" b="1" i="1" dirty="0" err="1" smtClean="0"/>
              <a:t>Chronica</a:t>
            </a:r>
            <a:r>
              <a:rPr lang="cs-CZ" b="1" i="1" dirty="0" smtClean="0"/>
              <a:t> </a:t>
            </a:r>
            <a:r>
              <a:rPr lang="cs-CZ" b="1" i="1" dirty="0" err="1" smtClean="0"/>
              <a:t>Boemorum</a:t>
            </a:r>
            <a:r>
              <a:rPr lang="cs-CZ" b="1" i="1" dirty="0" smtClean="0"/>
              <a:t> – Kronika česká, latinsky, Kosmas – kanovník pražské kapituly, zemřel 1125 – </a:t>
            </a:r>
            <a:r>
              <a:rPr lang="cs-CZ" b="1" i="1" u="sng" dirty="0" smtClean="0"/>
              <a:t>4 body</a:t>
            </a:r>
          </a:p>
          <a:p>
            <a:r>
              <a:rPr lang="cs-CZ" dirty="0" smtClean="0"/>
              <a:t>3. Která je nejstarší česky psaná kronika? Urči ještě tři další charakteristiky pro ni a kdy byla dopsána?  .. </a:t>
            </a:r>
            <a:r>
              <a:rPr lang="cs-CZ" b="1" i="1" dirty="0" smtClean="0"/>
              <a:t>Kronika  tak řečeného Dalimila, byla veršovaná, vlastenecká a protiněmecká – </a:t>
            </a:r>
            <a:r>
              <a:rPr lang="cs-CZ" b="1" i="1" u="sng" dirty="0" smtClean="0"/>
              <a:t>4 body</a:t>
            </a:r>
          </a:p>
          <a:p>
            <a:r>
              <a:rPr lang="cs-CZ" dirty="0" smtClean="0"/>
              <a:t>4. Uveď vlastními slovy obsah jedné z pasáží Dalimilovy kroniky, kde autor vyzdvihuje toho panovníka, který dává přednost Čechům před Němci.  </a:t>
            </a:r>
            <a:r>
              <a:rPr lang="cs-CZ" b="1" i="1" dirty="0" smtClean="0"/>
              <a:t>Když kníže Oldřich si vybral za manželku selku Boženu, která, i když je z prostého rodu, bude lepší než Němka, protože  bude děti učit česky, kdežto německá kněžna by je učila jen německy – </a:t>
            </a:r>
            <a:r>
              <a:rPr lang="cs-CZ" b="1" i="1" u="sng" dirty="0" smtClean="0"/>
              <a:t>3 body</a:t>
            </a:r>
            <a:endParaRPr lang="cs-CZ" u="sng" dirty="0" smtClean="0"/>
          </a:p>
          <a:p>
            <a:r>
              <a:rPr lang="cs-CZ" dirty="0" smtClean="0"/>
              <a:t>5. Kdo jako očitý svědek popsal Husův proces v Kostnici? </a:t>
            </a:r>
            <a:r>
              <a:rPr lang="cs-CZ" b="1" i="1" dirty="0" smtClean="0"/>
              <a:t>Petr z </a:t>
            </a:r>
            <a:r>
              <a:rPr lang="cs-CZ" b="1" i="1" dirty="0" err="1" smtClean="0"/>
              <a:t>Mladenovic</a:t>
            </a:r>
            <a:r>
              <a:rPr lang="cs-CZ" b="1" i="1" dirty="0" smtClean="0"/>
              <a:t> – </a:t>
            </a:r>
            <a:r>
              <a:rPr lang="cs-CZ" b="1" i="1" u="sng" dirty="0" smtClean="0"/>
              <a:t>1 bod</a:t>
            </a:r>
          </a:p>
          <a:p>
            <a:r>
              <a:rPr lang="cs-CZ" dirty="0" smtClean="0"/>
              <a:t>6. Kdo byl nejznámější kronikář doby Husitské a jaká dvě díla napsal?.</a:t>
            </a:r>
            <a:r>
              <a:rPr lang="cs-CZ" b="1" i="1" dirty="0" err="1" smtClean="0"/>
              <a:t>Vavřinec</a:t>
            </a:r>
            <a:r>
              <a:rPr lang="cs-CZ" b="1" i="1" dirty="0" smtClean="0"/>
              <a:t> z Březové, Husitská kronika (události do roku 1422), Píseň o vítězství u Domažlic- </a:t>
            </a:r>
            <a:r>
              <a:rPr lang="cs-CZ" b="1" i="1" u="sng" dirty="0" smtClean="0"/>
              <a:t>3 body</a:t>
            </a:r>
          </a:p>
          <a:p>
            <a:r>
              <a:rPr lang="cs-CZ" dirty="0" smtClean="0"/>
              <a:t>7. Jaké znáš ještě další kroniky z doby husitské? </a:t>
            </a:r>
            <a:r>
              <a:rPr lang="cs-CZ" b="1" dirty="0" smtClean="0"/>
              <a:t>Kronika táborská, Staré letopisy české – </a:t>
            </a:r>
            <a:r>
              <a:rPr lang="cs-CZ" b="1" u="sng" dirty="0" smtClean="0"/>
              <a:t>2 body</a:t>
            </a:r>
            <a:endParaRPr lang="cs-CZ" u="sng" dirty="0" smtClean="0"/>
          </a:p>
          <a:p>
            <a:endParaRPr lang="cs-CZ" dirty="0" smtClean="0"/>
          </a:p>
          <a:p>
            <a:endParaRPr lang="cs-CZ"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Použitá literatura a obrázky</a:t>
            </a:r>
            <a:endParaRPr lang="cs-CZ" dirty="0"/>
          </a:p>
        </p:txBody>
      </p:sp>
      <p:sp>
        <p:nvSpPr>
          <p:cNvPr id="3" name="Zástupný symbol pro obsah 2"/>
          <p:cNvSpPr>
            <a:spLocks noGrp="1"/>
          </p:cNvSpPr>
          <p:nvPr>
            <p:ph idx="1"/>
          </p:nvPr>
        </p:nvSpPr>
        <p:spPr/>
        <p:txBody>
          <a:bodyPr>
            <a:normAutofit fontScale="85000" lnSpcReduction="10000"/>
          </a:bodyPr>
          <a:lstStyle/>
          <a:p>
            <a:r>
              <a:rPr lang="cs-CZ" dirty="0" err="1" smtClean="0"/>
              <a:t>Kutnar</a:t>
            </a:r>
            <a:r>
              <a:rPr lang="cs-CZ" dirty="0" smtClean="0"/>
              <a:t>, František; Marek, Jaroslav. </a:t>
            </a:r>
            <a:r>
              <a:rPr lang="cs-CZ" i="1" dirty="0" smtClean="0"/>
              <a:t>Přehledné dějiny českého a slovenského dějepisectví : od počátků národní kultury až do sklonku třicátých let 20. století</a:t>
            </a:r>
            <a:r>
              <a:rPr lang="cs-CZ" dirty="0" smtClean="0"/>
              <a:t>. 2. </a:t>
            </a:r>
            <a:r>
              <a:rPr lang="cs-CZ" dirty="0" err="1" smtClean="0"/>
              <a:t>vyd</a:t>
            </a:r>
            <a:r>
              <a:rPr lang="cs-CZ" dirty="0" smtClean="0"/>
              <a:t>. Praha : Nakladatelství Lidové noviny, 1997.</a:t>
            </a:r>
          </a:p>
          <a:p>
            <a:r>
              <a:rPr lang="cs-CZ" dirty="0" smtClean="0">
                <a:hlinkClick r:id="rId2"/>
              </a:rPr>
              <a:t>http://commons.wikimedia.org/wiki/File:Emma_and_Wenceslaus-Gumpold_manuscript.jpg?uselang=cs</a:t>
            </a:r>
            <a:r>
              <a:rPr lang="cs-CZ" dirty="0" smtClean="0"/>
              <a:t>, volné dílo, str. 2</a:t>
            </a:r>
          </a:p>
          <a:p>
            <a:r>
              <a:rPr lang="cs-CZ" dirty="0" smtClean="0">
                <a:hlinkClick r:id="rId3"/>
              </a:rPr>
              <a:t>http://commons.wikimedia.org/wiki/File:Cosmas-Chronica_Boemorum.jpg</a:t>
            </a:r>
            <a:r>
              <a:rPr lang="cs-CZ" dirty="0" smtClean="0"/>
              <a:t>, volné dílo, str. 4</a:t>
            </a:r>
          </a:p>
          <a:p>
            <a:r>
              <a:rPr lang="cs-CZ" dirty="0" smtClean="0">
                <a:hlinkClick r:id="rId4"/>
              </a:rPr>
              <a:t>http://commons.wikimedia.org/wiki/File:Kosmas.jpg</a:t>
            </a:r>
            <a:r>
              <a:rPr lang="cs-CZ" dirty="0" smtClean="0"/>
              <a:t>, volné dílo, str. 5</a:t>
            </a:r>
          </a:p>
          <a:p>
            <a:endParaRPr lang="cs-CZ"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332656"/>
            <a:ext cx="8229600" cy="5793507"/>
          </a:xfrm>
        </p:spPr>
        <p:txBody>
          <a:bodyPr>
            <a:normAutofit/>
          </a:bodyPr>
          <a:lstStyle/>
          <a:p>
            <a:r>
              <a:rPr lang="cs-CZ" sz="2700" dirty="0" smtClean="0">
                <a:hlinkClick r:id="rId2"/>
              </a:rPr>
              <a:t>http://commons.wikimedia.org/wiki/File:Dalimilova_kronika_parizsky_fragment.jpg</a:t>
            </a:r>
            <a:r>
              <a:rPr lang="cs-CZ" sz="2700" dirty="0" smtClean="0"/>
              <a:t>, Michal </a:t>
            </a:r>
            <a:r>
              <a:rPr lang="cs-CZ" sz="2700" dirty="0" err="1" smtClean="0"/>
              <a:t>Maňas</a:t>
            </a:r>
            <a:r>
              <a:rPr lang="cs-CZ" sz="2700" dirty="0" smtClean="0"/>
              <a:t>, str. 7</a:t>
            </a:r>
          </a:p>
          <a:p>
            <a:r>
              <a:rPr lang="cs-CZ" sz="2700" dirty="0" smtClean="0">
                <a:hlinkClick r:id="rId3"/>
              </a:rPr>
              <a:t>http://commons.wikimedia.org/wiki/File:KAREL4_pouceninastupcum.jpg</a:t>
            </a:r>
            <a:r>
              <a:rPr lang="cs-CZ" sz="2700" dirty="0" smtClean="0"/>
              <a:t>, volné dílo, str. 8</a:t>
            </a:r>
          </a:p>
          <a:p>
            <a:r>
              <a:rPr lang="cs-CZ" sz="2700" dirty="0" smtClean="0">
                <a:hlinkClick r:id="rId4"/>
              </a:rPr>
              <a:t>http://www.paleografie.</a:t>
            </a:r>
            <a:r>
              <a:rPr lang="cs-CZ" sz="2700" dirty="0" err="1" smtClean="0">
                <a:hlinkClick r:id="rId4"/>
              </a:rPr>
              <a:t>org</a:t>
            </a:r>
            <a:r>
              <a:rPr lang="cs-CZ" sz="2700" dirty="0" smtClean="0">
                <a:hlinkClick r:id="rId4"/>
              </a:rPr>
              <a:t>/UK/</a:t>
            </a:r>
            <a:r>
              <a:rPr lang="cs-CZ" sz="2700" dirty="0" err="1" smtClean="0">
                <a:hlinkClick r:id="rId4"/>
              </a:rPr>
              <a:t>img</a:t>
            </a:r>
            <a:r>
              <a:rPr lang="cs-CZ" sz="2700" dirty="0" smtClean="0">
                <a:hlinkClick r:id="rId4"/>
              </a:rPr>
              <a:t>/</a:t>
            </a:r>
            <a:r>
              <a:rPr lang="cs-CZ" sz="2700" dirty="0" err="1" smtClean="0">
                <a:hlinkClick r:id="rId4"/>
              </a:rPr>
              <a:t>gallery</a:t>
            </a:r>
            <a:r>
              <a:rPr lang="cs-CZ" sz="2700" dirty="0" smtClean="0">
                <a:hlinkClick r:id="rId4"/>
              </a:rPr>
              <a:t>/110705142545.jpg</a:t>
            </a:r>
            <a:r>
              <a:rPr lang="cs-CZ" sz="2700" dirty="0" smtClean="0"/>
              <a:t>, Český překlad Vita </a:t>
            </a:r>
            <a:r>
              <a:rPr lang="cs-CZ" sz="2700" dirty="0" err="1" smtClean="0"/>
              <a:t>Karoli</a:t>
            </a:r>
            <a:r>
              <a:rPr lang="cs-CZ" sz="2700" dirty="0" smtClean="0"/>
              <a:t>, iluminovaný rukopis z r. 1472 (ÖNB </a:t>
            </a:r>
            <a:r>
              <a:rPr lang="cs-CZ" sz="2700" dirty="0" err="1" smtClean="0"/>
              <a:t>Wien</a:t>
            </a:r>
            <a:r>
              <a:rPr lang="cs-CZ" sz="2700" dirty="0" smtClean="0"/>
              <a:t>, sign. S.N. 2618), str. 8</a:t>
            </a:r>
          </a:p>
          <a:p>
            <a:r>
              <a:rPr lang="cs-CZ" sz="2700" dirty="0" smtClean="0">
                <a:hlinkClick r:id="rId5"/>
              </a:rPr>
              <a:t>http://commons.wikimedia.org/wiki/File:Bitva_u_Doma%C5%BElic_%28Battle_of_Doma%C5%BElice%29.jpg?uselang=cs</a:t>
            </a:r>
            <a:r>
              <a:rPr lang="cs-CZ" sz="2700" dirty="0" smtClean="0"/>
              <a:t>, volné dílo (Věnceslav Černý (1865 - 1936), str. 9</a:t>
            </a:r>
            <a:endParaRPr lang="cs-CZ" sz="2700" dirty="0"/>
          </a:p>
        </p:txBody>
      </p:sp>
    </p:spTree>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350</TotalTime>
  <Words>1030</Words>
  <Application>Microsoft Office PowerPoint</Application>
  <PresentationFormat>Předvádění na obrazovce (4:3)</PresentationFormat>
  <Paragraphs>71</Paragraphs>
  <Slides>15</Slides>
  <Notes>0</Notes>
  <HiddenSlides>0</HiddenSlides>
  <MMClips>0</MMClips>
  <ScaleCrop>false</ScaleCrop>
  <HeadingPairs>
    <vt:vector size="4" baseType="variant">
      <vt:variant>
        <vt:lpstr>Motiv</vt:lpstr>
      </vt:variant>
      <vt:variant>
        <vt:i4>1</vt:i4>
      </vt:variant>
      <vt:variant>
        <vt:lpstr>Nadpisy snímků</vt:lpstr>
      </vt:variant>
      <vt:variant>
        <vt:i4>15</vt:i4>
      </vt:variant>
    </vt:vector>
  </HeadingPairs>
  <TitlesOfParts>
    <vt:vector size="16" baseType="lpstr">
      <vt:lpstr>Motiv sady Office</vt:lpstr>
      <vt:lpstr>Snímek 1</vt:lpstr>
      <vt:lpstr>Dějiny českého dějepisectví (historiografie) – část 1. středověk</vt:lpstr>
      <vt:lpstr>          Ukázka z Gumpoldovy legendy  (o sv. Václavu) Titulní list Wolfenbüttelského kodexu se zobrazením kněžny Emmy kořící se svatému Václavovi        Buď zdráv, milý bratře! Nekonečné díky buďtež od nás vzdány tvé lásce, že jsi včera důstojné hody vystrojil a nám dobře a dosti příjemné posloužil. Na tak sladké oslovení onen zlosyn ani neodpověděl, rychle tasil meč, udeřil, co nejvíce měl síly, světce do temene hlavy, řka: Lepší ti dnes hody připravím! Když pak se meč odrazil a neukázala se ani stopa poranění, opakoval ránu. Ježto ani ta o nic více neublížila, chtěl udeřiti potřetí, ale hned jak se rozpřáhl k ráně, meč z ruky poděšeného bojovníka vypadl. Svatý Václav jej uchopil za jílec a mávaje jím v ruce nad zločinnou hlavou náhle bezbranného bratra pravil: Vidíš-li, ó nešťastníku! Tvá záhubná ukrutnost by se mohla obrátit proti tobě. Hle, co mi brání, abych se nestal vražedníkem, který prolil krev bratrovu? Avšak nechci, aby na posledním soudě byla požadována tvá krev, ó bratře, na mně, pro mou ruku. Vezmi meč, dokonej vraždu, neodkládej dlouho, co se má státi! Chopiv se znovu meče bezbožný bratr hlasitě křičel, jako by se obával, že bude poražen, volal na pomoc společníky a před stíral, jako by byl napřed zraněn výpadem bratrovým a donucen k sebeobraně. Společníci přivoláni velkým křikem hned se sběhli o jako by o zločinu nevěděli, vyptávali se po příčině povyku a poznali nepříčetný vztek svého pána. Když onen původce zločinu čtvrtou ranou svatou hlavu naštípl, všichni naráz se vyřítili se zbraněmi o u závod probodávají jeho údy kopími a meči. Poraněné tělo skácelo se polomrtvé k zemi. Opět a opět dopadal příval zuřivých úderu, nevinná krev se řinula </vt:lpstr>
      <vt:lpstr>Kroniky a kronikáři Doba Přemyslovců</vt:lpstr>
      <vt:lpstr>Kosmova kronika</vt:lpstr>
      <vt:lpstr>Kosmas</vt:lpstr>
      <vt:lpstr>Kronikáři v době Lucemburků Jana Lucemburského a Karla IV.</vt:lpstr>
      <vt:lpstr>         Dalimilova kronika  Kněz Ołdřich o Postołoprtiech łovieše. Sta sě, když skrzě jednu ves jedieše, uzřě, že sedlská dievka na potocě stáše, bosa i bez rukávóv rúcho práše. A sedlka krásna velmi bieše, a k tomu ovšem stydlivé nravy jmieše. Počě sě jejiej kráse diviti stoje, a inhed ju sobě za knieniu poje. Ta knieni šlechetná bieše, sobě jmě Božěna jmieše.  Raději sě chciu s českú sedlkú smieti, než královnu němečskú za ženu jmieti. Vře-ť každému srdcě po jazyku svému, a proto Němkyně mieně bude přieti liudu mému. Němkyně němečskú čeleď bude jmieti, a němečsky bude učiti mé děti.</vt:lpstr>
      <vt:lpstr>Kronikáři z doby Karla IV. </vt:lpstr>
      <vt:lpstr>Kronikáři doby husitské</vt:lpstr>
      <vt:lpstr>Aeneas Sylvius Piccolomini</vt:lpstr>
      <vt:lpstr>Procvičení části 1. - středověk</vt:lpstr>
      <vt:lpstr>Procvičení části 1. - středověk – řešení</vt:lpstr>
      <vt:lpstr>Použitá literatura a obrázky</vt:lpstr>
      <vt:lpstr>Snímek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Dějiny českého dějepisectví (historiografie)</dc:title>
  <cp:lastModifiedBy>Gymnázium a SOŠ</cp:lastModifiedBy>
  <cp:revision>62</cp:revision>
  <dcterms:modified xsi:type="dcterms:W3CDTF">2014-03-24T11:15:21Z</dcterms:modified>
</cp:coreProperties>
</file>