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42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n_Vil%C3%ADmek_-_Jan_Erazim_Vocel.jpg?uselang=cs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Jan_Vil%C3%ADmek_-_Karel_Jarom%C3%ADr_Erben.jpg?uselang=c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enis.jpg?uselang=cs" TargetMode="External"/><Relationship Id="rId3" Type="http://schemas.openxmlformats.org/officeDocument/2006/relationships/hyperlink" Target="http://commons.wikimedia.org/wiki/File:V%C3%A1clav_Vladivoj_Tomek.jpeg" TargetMode="External"/><Relationship Id="rId7" Type="http://schemas.openxmlformats.org/officeDocument/2006/relationships/hyperlink" Target="http://commons.wikimedia.org/wiki/File:Kamil_Krofta_1936.jpg?uselang=cs" TargetMode="External"/><Relationship Id="rId2" Type="http://schemas.openxmlformats.org/officeDocument/2006/relationships/hyperlink" Target="http://commons.wikimedia.org/wiki/File:Karel_Vladislav_Zap_1870_Maixner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osef_Susta.JPG?uselang=cs" TargetMode="External"/><Relationship Id="rId5" Type="http://schemas.openxmlformats.org/officeDocument/2006/relationships/hyperlink" Target="http://commons.wikimedia.org/wiki/File:Josef_Peka%C5%99.JPG?uselang=cs" TargetMode="External"/><Relationship Id="rId4" Type="http://schemas.openxmlformats.org/officeDocument/2006/relationships/hyperlink" Target="http://commons.wikimedia.org/wiki/File:Antonin_Gindely_1878_HumL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88646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7435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858832"/>
            <a:ext cx="6840305" cy="47248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1728191"/>
          </a:xfrm>
        </p:spPr>
        <p:txBody>
          <a:bodyPr/>
          <a:lstStyle/>
          <a:p>
            <a:r>
              <a:rPr lang="cs-CZ" b="1" dirty="0" smtClean="0"/>
              <a:t>Dějiny českého dějepisectví (historiografie) – část 3. novověk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2. polovina 19. století </a:t>
            </a:r>
          </a:p>
          <a:p>
            <a:r>
              <a:rPr lang="cs-CZ" b="1" dirty="0" smtClean="0"/>
              <a:t>Do vzniku první republiky</a:t>
            </a:r>
          </a:p>
          <a:p>
            <a:r>
              <a:rPr lang="cs-CZ" b="1" dirty="0" smtClean="0"/>
              <a:t>Specializace historické vědy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Vývoj české historiografie </a:t>
            </a:r>
            <a:br>
              <a:rPr lang="cs-CZ" b="1" dirty="0" smtClean="0"/>
            </a:br>
            <a:r>
              <a:rPr lang="cs-CZ" b="1" dirty="0" smtClean="0"/>
              <a:t>po národním obrození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55000" lnSpcReduction="20000"/>
          </a:bodyPr>
          <a:lstStyle/>
          <a:p>
            <a:r>
              <a:rPr lang="cs-CZ" sz="3600" b="1" u="sng" dirty="0" smtClean="0"/>
              <a:t>Dochází k určité specializaci historických oborů</a:t>
            </a:r>
          </a:p>
          <a:p>
            <a:r>
              <a:rPr lang="cs-CZ" sz="3600" dirty="0" smtClean="0"/>
              <a:t>Hodně se </a:t>
            </a:r>
            <a:r>
              <a:rPr lang="cs-CZ" sz="3600" u="sng" dirty="0" smtClean="0"/>
              <a:t>vydávají staré dokumenty</a:t>
            </a:r>
            <a:r>
              <a:rPr lang="cs-CZ" sz="3600" dirty="0" smtClean="0"/>
              <a:t>, aby byly přístupné dalším historikům</a:t>
            </a:r>
          </a:p>
          <a:p>
            <a:r>
              <a:rPr lang="cs-CZ" sz="4400" b="1" dirty="0" smtClean="0"/>
              <a:t>Jan Erazim </a:t>
            </a:r>
            <a:r>
              <a:rPr lang="cs-CZ" sz="4400" b="1" dirty="0" err="1" smtClean="0"/>
              <a:t>Vocel</a:t>
            </a:r>
            <a:r>
              <a:rPr lang="cs-CZ" sz="4400" b="1" dirty="0" smtClean="0"/>
              <a:t> </a:t>
            </a:r>
            <a:r>
              <a:rPr lang="cs-CZ" sz="3600" dirty="0" smtClean="0"/>
              <a:t>– Pravěk země české (základy české archeologie)</a:t>
            </a:r>
          </a:p>
          <a:p>
            <a:r>
              <a:rPr lang="cs-CZ" sz="4400" b="1" dirty="0" smtClean="0"/>
              <a:t>Karel Jaromír Erben </a:t>
            </a:r>
            <a:r>
              <a:rPr lang="cs-CZ" sz="3600" dirty="0" smtClean="0"/>
              <a:t>– vydává </a:t>
            </a:r>
            <a:r>
              <a:rPr lang="cs-CZ" sz="3600" dirty="0" err="1" smtClean="0"/>
              <a:t>Regesta</a:t>
            </a:r>
            <a:r>
              <a:rPr lang="cs-CZ" sz="3600" dirty="0" smtClean="0"/>
              <a:t> (hlavní listiny českého státu), dále spisy Husovy a Štítného , podobně toto dělal po roce 1850 i Palacký</a:t>
            </a:r>
          </a:p>
          <a:p>
            <a:r>
              <a:rPr lang="cs-CZ" sz="4400" b="1" dirty="0" smtClean="0"/>
              <a:t>Karel Vladislav </a:t>
            </a:r>
            <a:r>
              <a:rPr lang="cs-CZ" sz="4400" b="1" dirty="0" err="1" smtClean="0"/>
              <a:t>Zap</a:t>
            </a:r>
            <a:r>
              <a:rPr lang="cs-CZ" sz="4400" b="1" dirty="0" smtClean="0"/>
              <a:t> </a:t>
            </a:r>
            <a:r>
              <a:rPr lang="cs-CZ" sz="3600" dirty="0" smtClean="0"/>
              <a:t>– Českomoravská kronika (lidová, čtivá, poutavá)</a:t>
            </a:r>
          </a:p>
          <a:p>
            <a:r>
              <a:rPr lang="cs-CZ" sz="4400" b="1" dirty="0" err="1" smtClean="0"/>
              <a:t>Wácslav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Wladivoj</a:t>
            </a:r>
            <a:r>
              <a:rPr lang="cs-CZ" sz="4400" b="1" dirty="0" smtClean="0"/>
              <a:t> Tomek </a:t>
            </a:r>
            <a:r>
              <a:rPr lang="cs-CZ" sz="3600" dirty="0" smtClean="0"/>
              <a:t>– Dějepis města Prahy, Děje království českého, Dějepis rakouský, Jan Žižka, Základy starého místopisu pražského atd., první rektor české části </a:t>
            </a:r>
            <a:r>
              <a:rPr lang="cs-CZ" sz="3600" dirty="0" err="1" smtClean="0"/>
              <a:t>Karlo</a:t>
            </a:r>
            <a:r>
              <a:rPr lang="cs-CZ" sz="3600" dirty="0" smtClean="0"/>
              <a:t>-Ferdinandovy university (od 1882) </a:t>
            </a:r>
          </a:p>
          <a:p>
            <a:r>
              <a:rPr lang="cs-CZ" sz="3600" dirty="0" smtClean="0"/>
              <a:t>Tomek byl protipól Palackého, konzervativní (filosoficky i v </a:t>
            </a:r>
            <a:r>
              <a:rPr lang="cs-CZ" sz="3600" smtClean="0"/>
              <a:t>osobním životě). </a:t>
            </a:r>
            <a:r>
              <a:rPr lang="cs-CZ" sz="3600" dirty="0" smtClean="0"/>
              <a:t>Odsuzuje husitství, Bílou horu považuje za spravedlivou odplatu za husitské buřičství.</a:t>
            </a:r>
          </a:p>
          <a:p>
            <a:r>
              <a:rPr lang="cs-CZ" sz="4400" b="1" dirty="0" smtClean="0"/>
              <a:t>Antonín </a:t>
            </a:r>
            <a:r>
              <a:rPr lang="cs-CZ" sz="4400" b="1" dirty="0" err="1" smtClean="0"/>
              <a:t>Gindely</a:t>
            </a:r>
            <a:r>
              <a:rPr lang="cs-CZ" sz="4400" b="1" dirty="0" smtClean="0"/>
              <a:t> </a:t>
            </a:r>
            <a:r>
              <a:rPr lang="cs-CZ" sz="3600" b="1" dirty="0" smtClean="0"/>
              <a:t>–</a:t>
            </a:r>
            <a:r>
              <a:rPr lang="cs-CZ" sz="3600" dirty="0" smtClean="0"/>
              <a:t> navazuje na Palackého (o českém odboji, 30. l. válka, Rudolf II., Doba pobělohorská, ale celé české dějiny nevypracoval)</a:t>
            </a:r>
          </a:p>
          <a:p>
            <a:r>
              <a:rPr lang="cs-CZ" sz="4400" dirty="0" smtClean="0"/>
              <a:t> </a:t>
            </a:r>
            <a:r>
              <a:rPr lang="cs-CZ" sz="4400" b="1" dirty="0" smtClean="0"/>
              <a:t>August Sedláček </a:t>
            </a:r>
            <a:r>
              <a:rPr lang="cs-CZ" sz="3600" dirty="0" smtClean="0"/>
              <a:t>– monumentální Hrady, zámky a tvrze král. Českého</a:t>
            </a:r>
          </a:p>
          <a:p>
            <a:r>
              <a:rPr lang="cs-CZ" sz="4400" b="1" dirty="0" smtClean="0"/>
              <a:t>Zikmund </a:t>
            </a:r>
            <a:r>
              <a:rPr lang="cs-CZ" sz="4400" b="1" dirty="0" err="1" smtClean="0"/>
              <a:t>Wintr</a:t>
            </a:r>
            <a:r>
              <a:rPr lang="cs-CZ" sz="3600" dirty="0" smtClean="0"/>
              <a:t> – o hospodářských poměrech 16. století (řemesla atd.)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/>
              <a:t>Jan Erazim </a:t>
            </a:r>
            <a:r>
              <a:rPr lang="cs-CZ" b="1" dirty="0" err="1" smtClean="0"/>
              <a:t>Vocel</a:t>
            </a:r>
            <a:r>
              <a:rPr lang="cs-CZ" b="1" dirty="0" smtClean="0"/>
              <a:t> a Karel Jar. Erben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2962672" cy="5040560"/>
          </a:xfrm>
        </p:spPr>
        <p:txBody>
          <a:bodyPr>
            <a:normAutofit fontScale="70000" lnSpcReduction="20000"/>
          </a:bodyPr>
          <a:lstStyle/>
          <a:p>
            <a:r>
              <a:rPr lang="cs-CZ" sz="3400" b="1" u="sng" dirty="0" smtClean="0"/>
              <a:t>J. E. </a:t>
            </a:r>
            <a:r>
              <a:rPr lang="cs-CZ" sz="3400" b="1" u="sng" dirty="0" err="1" smtClean="0"/>
              <a:t>Vocel</a:t>
            </a:r>
            <a:endParaRPr lang="cs-CZ" sz="3400" b="1" u="sng" dirty="0" smtClean="0"/>
          </a:p>
          <a:p>
            <a:r>
              <a:rPr lang="cs-CZ" dirty="0" smtClean="0"/>
              <a:t>V roce 1850 je jmenován prvním českým mimořádným </a:t>
            </a:r>
            <a:r>
              <a:rPr lang="cs-CZ" b="1" dirty="0" smtClean="0"/>
              <a:t>profesorem archeologie </a:t>
            </a:r>
            <a:r>
              <a:rPr lang="cs-CZ" dirty="0" smtClean="0"/>
              <a:t>a dějin umění na pražské univerzitě. Založil časopis </a:t>
            </a:r>
            <a:r>
              <a:rPr lang="cs-CZ" b="1" dirty="0" smtClean="0"/>
              <a:t>Památky archeologické</a:t>
            </a:r>
            <a:r>
              <a:rPr lang="cs-CZ" dirty="0" smtClean="0"/>
              <a:t>, který vychází dodnes. Jako první použil </a:t>
            </a:r>
            <a:r>
              <a:rPr lang="cs-CZ" u="sng" dirty="0" smtClean="0"/>
              <a:t>chemickou metodu při určování stáří bronzových předmětů.</a:t>
            </a:r>
            <a:endParaRPr lang="cs-CZ" u="sng" dirty="0"/>
          </a:p>
        </p:txBody>
      </p:sp>
      <p:pic>
        <p:nvPicPr>
          <p:cNvPr id="4" name="Obrázek 3" descr="405px-Jan_Vilímek_-_Jan_Erazim_Voc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2708920"/>
            <a:ext cx="2457273" cy="3640404"/>
          </a:xfrm>
          <a:prstGeom prst="rect">
            <a:avLst/>
          </a:prstGeom>
        </p:spPr>
      </p:pic>
      <p:pic>
        <p:nvPicPr>
          <p:cNvPr id="5" name="Obrázek 4" descr="434px-Jan_Vilímek_-_Karel_Jaromír_Erbe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2708920"/>
            <a:ext cx="2622771" cy="3625951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707904" y="1268761"/>
            <a:ext cx="5256584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K. J. Erben </a:t>
            </a:r>
            <a:r>
              <a:rPr lang="cs-CZ" sz="1900" dirty="0" smtClean="0"/>
              <a:t>– český historik, právník, archivář, spisovatel, básník, překladatel a sběratel českých lidových písní a pohádek; představitel literárního romanismu. </a:t>
            </a:r>
            <a:endParaRPr lang="cs-CZ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Čeští historikové 2. poloviny 19. stol.</a:t>
            </a:r>
            <a:endParaRPr lang="cs-CZ" b="1" dirty="0"/>
          </a:p>
        </p:txBody>
      </p:sp>
      <p:pic>
        <p:nvPicPr>
          <p:cNvPr id="5" name="Obrázek 4" descr="Václav_Vladivoj_Tomek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3" y="1700808"/>
            <a:ext cx="2268253" cy="3024336"/>
          </a:xfrm>
          <a:prstGeom prst="rect">
            <a:avLst/>
          </a:prstGeom>
        </p:spPr>
      </p:pic>
      <p:pic>
        <p:nvPicPr>
          <p:cNvPr id="6" name="Obrázek 5" descr="517px-Antonin_Gindely_1878_Hum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700808"/>
            <a:ext cx="2699792" cy="3127999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5229200"/>
            <a:ext cx="8291264" cy="896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Karel Vladislav </a:t>
            </a:r>
            <a:r>
              <a:rPr lang="cs-CZ" sz="2200" b="1" dirty="0" err="1" smtClean="0"/>
              <a:t>Zap</a:t>
            </a:r>
            <a:r>
              <a:rPr lang="cs-CZ" sz="2200" b="1" dirty="0" smtClean="0"/>
              <a:t>     </a:t>
            </a:r>
            <a:r>
              <a:rPr lang="cs-CZ" sz="2200" b="1" dirty="0" err="1" smtClean="0"/>
              <a:t>Wácslav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Wladivoj</a:t>
            </a:r>
            <a:r>
              <a:rPr lang="cs-CZ" sz="2200" b="1" dirty="0" smtClean="0"/>
              <a:t> Tomek         Antonín </a:t>
            </a:r>
            <a:r>
              <a:rPr lang="cs-CZ" sz="2200" b="1" dirty="0" err="1" smtClean="0"/>
              <a:t>Gindely</a:t>
            </a:r>
            <a:r>
              <a:rPr lang="cs-CZ" sz="2200" b="1" dirty="0" smtClean="0"/>
              <a:t> </a:t>
            </a:r>
            <a:endParaRPr lang="cs-CZ" sz="2200" dirty="0"/>
          </a:p>
        </p:txBody>
      </p:sp>
      <p:pic>
        <p:nvPicPr>
          <p:cNvPr id="9" name="Obrázek 8" descr="553px-Karel_Vladislav_Zap_1870_Maixn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700808"/>
            <a:ext cx="2659127" cy="28803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Dějiny českého dějepisectví - pozitivismus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62500" lnSpcReduction="20000"/>
          </a:bodyPr>
          <a:lstStyle/>
          <a:p>
            <a:r>
              <a:rPr lang="cs-CZ" sz="3600" b="1" dirty="0" smtClean="0"/>
              <a:t>Pozitivismus</a:t>
            </a:r>
            <a:r>
              <a:rPr lang="cs-CZ" dirty="0" smtClean="0"/>
              <a:t> – od 80. let 19. stol. – (z filosofie Augusta </a:t>
            </a:r>
            <a:r>
              <a:rPr lang="cs-CZ" dirty="0" err="1" smtClean="0"/>
              <a:t>Comta</a:t>
            </a:r>
            <a:r>
              <a:rPr lang="cs-CZ" dirty="0" smtClean="0"/>
              <a:t>) – v historiografii snaha vycházet pouze z faktů, proto důraz na detailní bádání a shromažďování faktů, které mluví sami za sebe.</a:t>
            </a:r>
          </a:p>
          <a:p>
            <a:r>
              <a:rPr lang="cs-CZ" sz="3800" b="1" u="sng" dirty="0" smtClean="0"/>
              <a:t>T. G. Masaryk </a:t>
            </a:r>
            <a:r>
              <a:rPr lang="cs-CZ" dirty="0" smtClean="0"/>
              <a:t>– filosofie dějin pro pochopení přítomnosti (Česká otázka 1895)</a:t>
            </a:r>
          </a:p>
          <a:p>
            <a:r>
              <a:rPr lang="cs-CZ" sz="4200" b="1" u="sng" dirty="0" smtClean="0"/>
              <a:t>Jaroslav </a:t>
            </a:r>
            <a:r>
              <a:rPr lang="cs-CZ" sz="4200" b="1" u="sng" dirty="0" err="1" smtClean="0"/>
              <a:t>Goll</a:t>
            </a:r>
            <a:r>
              <a:rPr lang="cs-CZ" sz="4200" b="1" u="sng" dirty="0" smtClean="0"/>
              <a:t> </a:t>
            </a:r>
            <a:r>
              <a:rPr lang="cs-CZ" dirty="0" smtClean="0"/>
              <a:t>– studie </a:t>
            </a:r>
            <a:r>
              <a:rPr lang="cs-CZ" u="sng" dirty="0" smtClean="0"/>
              <a:t>o Jednotě bratrské </a:t>
            </a:r>
            <a:r>
              <a:rPr lang="cs-CZ" dirty="0" smtClean="0"/>
              <a:t>(navazuje na Palackého), byl protikladem Tomka, který se stal r. 1882 rektorem české UK</a:t>
            </a:r>
          </a:p>
          <a:p>
            <a:r>
              <a:rPr lang="cs-CZ" b="1" dirty="0" err="1" smtClean="0"/>
              <a:t>Goll</a:t>
            </a:r>
            <a:r>
              <a:rPr lang="cs-CZ" b="1" dirty="0" smtClean="0"/>
              <a:t> –</a:t>
            </a:r>
            <a:r>
              <a:rPr lang="cs-CZ" dirty="0" smtClean="0"/>
              <a:t> </a:t>
            </a:r>
            <a:r>
              <a:rPr lang="cs-CZ" u="sng" dirty="0" smtClean="0"/>
              <a:t>zakladatelem pozitivismu v české historiografii</a:t>
            </a:r>
          </a:p>
          <a:p>
            <a:r>
              <a:rPr lang="cs-CZ" dirty="0" smtClean="0"/>
              <a:t>Roku </a:t>
            </a:r>
            <a:r>
              <a:rPr lang="cs-CZ" u="sng" dirty="0" smtClean="0"/>
              <a:t>1895 založil </a:t>
            </a:r>
            <a:r>
              <a:rPr lang="cs-CZ" b="1" dirty="0" smtClean="0"/>
              <a:t>Český časopis historický</a:t>
            </a:r>
          </a:p>
          <a:p>
            <a:r>
              <a:rPr lang="cs-CZ" dirty="0" smtClean="0"/>
              <a:t>S Masarykem a </a:t>
            </a:r>
            <a:r>
              <a:rPr lang="cs-CZ" dirty="0" err="1" smtClean="0"/>
              <a:t>Gebauerem</a:t>
            </a:r>
            <a:r>
              <a:rPr lang="cs-CZ" dirty="0" smtClean="0"/>
              <a:t> </a:t>
            </a:r>
            <a:r>
              <a:rPr lang="cs-CZ" b="1" dirty="0" smtClean="0"/>
              <a:t>– podíl na odhalení nepravosti  Královédvorského rukopisu</a:t>
            </a:r>
          </a:p>
          <a:p>
            <a:r>
              <a:rPr lang="cs-CZ" dirty="0" smtClean="0"/>
              <a:t>Roku 1907 </a:t>
            </a:r>
            <a:r>
              <a:rPr lang="cs-CZ" b="1" dirty="0" smtClean="0"/>
              <a:t>rektorem</a:t>
            </a:r>
            <a:r>
              <a:rPr lang="cs-CZ" dirty="0" smtClean="0"/>
              <a:t> české UK</a:t>
            </a:r>
          </a:p>
          <a:p>
            <a:r>
              <a:rPr lang="cs-CZ" dirty="0" smtClean="0"/>
              <a:t>Jeho žáci – tzv. </a:t>
            </a:r>
            <a:r>
              <a:rPr lang="cs-CZ" sz="3800" b="1" u="sng" dirty="0" err="1" smtClean="0"/>
              <a:t>Gollova</a:t>
            </a:r>
            <a:r>
              <a:rPr lang="cs-CZ" sz="3800" b="1" u="sng" dirty="0" smtClean="0"/>
              <a:t> škola </a:t>
            </a:r>
            <a:r>
              <a:rPr lang="cs-CZ" dirty="0" smtClean="0"/>
              <a:t>– působí do 20. století</a:t>
            </a:r>
          </a:p>
          <a:p>
            <a:r>
              <a:rPr lang="cs-CZ" dirty="0" smtClean="0"/>
              <a:t>Do konce 1. svět. války </a:t>
            </a:r>
            <a:r>
              <a:rPr lang="cs-CZ" u="sng" dirty="0" smtClean="0"/>
              <a:t>loajální k Rakousku – Uhersku</a:t>
            </a:r>
            <a:r>
              <a:rPr lang="cs-CZ" dirty="0" smtClean="0"/>
              <a:t>, což ho za 1. republiky vyloučilo ze společenského dění – byl zapomenut. </a:t>
            </a:r>
          </a:p>
          <a:p>
            <a:r>
              <a:rPr lang="cs-CZ" dirty="0" smtClean="0"/>
              <a:t>(Jeho vnučka známá herečka 1. republiky Nataša </a:t>
            </a:r>
            <a:r>
              <a:rPr lang="cs-CZ" dirty="0" err="1" smtClean="0"/>
              <a:t>Gollová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Gollova</a:t>
            </a:r>
            <a:r>
              <a:rPr lang="cs-CZ" b="1" dirty="0" smtClean="0"/>
              <a:t> škola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47500" lnSpcReduction="20000"/>
          </a:bodyPr>
          <a:lstStyle/>
          <a:p>
            <a:r>
              <a:rPr lang="cs-CZ" sz="4000" b="1" u="sng" dirty="0" smtClean="0"/>
              <a:t>Několik generací </a:t>
            </a:r>
            <a:r>
              <a:rPr lang="cs-CZ" sz="4000" b="1" u="sng" dirty="0" err="1" smtClean="0"/>
              <a:t>Gollových</a:t>
            </a:r>
            <a:r>
              <a:rPr lang="cs-CZ" sz="4000" b="1" u="sng" dirty="0" smtClean="0"/>
              <a:t> žáků</a:t>
            </a:r>
          </a:p>
          <a:p>
            <a:r>
              <a:rPr lang="cs-CZ" sz="4000" dirty="0" smtClean="0"/>
              <a:t>Nejznámější (</a:t>
            </a:r>
            <a:r>
              <a:rPr lang="cs-CZ" sz="4000" b="1" i="1" dirty="0" smtClean="0"/>
              <a:t>starší generace</a:t>
            </a:r>
            <a:r>
              <a:rPr lang="cs-CZ" sz="4000" dirty="0" smtClean="0"/>
              <a:t>): </a:t>
            </a:r>
            <a:r>
              <a:rPr lang="cs-CZ" sz="4000" b="1" dirty="0" smtClean="0"/>
              <a:t>Josef Pekař </a:t>
            </a:r>
            <a:r>
              <a:rPr lang="cs-CZ" sz="4000" dirty="0" smtClean="0"/>
              <a:t>(hlavně české dějiny), </a:t>
            </a:r>
            <a:r>
              <a:rPr lang="cs-CZ" sz="4000" b="1" dirty="0" smtClean="0"/>
              <a:t>Josef Šusta </a:t>
            </a:r>
            <a:r>
              <a:rPr lang="cs-CZ" sz="4000" dirty="0" smtClean="0"/>
              <a:t>(dějiny Západu ale i české), </a:t>
            </a:r>
            <a:r>
              <a:rPr lang="cs-CZ" sz="4000" b="1" dirty="0" smtClean="0"/>
              <a:t>Jaroslav Bidlo </a:t>
            </a:r>
            <a:r>
              <a:rPr lang="cs-CZ" sz="4000" dirty="0" smtClean="0"/>
              <a:t>(dějiny Slovanů a </a:t>
            </a:r>
            <a:r>
              <a:rPr lang="cs-CZ" sz="4000" dirty="0" err="1" smtClean="0"/>
              <a:t>vých</a:t>
            </a:r>
            <a:r>
              <a:rPr lang="cs-CZ" sz="4000" dirty="0" smtClean="0"/>
              <a:t>. Evropy), </a:t>
            </a:r>
            <a:r>
              <a:rPr lang="cs-CZ" sz="4000" b="1" dirty="0" smtClean="0"/>
              <a:t>Gustav Fridrich </a:t>
            </a:r>
            <a:r>
              <a:rPr lang="cs-CZ" sz="4000" dirty="0" smtClean="0"/>
              <a:t>(pomocné vědy historické)</a:t>
            </a:r>
          </a:p>
          <a:p>
            <a:r>
              <a:rPr lang="cs-CZ" sz="4000" b="1" i="1" dirty="0" smtClean="0"/>
              <a:t>Mladší generace</a:t>
            </a:r>
            <a:r>
              <a:rPr lang="cs-CZ" sz="4000" dirty="0" smtClean="0"/>
              <a:t>: </a:t>
            </a:r>
            <a:r>
              <a:rPr lang="cs-CZ" sz="4000" b="1" dirty="0" smtClean="0"/>
              <a:t>Kamil </a:t>
            </a:r>
            <a:r>
              <a:rPr lang="cs-CZ" sz="4000" b="1" dirty="0" err="1" smtClean="0"/>
              <a:t>Krofta</a:t>
            </a:r>
            <a:r>
              <a:rPr lang="cs-CZ" sz="4000" b="1" dirty="0" smtClean="0"/>
              <a:t> </a:t>
            </a:r>
            <a:r>
              <a:rPr lang="cs-CZ" sz="4000" dirty="0" smtClean="0"/>
              <a:t>(za 1. republiky ministr zahraničních věcí), Urbánek, </a:t>
            </a:r>
            <a:r>
              <a:rPr lang="cs-CZ" sz="4000" dirty="0" err="1" smtClean="0"/>
              <a:t>Kybal</a:t>
            </a:r>
            <a:r>
              <a:rPr lang="cs-CZ" sz="4000" dirty="0" smtClean="0"/>
              <a:t>, Hofman, </a:t>
            </a:r>
            <a:r>
              <a:rPr lang="cs-CZ" sz="4000" dirty="0" err="1" smtClean="0"/>
              <a:t>Chaloupecký</a:t>
            </a:r>
            <a:r>
              <a:rPr lang="cs-CZ" sz="4000" dirty="0" smtClean="0"/>
              <a:t> atd.</a:t>
            </a:r>
          </a:p>
          <a:p>
            <a:endParaRPr lang="cs-CZ" sz="4000" dirty="0" smtClean="0"/>
          </a:p>
          <a:p>
            <a:r>
              <a:rPr lang="cs-CZ" sz="4200" b="1" u="sng" dirty="0" smtClean="0"/>
              <a:t>Josef Pekař </a:t>
            </a:r>
            <a:r>
              <a:rPr lang="cs-CZ" sz="4000" dirty="0" smtClean="0"/>
              <a:t>– rodák z </a:t>
            </a:r>
            <a:r>
              <a:rPr lang="cs-CZ" sz="4000" u="sng" dirty="0" smtClean="0"/>
              <a:t>Malého </a:t>
            </a:r>
            <a:r>
              <a:rPr lang="cs-CZ" sz="4000" u="sng" dirty="0" err="1" smtClean="0"/>
              <a:t>Rohozce</a:t>
            </a:r>
            <a:r>
              <a:rPr lang="cs-CZ" sz="4000" u="sng" dirty="0" smtClean="0"/>
              <a:t> </a:t>
            </a:r>
            <a:r>
              <a:rPr lang="cs-CZ" sz="4000" dirty="0" smtClean="0"/>
              <a:t>u Turnova, dokazoval , že Královédvorský rukopis je padělek, </a:t>
            </a:r>
            <a:r>
              <a:rPr lang="cs-CZ" sz="4000" u="sng" dirty="0" smtClean="0"/>
              <a:t>redigoval 30 let ČČH</a:t>
            </a:r>
            <a:r>
              <a:rPr lang="cs-CZ" sz="4000" dirty="0" smtClean="0"/>
              <a:t>, doktorskou práci psal o </a:t>
            </a:r>
            <a:r>
              <a:rPr lang="cs-CZ" sz="4000" dirty="0" err="1" smtClean="0"/>
              <a:t>Valdštejnovi</a:t>
            </a:r>
            <a:r>
              <a:rPr lang="cs-CZ" sz="4000" dirty="0" smtClean="0"/>
              <a:t>, psal hesla do Ottova slovníku (o Palackém atd.).</a:t>
            </a:r>
          </a:p>
          <a:p>
            <a:r>
              <a:rPr lang="cs-CZ" sz="4000" dirty="0" smtClean="0"/>
              <a:t>Ve 30. letech 20. stol.  </a:t>
            </a:r>
            <a:r>
              <a:rPr lang="cs-CZ" sz="4000" u="sng" dirty="0" smtClean="0"/>
              <a:t>rektorem UK</a:t>
            </a:r>
          </a:p>
          <a:p>
            <a:r>
              <a:rPr lang="cs-CZ" sz="4000" b="1" i="1" dirty="0" smtClean="0"/>
              <a:t>Dílo:</a:t>
            </a:r>
            <a:r>
              <a:rPr lang="cs-CZ" sz="4000" dirty="0" smtClean="0"/>
              <a:t> </a:t>
            </a:r>
            <a:r>
              <a:rPr lang="cs-CZ" sz="4000" b="1" dirty="0" smtClean="0"/>
              <a:t>Kniha o Kosti </a:t>
            </a:r>
            <a:r>
              <a:rPr lang="cs-CZ" sz="4000" dirty="0" smtClean="0"/>
              <a:t>– život šlechty a poddaných za třicetileté války a po ní (oblast Českého ráje)</a:t>
            </a:r>
          </a:p>
          <a:p>
            <a:r>
              <a:rPr lang="cs-CZ" sz="4000" b="1" dirty="0" smtClean="0"/>
              <a:t>Dějiny československé </a:t>
            </a:r>
            <a:r>
              <a:rPr lang="cs-CZ" sz="4000" dirty="0" smtClean="0"/>
              <a:t>– učebnice pro gymnázia za 1. republiky</a:t>
            </a:r>
          </a:p>
          <a:p>
            <a:r>
              <a:rPr lang="cs-CZ" sz="4000" b="1" dirty="0" smtClean="0"/>
              <a:t>Žižka a jeho doba </a:t>
            </a:r>
            <a:r>
              <a:rPr lang="cs-CZ" sz="4000" dirty="0" smtClean="0"/>
              <a:t>– rozsáhlé čtyřsvazkové dílo – Žižku hodnotí jako válečníka a náboženského fanatika. Husitství samo považuje za spíše škodlivé.</a:t>
            </a:r>
          </a:p>
          <a:p>
            <a:r>
              <a:rPr lang="cs-CZ" sz="4000" b="1" dirty="0" smtClean="0"/>
              <a:t>Svatý Václav </a:t>
            </a:r>
            <a:r>
              <a:rPr lang="cs-CZ" sz="4000" dirty="0" smtClean="0"/>
              <a:t>– k domnělému výročí jeho smrti (1929)</a:t>
            </a:r>
          </a:p>
          <a:p>
            <a:r>
              <a:rPr lang="cs-CZ" sz="4000" b="1" dirty="0" err="1" smtClean="0"/>
              <a:t>Valdštejn</a:t>
            </a:r>
            <a:r>
              <a:rPr lang="cs-CZ" sz="4000" b="1" dirty="0" smtClean="0"/>
              <a:t> </a:t>
            </a:r>
            <a:r>
              <a:rPr lang="cs-CZ" sz="4000" dirty="0" smtClean="0"/>
              <a:t>– k výročí jeho smrti (1934)</a:t>
            </a:r>
          </a:p>
          <a:p>
            <a:r>
              <a:rPr lang="cs-CZ" sz="4000" b="1" dirty="0" smtClean="0"/>
              <a:t>O smyslu českých dějin</a:t>
            </a:r>
          </a:p>
          <a:p>
            <a:r>
              <a:rPr lang="cs-CZ" sz="4000" b="1" dirty="0" smtClean="0"/>
              <a:t>Postavy a problémy českých dějin </a:t>
            </a:r>
            <a:endParaRPr lang="cs-CZ" sz="40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cs-CZ" sz="4700" b="1" dirty="0" smtClean="0"/>
              <a:t>Josef Pekař </a:t>
            </a:r>
            <a:r>
              <a:rPr lang="cs-CZ" b="1" dirty="0" smtClean="0"/>
              <a:t>– </a:t>
            </a:r>
            <a:r>
              <a:rPr lang="cs-CZ" sz="4200" b="1" dirty="0" smtClean="0"/>
              <a:t>historik z Českého ráje</a:t>
            </a:r>
            <a:endParaRPr lang="cs-CZ" sz="4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4834880" cy="5040560"/>
          </a:xfrm>
        </p:spPr>
        <p:txBody>
          <a:bodyPr>
            <a:normAutofit fontScale="70000" lnSpcReduction="20000"/>
          </a:bodyPr>
          <a:lstStyle/>
          <a:p>
            <a:r>
              <a:rPr lang="cs-CZ" sz="4000" b="1" dirty="0" smtClean="0"/>
              <a:t>Pekař</a:t>
            </a:r>
            <a:r>
              <a:rPr lang="cs-CZ" sz="3400" b="1" dirty="0" smtClean="0"/>
              <a:t> </a:t>
            </a:r>
            <a:r>
              <a:rPr lang="cs-CZ" sz="3400" dirty="0" smtClean="0"/>
              <a:t> </a:t>
            </a:r>
            <a:r>
              <a:rPr lang="cs-CZ" dirty="0" smtClean="0"/>
              <a:t>- </a:t>
            </a:r>
            <a:r>
              <a:rPr lang="cs-CZ" u="sng" dirty="0" smtClean="0"/>
              <a:t>konzervativní historik, ale vždy přesvědčený vlastenec</a:t>
            </a:r>
          </a:p>
          <a:p>
            <a:r>
              <a:rPr lang="cs-CZ" dirty="0" smtClean="0"/>
              <a:t>I když často </a:t>
            </a:r>
            <a:r>
              <a:rPr lang="cs-CZ" b="1" dirty="0" smtClean="0"/>
              <a:t>polemizoval s Masarykovými názory</a:t>
            </a:r>
            <a:r>
              <a:rPr lang="cs-CZ" dirty="0" smtClean="0"/>
              <a:t>, skláněl se před jeho osvoboditelským a státnickým dílem.</a:t>
            </a:r>
          </a:p>
          <a:p>
            <a:r>
              <a:rPr lang="cs-CZ" dirty="0" smtClean="0"/>
              <a:t>V reakci na poválečnou protikatolickou vlnu </a:t>
            </a:r>
            <a:r>
              <a:rPr lang="cs-CZ" b="1" dirty="0" smtClean="0"/>
              <a:t>obhajoval až idealizoval dobu baroka a šlechtu.</a:t>
            </a:r>
          </a:p>
          <a:p>
            <a:r>
              <a:rPr lang="cs-CZ" dirty="0" smtClean="0"/>
              <a:t>Dle Pekaře </a:t>
            </a:r>
            <a:r>
              <a:rPr lang="cs-CZ" b="1" dirty="0" smtClean="0"/>
              <a:t>historik má procítit dobu a jejího ducha</a:t>
            </a:r>
            <a:r>
              <a:rPr lang="cs-CZ" dirty="0" smtClean="0"/>
              <a:t>, historie není chladná exaktní věda, ale je to věda zkoumající život konkrétních lidí. Proto </a:t>
            </a:r>
            <a:r>
              <a:rPr lang="cs-CZ" b="1" dirty="0" smtClean="0"/>
              <a:t>historik nemůže zůstat chladně nezaujatým pozorovatelem</a:t>
            </a:r>
            <a:r>
              <a:rPr lang="cs-CZ" dirty="0" smtClean="0"/>
              <a:t>. Tím se už </a:t>
            </a:r>
            <a:r>
              <a:rPr lang="cs-CZ" u="sng" dirty="0" smtClean="0"/>
              <a:t>vymykal z pozitivismu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450px-Josef_Pekař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02070" y="1556792"/>
            <a:ext cx="3276364" cy="436848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 Šusta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5194920" cy="5256584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Josef Šusta </a:t>
            </a:r>
            <a:r>
              <a:rPr lang="cs-CZ" dirty="0" smtClean="0"/>
              <a:t>– rodák z Třeboně, </a:t>
            </a:r>
            <a:r>
              <a:rPr lang="cs-CZ" b="1" dirty="0" smtClean="0"/>
              <a:t>profesorem UK, </a:t>
            </a:r>
            <a:r>
              <a:rPr lang="cs-CZ" dirty="0" smtClean="0"/>
              <a:t>prezidentem </a:t>
            </a:r>
            <a:r>
              <a:rPr lang="cs-CZ" b="1" dirty="0" smtClean="0"/>
              <a:t>České akademie věd a umění </a:t>
            </a:r>
            <a:r>
              <a:rPr lang="cs-CZ" dirty="0" smtClean="0"/>
              <a:t>(za 2. svět. války), kritický vztah ke katolické církvi, v úřednické vládě Jana Černého </a:t>
            </a:r>
            <a:r>
              <a:rPr lang="cs-CZ" b="1" dirty="0" smtClean="0"/>
              <a:t>ministrem školství</a:t>
            </a:r>
            <a:r>
              <a:rPr lang="cs-CZ" dirty="0" smtClean="0"/>
              <a:t>, </a:t>
            </a:r>
            <a:r>
              <a:rPr lang="cs-CZ" b="1" dirty="0" smtClean="0"/>
              <a:t>člen Pátečníků </a:t>
            </a:r>
            <a:r>
              <a:rPr lang="cs-CZ" dirty="0" smtClean="0"/>
              <a:t>– </a:t>
            </a:r>
            <a:r>
              <a:rPr lang="cs-CZ" u="sng" dirty="0" smtClean="0"/>
              <a:t>přítel T. G. Masaryka, E. Beneše a K. Čapka. </a:t>
            </a:r>
          </a:p>
          <a:p>
            <a:r>
              <a:rPr lang="cs-CZ" dirty="0" smtClean="0"/>
              <a:t>Po skončení </a:t>
            </a:r>
            <a:r>
              <a:rPr lang="cs-CZ" b="1" dirty="0" smtClean="0"/>
              <a:t>války neprávem obviněn z kolaborace </a:t>
            </a:r>
            <a:r>
              <a:rPr lang="cs-CZ" dirty="0" smtClean="0"/>
              <a:t>– v květnu </a:t>
            </a:r>
            <a:r>
              <a:rPr lang="cs-CZ" u="sng" dirty="0" smtClean="0"/>
              <a:t>1945 sebevražda </a:t>
            </a:r>
            <a:r>
              <a:rPr lang="cs-CZ" dirty="0" smtClean="0"/>
              <a:t>(skok z Karlova mostu do Vltavy)</a:t>
            </a:r>
          </a:p>
          <a:p>
            <a:r>
              <a:rPr lang="cs-CZ" b="1" i="1" dirty="0" smtClean="0"/>
              <a:t>Dílo:</a:t>
            </a:r>
            <a:r>
              <a:rPr lang="cs-CZ" dirty="0" smtClean="0"/>
              <a:t> </a:t>
            </a:r>
            <a:r>
              <a:rPr lang="cs-CZ" i="1" dirty="0" smtClean="0"/>
              <a:t>Dvě knihy českých dějin. Kus středověké historie našeho kraje. Kniha první: Poslední Přemyslovci a jejich dědictví 1300–1308; Počátky lucemburské</a:t>
            </a:r>
            <a:r>
              <a:rPr lang="cs-CZ" dirty="0" smtClean="0"/>
              <a:t> (Praha 1917 a 1919)</a:t>
            </a:r>
          </a:p>
          <a:p>
            <a:r>
              <a:rPr lang="cs-CZ" i="1" dirty="0" smtClean="0"/>
              <a:t>Dějiny lidstva 4. Středověk vrcholný a stárnoucí</a:t>
            </a:r>
            <a:r>
              <a:rPr lang="cs-CZ" dirty="0" smtClean="0"/>
              <a:t> (Praha 1942)</a:t>
            </a:r>
          </a:p>
          <a:p>
            <a:r>
              <a:rPr lang="cs-CZ" i="1" dirty="0" smtClean="0"/>
              <a:t>České dějiny – Soumrak Přemyslovců a jejich dědictví</a:t>
            </a:r>
            <a:r>
              <a:rPr lang="cs-CZ" dirty="0" smtClean="0"/>
              <a:t> (Praha 1938), Král Cizinec </a:t>
            </a:r>
            <a:r>
              <a:rPr lang="cs-CZ" i="1" dirty="0" smtClean="0"/>
              <a:t>(Praha 1939), Karel IV. Otec a syn 1333-1346</a:t>
            </a:r>
            <a:r>
              <a:rPr lang="cs-CZ" dirty="0" smtClean="0"/>
              <a:t> (Praha 1946), Karel IV. Za císařskou korunou 1346–1355 </a:t>
            </a:r>
            <a:r>
              <a:rPr lang="cs-CZ" i="1" dirty="0" smtClean="0"/>
              <a:t>(Praha 1948)</a:t>
            </a:r>
          </a:p>
          <a:p>
            <a:r>
              <a:rPr lang="pl-PL" i="1" dirty="0" smtClean="0"/>
              <a:t>Dějiny Evropy v letech 1812–1870</a:t>
            </a:r>
            <a:r>
              <a:rPr lang="pl-PL" dirty="0" smtClean="0"/>
              <a:t> (Praha 1923) a další díla</a:t>
            </a:r>
            <a:endParaRPr lang="cs-CZ" dirty="0"/>
          </a:p>
        </p:txBody>
      </p:sp>
      <p:pic>
        <p:nvPicPr>
          <p:cNvPr id="5" name="Obrázek 4" descr="450px-Josef_Sus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1700808"/>
            <a:ext cx="3075806" cy="410107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Kamil </a:t>
            </a:r>
            <a:r>
              <a:rPr lang="cs-CZ" b="1" dirty="0" err="1" smtClean="0"/>
              <a:t>Krofta</a:t>
            </a:r>
            <a:r>
              <a:rPr lang="cs-CZ" b="1" dirty="0" smtClean="0"/>
              <a:t> – historik a politik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/>
              <a:t>Kamil </a:t>
            </a:r>
            <a:r>
              <a:rPr lang="cs-CZ" b="1" dirty="0" err="1" smtClean="0"/>
              <a:t>Krofta</a:t>
            </a:r>
            <a:r>
              <a:rPr lang="cs-CZ" b="1" dirty="0" smtClean="0"/>
              <a:t> </a:t>
            </a:r>
            <a:r>
              <a:rPr lang="cs-CZ" dirty="0" smtClean="0"/>
              <a:t>– rodák z Plzně, také historik </a:t>
            </a:r>
            <a:r>
              <a:rPr lang="cs-CZ" dirty="0" err="1" smtClean="0"/>
              <a:t>Gollovy</a:t>
            </a:r>
            <a:r>
              <a:rPr lang="cs-CZ" dirty="0" smtClean="0"/>
              <a:t> školy, univerzitní profesor, </a:t>
            </a:r>
            <a:r>
              <a:rPr lang="cs-CZ" b="1" dirty="0" smtClean="0"/>
              <a:t>diplomat</a:t>
            </a:r>
            <a:r>
              <a:rPr lang="cs-CZ" dirty="0" smtClean="0"/>
              <a:t> (r. 1920 </a:t>
            </a:r>
            <a:r>
              <a:rPr lang="cs-CZ" u="sng" dirty="0" smtClean="0"/>
              <a:t>vyslanec ve Vatikánu </a:t>
            </a:r>
            <a:r>
              <a:rPr lang="cs-CZ" dirty="0" smtClean="0"/>
              <a:t>– zasloužil se o uznání ČSR Vatikánem), </a:t>
            </a:r>
            <a:r>
              <a:rPr lang="cs-CZ" b="1" dirty="0" smtClean="0"/>
              <a:t>politik</a:t>
            </a:r>
            <a:r>
              <a:rPr lang="cs-CZ" dirty="0" smtClean="0"/>
              <a:t> (od r. 1936 do r. 1938 </a:t>
            </a:r>
            <a:r>
              <a:rPr lang="cs-CZ" b="1" dirty="0" smtClean="0"/>
              <a:t>ministrem zahranič. věcí</a:t>
            </a:r>
            <a:r>
              <a:rPr lang="cs-CZ" dirty="0" smtClean="0"/>
              <a:t>), </a:t>
            </a:r>
            <a:r>
              <a:rPr lang="cs-CZ" b="1" dirty="0" smtClean="0"/>
              <a:t>za války v odboji,</a:t>
            </a:r>
            <a:r>
              <a:rPr lang="cs-CZ" dirty="0" smtClean="0"/>
              <a:t> zemřel těsně po válce </a:t>
            </a:r>
            <a:r>
              <a:rPr lang="cs-CZ" u="sng" dirty="0" smtClean="0"/>
              <a:t>na následky věznění v Terezíně.</a:t>
            </a:r>
          </a:p>
          <a:p>
            <a:r>
              <a:rPr lang="cs-CZ" b="1" i="1" dirty="0" smtClean="0"/>
              <a:t>Dílo:</a:t>
            </a:r>
            <a:r>
              <a:rPr lang="cs-CZ" dirty="0" smtClean="0"/>
              <a:t> </a:t>
            </a:r>
            <a:r>
              <a:rPr lang="cs-CZ" i="1" dirty="0" smtClean="0"/>
              <a:t>Kurie a církevní správa zemí českých v době předhusitské</a:t>
            </a:r>
          </a:p>
          <a:p>
            <a:r>
              <a:rPr lang="cs-CZ" i="1" dirty="0" smtClean="0"/>
              <a:t>Řím a Čechy před hnutím husitským</a:t>
            </a:r>
          </a:p>
          <a:p>
            <a:r>
              <a:rPr lang="cs-CZ" i="1" dirty="0" smtClean="0"/>
              <a:t>Bílá hora</a:t>
            </a:r>
          </a:p>
          <a:p>
            <a:r>
              <a:rPr lang="cs-CZ" i="1" dirty="0" smtClean="0"/>
              <a:t>Přehled dějin selského stavu v Čechách a na Moravě</a:t>
            </a:r>
          </a:p>
          <a:p>
            <a:r>
              <a:rPr lang="cs-CZ" i="1" dirty="0" smtClean="0"/>
              <a:t>Žižka a husitská revoluce</a:t>
            </a:r>
          </a:p>
          <a:p>
            <a:r>
              <a:rPr lang="cs-CZ" i="1" dirty="0" smtClean="0"/>
              <a:t>Nesmrtelný národ</a:t>
            </a:r>
            <a:r>
              <a:rPr lang="cs-CZ" dirty="0" smtClean="0"/>
              <a:t>     a další díla</a:t>
            </a:r>
            <a:endParaRPr lang="cs-CZ" dirty="0"/>
          </a:p>
        </p:txBody>
      </p:sp>
      <p:pic>
        <p:nvPicPr>
          <p:cNvPr id="4" name="Obrázek 3" descr="Kamil_Krofta_19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628800"/>
            <a:ext cx="2977661" cy="357167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427984" y="5373216"/>
            <a:ext cx="424847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i="1" dirty="0" smtClean="0"/>
              <a:t>V otázce husitství byl </a:t>
            </a:r>
            <a:r>
              <a:rPr lang="cs-CZ" sz="2000" i="1" dirty="0" err="1" smtClean="0"/>
              <a:t>Krofta</a:t>
            </a:r>
            <a:r>
              <a:rPr lang="cs-CZ" sz="2000" i="1" dirty="0" smtClean="0"/>
              <a:t> protikladem Pekaře, byl obhájcem husitského hnutí</a:t>
            </a:r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700" b="1" dirty="0" smtClean="0"/>
              <a:t>Ernest Denis </a:t>
            </a:r>
            <a:r>
              <a:rPr lang="cs-CZ" b="1" dirty="0" smtClean="0"/>
              <a:t>– </a:t>
            </a:r>
            <a:r>
              <a:rPr lang="cs-CZ" sz="4200" b="1" dirty="0" smtClean="0"/>
              <a:t>francouzský historik</a:t>
            </a:r>
            <a:r>
              <a:rPr lang="cs-CZ" dirty="0" smtClean="0"/>
              <a:t>, </a:t>
            </a:r>
            <a:r>
              <a:rPr lang="cs-CZ" sz="3600" u="sng" dirty="0" smtClean="0"/>
              <a:t>znalec české historie a přítel českého národa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4762872" cy="5112568"/>
          </a:xfrm>
        </p:spPr>
        <p:txBody>
          <a:bodyPr>
            <a:normAutofit fontScale="47500" lnSpcReduction="20000"/>
          </a:bodyPr>
          <a:lstStyle/>
          <a:p>
            <a:r>
              <a:rPr lang="cs-CZ" sz="3400" b="1" dirty="0" smtClean="0"/>
              <a:t>Není z </a:t>
            </a:r>
            <a:r>
              <a:rPr lang="cs-CZ" sz="3400" b="1" dirty="0" err="1" smtClean="0"/>
              <a:t>Gollovy</a:t>
            </a:r>
            <a:r>
              <a:rPr lang="cs-CZ" sz="3400" b="1" dirty="0" smtClean="0"/>
              <a:t> školy, ale pro českou historiografii je velmi významný</a:t>
            </a:r>
          </a:p>
          <a:p>
            <a:r>
              <a:rPr lang="cs-CZ" sz="3400" dirty="0" smtClean="0"/>
              <a:t>Pocházel ze staré </a:t>
            </a:r>
            <a:r>
              <a:rPr lang="cs-CZ" sz="3400" b="1" dirty="0" smtClean="0"/>
              <a:t>protestantské rodiny</a:t>
            </a:r>
            <a:r>
              <a:rPr lang="cs-CZ" sz="3400" dirty="0" smtClean="0"/>
              <a:t>, r.1870  za </a:t>
            </a:r>
            <a:r>
              <a:rPr lang="cs-CZ" sz="3400" dirty="0" err="1" smtClean="0"/>
              <a:t>prusko</a:t>
            </a:r>
            <a:r>
              <a:rPr lang="cs-CZ" sz="3400" dirty="0" smtClean="0"/>
              <a:t> – francouzské války </a:t>
            </a:r>
            <a:r>
              <a:rPr lang="cs-CZ" sz="3400" b="1" dirty="0" smtClean="0"/>
              <a:t>na něho zapůsobil protestní manifest českých poslanců proti násilí Prusů na Francouzích</a:t>
            </a:r>
            <a:r>
              <a:rPr lang="cs-CZ" sz="3400" dirty="0" smtClean="0"/>
              <a:t>. Proto se začíná zajímat o Čechy, r. </a:t>
            </a:r>
            <a:r>
              <a:rPr lang="cs-CZ" sz="3400" b="1" dirty="0" smtClean="0"/>
              <a:t>1872  jede na dva roky do Čech</a:t>
            </a:r>
            <a:r>
              <a:rPr lang="cs-CZ" sz="3400" dirty="0" smtClean="0"/>
              <a:t>, kde studuje a získává </a:t>
            </a:r>
            <a:r>
              <a:rPr lang="cs-CZ" sz="3400" b="1" dirty="0" smtClean="0"/>
              <a:t>doktorát za práci o Husovi. </a:t>
            </a:r>
          </a:p>
          <a:p>
            <a:r>
              <a:rPr lang="cs-CZ" sz="3400" dirty="0" smtClean="0"/>
              <a:t>Ve Francii se specializuje na </a:t>
            </a:r>
            <a:r>
              <a:rPr lang="cs-CZ" sz="3400" b="1" dirty="0" smtClean="0"/>
              <a:t>slovanskou historii </a:t>
            </a:r>
            <a:r>
              <a:rPr lang="cs-CZ" sz="3400" dirty="0" smtClean="0"/>
              <a:t>(přednáší v Bordeaux a v Grenoblu). Uskutečňuje další </a:t>
            </a:r>
            <a:r>
              <a:rPr lang="cs-CZ" sz="3400" b="1" dirty="0" smtClean="0"/>
              <a:t>cesty do Čech, Polska, Ruska a Německa.</a:t>
            </a:r>
            <a:r>
              <a:rPr lang="cs-CZ" sz="3400" dirty="0" smtClean="0"/>
              <a:t> Od konce století přenáší na pařížské </a:t>
            </a:r>
            <a:r>
              <a:rPr lang="cs-CZ" sz="3400" b="1" dirty="0" err="1" smtClean="0"/>
              <a:t>Sorboně</a:t>
            </a:r>
            <a:r>
              <a:rPr lang="cs-CZ" sz="3400" b="1" dirty="0" smtClean="0"/>
              <a:t>. </a:t>
            </a:r>
          </a:p>
          <a:p>
            <a:r>
              <a:rPr lang="cs-CZ" sz="3400" b="1" dirty="0" smtClean="0"/>
              <a:t>Je velkým propagátorem Slovanů, zvláště Čechů. </a:t>
            </a:r>
            <a:r>
              <a:rPr lang="cs-CZ" sz="3400" u="sng" dirty="0" smtClean="0"/>
              <a:t>Čechy považoval za kulturně i politicky nejvyspělejší,</a:t>
            </a:r>
            <a:r>
              <a:rPr lang="cs-CZ" sz="3400" dirty="0" smtClean="0"/>
              <a:t> proto jim přisuzoval i vůdčí roli v boji slovanských  národů střední a jižní Evropy za samostatnost. Byl přesvědčen </a:t>
            </a:r>
            <a:r>
              <a:rPr lang="cs-CZ" sz="3400" u="sng" dirty="0" smtClean="0"/>
              <a:t>o nezbytnosti získání samostatnosti pro český národ</a:t>
            </a:r>
            <a:r>
              <a:rPr lang="cs-CZ" sz="3400" dirty="0" smtClean="0"/>
              <a:t> a byl vytrvalým bojovníkem za jeho práva.</a:t>
            </a:r>
          </a:p>
          <a:p>
            <a:r>
              <a:rPr lang="cs-CZ" sz="3400" dirty="0" smtClean="0"/>
              <a:t>Po roce 1918 </a:t>
            </a:r>
            <a:r>
              <a:rPr lang="cs-CZ" sz="3400" b="1" dirty="0" smtClean="0"/>
              <a:t>pomáhá budovat ČSR </a:t>
            </a:r>
            <a:r>
              <a:rPr lang="cs-CZ" sz="3400" dirty="0" smtClean="0"/>
              <a:t>(Zakládá nadaci Československé republiky a v Praze Francouzský institut – existuje dodnes). </a:t>
            </a:r>
          </a:p>
          <a:p>
            <a:r>
              <a:rPr lang="cs-CZ" sz="3400" dirty="0" smtClean="0"/>
              <a:t>V Praze má pamětní desku, jmenuje se po něm nádraží </a:t>
            </a:r>
            <a:r>
              <a:rPr lang="cs-CZ" sz="3400" dirty="0" err="1" smtClean="0"/>
              <a:t>Těšnov</a:t>
            </a:r>
            <a:r>
              <a:rPr lang="cs-CZ" sz="3400" dirty="0" smtClean="0"/>
              <a:t> a v Brně sady.</a:t>
            </a:r>
          </a:p>
          <a:p>
            <a:endParaRPr lang="cs-CZ" dirty="0"/>
          </a:p>
        </p:txBody>
      </p:sp>
      <p:pic>
        <p:nvPicPr>
          <p:cNvPr id="4" name="Obrázek 3" descr="Deni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86244" y="1381254"/>
            <a:ext cx="2282100" cy="296673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64088" y="4437113"/>
            <a:ext cx="34563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Dílo (v českém překladu): </a:t>
            </a:r>
            <a:r>
              <a:rPr lang="cs-CZ" dirty="0" smtClean="0"/>
              <a:t>Hus a husitské války</a:t>
            </a:r>
          </a:p>
          <a:p>
            <a:r>
              <a:rPr lang="cs-CZ" dirty="0" smtClean="0"/>
              <a:t>Počátky jednoty českobratrské</a:t>
            </a:r>
          </a:p>
          <a:p>
            <a:r>
              <a:rPr lang="cs-CZ" dirty="0" smtClean="0"/>
              <a:t>Jiří z Poděbrad</a:t>
            </a:r>
          </a:p>
          <a:p>
            <a:r>
              <a:rPr lang="cs-CZ" dirty="0" smtClean="0"/>
              <a:t>Čechy ve druhé polovině 15. století</a:t>
            </a:r>
          </a:p>
          <a:p>
            <a:r>
              <a:rPr lang="cs-CZ" dirty="0" smtClean="0"/>
              <a:t>Konec samostatnosti české</a:t>
            </a:r>
          </a:p>
          <a:p>
            <a:r>
              <a:rPr lang="cs-CZ" dirty="0" smtClean="0"/>
              <a:t>Čechy po Bílé hoře   a další díla</a:t>
            </a:r>
          </a:p>
          <a:p>
            <a:r>
              <a:rPr lang="cs-CZ" i="1" dirty="0" smtClean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cs-CZ" b="1" dirty="0" smtClean="0"/>
              <a:t>Česká historiografie 3 -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1. Kdo z našich historiků se jako první zabýval pravěkem a jaké dílo napsal? </a:t>
            </a:r>
          </a:p>
          <a:p>
            <a:r>
              <a:rPr lang="cs-CZ" dirty="0" smtClean="0"/>
              <a:t>2. Který náš krajan a básník vydával tiskem významné dokumenty českého státu a díla Husa, Štítného atd.?</a:t>
            </a:r>
          </a:p>
          <a:p>
            <a:r>
              <a:rPr lang="cs-CZ" dirty="0" smtClean="0"/>
              <a:t>3. Který historik byl jakýmsi konzervativním protipólem Palackého a uveď alespoň dvě jeho díla?</a:t>
            </a:r>
          </a:p>
          <a:p>
            <a:r>
              <a:rPr lang="cs-CZ" dirty="0" smtClean="0"/>
              <a:t>4. Kdo napsal monumentální dílo „Hrady, zámky a tvrze království českého a který historik a spisovatel psal o poměrech ve městech (řemesla atd.) v 16. století?</a:t>
            </a:r>
          </a:p>
          <a:p>
            <a:r>
              <a:rPr lang="cs-CZ" dirty="0" smtClean="0"/>
              <a:t>5. Jak se nazývá směr, který v historiografii klade důraz na shromažďování faktů, které mluví sami za sebe a kdo byl představitelem tohoto směru u nás?</a:t>
            </a:r>
          </a:p>
          <a:p>
            <a:r>
              <a:rPr lang="cs-CZ" dirty="0" smtClean="0"/>
              <a:t>6. Kdo byl asi nejvýznamnějším představitelem </a:t>
            </a:r>
            <a:r>
              <a:rPr lang="cs-CZ" dirty="0" err="1" smtClean="0"/>
              <a:t>Gollovy</a:t>
            </a:r>
            <a:r>
              <a:rPr lang="cs-CZ" dirty="0" smtClean="0"/>
              <a:t> školy (rodák z Malého </a:t>
            </a:r>
            <a:r>
              <a:rPr lang="cs-CZ" dirty="0" err="1" smtClean="0"/>
              <a:t>Rohozce</a:t>
            </a:r>
            <a:r>
              <a:rPr lang="cs-CZ" dirty="0" smtClean="0"/>
              <a:t> u Turnova) a která jsou jeho nejznámější díla?</a:t>
            </a:r>
          </a:p>
          <a:p>
            <a:r>
              <a:rPr lang="cs-CZ" dirty="0" smtClean="0"/>
              <a:t>7.  V jakých významných funkcích působil historik K. </a:t>
            </a:r>
            <a:r>
              <a:rPr lang="cs-CZ" dirty="0" err="1" smtClean="0"/>
              <a:t>Krofta</a:t>
            </a:r>
            <a:r>
              <a:rPr lang="cs-CZ" dirty="0" smtClean="0"/>
              <a:t> a jak se odlišoval ve svých názorech na husitství od Pekaře?</a:t>
            </a:r>
          </a:p>
          <a:p>
            <a:r>
              <a:rPr lang="cs-CZ" dirty="0" smtClean="0"/>
              <a:t>8. Který historik nečeské národnosti byl velkým propagátorem české historie? Z jaké byl země a uveď alespoň dvě jeho díla.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Česká historiografie 3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40000" lnSpcReduction="20000"/>
          </a:bodyPr>
          <a:lstStyle/>
          <a:p>
            <a:r>
              <a:rPr lang="cs-CZ" sz="4300" dirty="0" smtClean="0"/>
              <a:t>1. Kdo z našich historiků se jako první zabýval pravěkem a jaké dílo napsal? – </a:t>
            </a:r>
            <a:r>
              <a:rPr lang="cs-CZ" sz="4300" u="sng" dirty="0" smtClean="0"/>
              <a:t>Jan Erazim </a:t>
            </a:r>
            <a:r>
              <a:rPr lang="cs-CZ" sz="4300" u="sng" dirty="0" err="1" smtClean="0"/>
              <a:t>Vocel</a:t>
            </a:r>
            <a:r>
              <a:rPr lang="cs-CZ" sz="4300" u="sng" dirty="0" smtClean="0"/>
              <a:t> – Pravěk země české</a:t>
            </a:r>
            <a:r>
              <a:rPr lang="cs-CZ" sz="4300" dirty="0" smtClean="0"/>
              <a:t> – </a:t>
            </a:r>
            <a:r>
              <a:rPr lang="cs-CZ" sz="4300" b="1" dirty="0" smtClean="0"/>
              <a:t>2 body</a:t>
            </a:r>
          </a:p>
          <a:p>
            <a:r>
              <a:rPr lang="cs-CZ" sz="4300" dirty="0" smtClean="0"/>
              <a:t>2. Který náš krajan a básník vydával tiskem významné dokumenty českého státu a díla Husa, Štítného atd.? </a:t>
            </a:r>
            <a:r>
              <a:rPr lang="cs-CZ" sz="4300" u="sng" dirty="0" smtClean="0"/>
              <a:t>K. J. Erben </a:t>
            </a:r>
            <a:r>
              <a:rPr lang="cs-CZ" sz="4300" dirty="0" smtClean="0"/>
              <a:t>– </a:t>
            </a:r>
            <a:r>
              <a:rPr lang="cs-CZ" sz="4300" b="1" dirty="0" smtClean="0"/>
              <a:t>1 bod</a:t>
            </a:r>
          </a:p>
          <a:p>
            <a:r>
              <a:rPr lang="cs-CZ" sz="4300" dirty="0" smtClean="0"/>
              <a:t>3. Který historik byl jakýmsi konzervativním protipólem Palackého a uveď alespoň dvě jeho díla? – </a:t>
            </a:r>
            <a:r>
              <a:rPr lang="cs-CZ" sz="4300" u="sng" dirty="0" smtClean="0"/>
              <a:t>W. W. Tomek, Dějepis města Prahy, Děje království českého, Dějepis rakouský, Jan Žižka atd.</a:t>
            </a:r>
            <a:r>
              <a:rPr lang="cs-CZ" sz="4300" dirty="0" smtClean="0"/>
              <a:t> – </a:t>
            </a:r>
            <a:r>
              <a:rPr lang="cs-CZ" sz="4300" b="1" dirty="0" smtClean="0"/>
              <a:t>3 body</a:t>
            </a:r>
          </a:p>
          <a:p>
            <a:r>
              <a:rPr lang="cs-CZ" sz="4300" dirty="0" smtClean="0"/>
              <a:t>4. Kdo napsal monumentální dílo „Hrady, zámky a tvrze království českého a který historik a spisovatel psal o poměrech ve městech (řemesla atd.) v 16. století? – </a:t>
            </a:r>
            <a:r>
              <a:rPr lang="cs-CZ" sz="4300" u="sng" dirty="0" smtClean="0"/>
              <a:t>August Sedláček, Zikmund </a:t>
            </a:r>
            <a:r>
              <a:rPr lang="cs-CZ" sz="4300" u="sng" dirty="0" err="1" smtClean="0"/>
              <a:t>Wintr</a:t>
            </a:r>
            <a:r>
              <a:rPr lang="cs-CZ" sz="4300" u="sng" dirty="0" smtClean="0"/>
              <a:t> </a:t>
            </a:r>
            <a:r>
              <a:rPr lang="cs-CZ" sz="4300" dirty="0" smtClean="0"/>
              <a:t>– </a:t>
            </a:r>
            <a:r>
              <a:rPr lang="cs-CZ" sz="4300" b="1" dirty="0" smtClean="0"/>
              <a:t>2 body</a:t>
            </a:r>
          </a:p>
          <a:p>
            <a:r>
              <a:rPr lang="cs-CZ" sz="4300" dirty="0" smtClean="0"/>
              <a:t>5. Jak se nazývá směr, který v historiografii klade důraz na shromažďování faktů, které mluví sami za sebe a kdo byl představitelem tohoto směru u nás? – </a:t>
            </a:r>
            <a:r>
              <a:rPr lang="cs-CZ" sz="4300" u="sng" dirty="0" smtClean="0"/>
              <a:t>Pozitivismus, Jaroslav </a:t>
            </a:r>
            <a:r>
              <a:rPr lang="cs-CZ" sz="4300" u="sng" dirty="0" err="1" smtClean="0"/>
              <a:t>Goll</a:t>
            </a:r>
            <a:r>
              <a:rPr lang="cs-CZ" sz="4300" u="sng" dirty="0" smtClean="0"/>
              <a:t> </a:t>
            </a:r>
            <a:r>
              <a:rPr lang="cs-CZ" sz="4300" dirty="0" smtClean="0"/>
              <a:t>– </a:t>
            </a:r>
            <a:r>
              <a:rPr lang="cs-CZ" sz="4300" b="1" dirty="0" smtClean="0"/>
              <a:t>2 body</a:t>
            </a:r>
          </a:p>
          <a:p>
            <a:r>
              <a:rPr lang="cs-CZ" sz="4300" dirty="0" smtClean="0"/>
              <a:t>6. Kdo byl asi nejvýznamnějším představitelem </a:t>
            </a:r>
            <a:r>
              <a:rPr lang="cs-CZ" sz="4300" dirty="0" err="1" smtClean="0"/>
              <a:t>Gollovy</a:t>
            </a:r>
            <a:r>
              <a:rPr lang="cs-CZ" sz="4300" dirty="0" smtClean="0"/>
              <a:t> školy (rodák z Malého </a:t>
            </a:r>
            <a:r>
              <a:rPr lang="cs-CZ" sz="4300" dirty="0" err="1" smtClean="0"/>
              <a:t>Rohozce</a:t>
            </a:r>
            <a:r>
              <a:rPr lang="cs-CZ" sz="4300" dirty="0" smtClean="0"/>
              <a:t> u Turnova) a která jsou jeho nejznámější díla? – </a:t>
            </a:r>
            <a:r>
              <a:rPr lang="cs-CZ" sz="4300" u="sng" dirty="0" smtClean="0"/>
              <a:t>Josef Pekař, Kniha o Kosti, </a:t>
            </a:r>
            <a:r>
              <a:rPr lang="cs-CZ" sz="4300" u="sng" dirty="0" err="1" smtClean="0"/>
              <a:t>Valdštejn</a:t>
            </a:r>
            <a:r>
              <a:rPr lang="cs-CZ" sz="4300" u="sng" dirty="0" smtClean="0"/>
              <a:t>, Žižka a jeho doba, Svatý Václav, O smyslu českých dějin </a:t>
            </a:r>
            <a:r>
              <a:rPr lang="cs-CZ" sz="4300" dirty="0" smtClean="0"/>
              <a:t>atd. – </a:t>
            </a:r>
            <a:r>
              <a:rPr lang="cs-CZ" sz="4300" b="1" dirty="0" smtClean="0"/>
              <a:t>4 body</a:t>
            </a:r>
          </a:p>
          <a:p>
            <a:r>
              <a:rPr lang="cs-CZ" sz="4300" dirty="0" smtClean="0"/>
              <a:t>7.  V jakých významných funkcích působil historik K. </a:t>
            </a:r>
            <a:r>
              <a:rPr lang="cs-CZ" sz="4300" dirty="0" err="1" smtClean="0"/>
              <a:t>Krofta</a:t>
            </a:r>
            <a:r>
              <a:rPr lang="cs-CZ" sz="4300" dirty="0" smtClean="0"/>
              <a:t> a jak se odlišoval ve svých názorech na husitství od Pekaře? – </a:t>
            </a:r>
            <a:r>
              <a:rPr lang="cs-CZ" sz="4300" u="sng" dirty="0" smtClean="0"/>
              <a:t>Vyslanec ve Vatikánu, ministr </a:t>
            </a:r>
            <a:r>
              <a:rPr lang="cs-CZ" sz="4300" u="sng" dirty="0" err="1" smtClean="0"/>
              <a:t>zahr</a:t>
            </a:r>
            <a:r>
              <a:rPr lang="cs-CZ" sz="4300" u="sng" dirty="0" smtClean="0"/>
              <a:t>. věcí, husitství hodnotil na rozdíl od Pekaře kladně</a:t>
            </a:r>
            <a:r>
              <a:rPr lang="cs-CZ" sz="4300" dirty="0" smtClean="0"/>
              <a:t> </a:t>
            </a:r>
            <a:r>
              <a:rPr lang="cs-CZ" sz="4300" b="1" dirty="0" smtClean="0"/>
              <a:t>– 3 body</a:t>
            </a:r>
          </a:p>
          <a:p>
            <a:r>
              <a:rPr lang="cs-CZ" sz="4300" dirty="0" smtClean="0"/>
              <a:t>8. Který historik nečeské národnosti byl velkým propagátorem české historie? Z jaké byl země a uveď alespoň dvě jeho díla. – </a:t>
            </a:r>
            <a:r>
              <a:rPr lang="cs-CZ" sz="4300" u="sng" dirty="0" smtClean="0"/>
              <a:t>Ernest Denis, Francie, Hus a husitské války, Počátky jednoty českobratrské, Jiří z Poděbrad, Konec samostatnosti české, Čechy po Bílé hoře </a:t>
            </a:r>
            <a:r>
              <a:rPr lang="cs-CZ" sz="4300" dirty="0" smtClean="0"/>
              <a:t> </a:t>
            </a:r>
            <a:r>
              <a:rPr lang="cs-CZ" sz="4300" b="1" dirty="0" smtClean="0"/>
              <a:t>- 4 body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 a obrázky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Kutnar</a:t>
            </a:r>
            <a:r>
              <a:rPr lang="cs-CZ" dirty="0" smtClean="0"/>
              <a:t>, František; Marek, Jaroslav. </a:t>
            </a:r>
            <a:r>
              <a:rPr lang="cs-CZ" i="1" dirty="0" smtClean="0"/>
              <a:t>Přehledné dějiny českého a slovenského dějepisectví : od počátků národní kultury až do sklonku třicátých let 20. století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 : Nakladatelství Lidové noviny, 1997.</a:t>
            </a:r>
          </a:p>
          <a:p>
            <a:r>
              <a:rPr lang="cs-CZ" dirty="0" smtClean="0">
                <a:hlinkClick r:id="rId2"/>
              </a:rPr>
              <a:t>http://cs.wikipedia.org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http://commons.wikimedia.org/wiki/File:Jan_Vil%C3%ADmek_-_Jan_Erazim_Vocel.jpg?uselang=cs</a:t>
            </a:r>
            <a:r>
              <a:rPr lang="cs-CZ" dirty="0" smtClean="0"/>
              <a:t>, volné dílo, Jan Vilímek (1860 – 1938), str. 3</a:t>
            </a:r>
          </a:p>
          <a:p>
            <a:r>
              <a:rPr lang="cs-CZ" dirty="0" smtClean="0">
                <a:hlinkClick r:id="rId4"/>
              </a:rPr>
              <a:t>http://commons.wikimedia.org/wiki/File:Jan_Vil%C3%ADmek_-_Karel_Jarom%C3%ADr_Erben.jpg?uselang=cs</a:t>
            </a:r>
            <a:r>
              <a:rPr lang="cs-CZ" dirty="0" smtClean="0"/>
              <a:t>, volné dílo, Jan Vilímek (1860 – 1938), str. 3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http://commons.wikimedia.org/wiki/File:Karel_Vladislav_Zap_1870_Maixner.jpg?uselang=cs</a:t>
            </a:r>
            <a:r>
              <a:rPr lang="cs-CZ" dirty="0" smtClean="0"/>
              <a:t>, volné dílo, Karel Maixner (1840 – 1881), str. 4</a:t>
            </a:r>
          </a:p>
          <a:p>
            <a:r>
              <a:rPr lang="cs-CZ" dirty="0" smtClean="0">
                <a:hlinkClick r:id="rId3"/>
              </a:rPr>
              <a:t>http://commons.wikimedia.org/wiki/File:V%C3%A1clav_Vladivoj_Tomek.jpeg</a:t>
            </a:r>
            <a:r>
              <a:rPr lang="cs-CZ" dirty="0" smtClean="0"/>
              <a:t>, volné dílo, str. 4</a:t>
            </a:r>
          </a:p>
          <a:p>
            <a:r>
              <a:rPr lang="cs-CZ" dirty="0" smtClean="0">
                <a:hlinkClick r:id="rId4"/>
              </a:rPr>
              <a:t>http://commons.wikimedia.org/wiki/File:Antonin_Gindely_1878_HumL.jpg?uselang=cs</a:t>
            </a:r>
            <a:r>
              <a:rPr lang="cs-CZ" dirty="0" smtClean="0"/>
              <a:t>, volné dílo, Jan Vilímek (1860 – 1938), str. 4</a:t>
            </a:r>
          </a:p>
          <a:p>
            <a:r>
              <a:rPr lang="cs-CZ" dirty="0" smtClean="0">
                <a:hlinkClick r:id="rId5"/>
              </a:rPr>
              <a:t>http://commons.wikimedia.org/wiki/File:Josef_Peka%C5%99.JPG?uselang=cs</a:t>
            </a:r>
            <a:r>
              <a:rPr lang="cs-CZ" dirty="0" smtClean="0"/>
              <a:t>, volné dílo, str. 7</a:t>
            </a:r>
          </a:p>
          <a:p>
            <a:r>
              <a:rPr lang="cs-CZ" dirty="0" smtClean="0">
                <a:hlinkClick r:id="rId6"/>
              </a:rPr>
              <a:t>http://commons.wikimedia.org/wiki/File:Josef_Susta.JPG?uselang=cs</a:t>
            </a:r>
            <a:r>
              <a:rPr lang="cs-CZ" dirty="0" smtClean="0"/>
              <a:t>, volné dílo, str. 8</a:t>
            </a:r>
          </a:p>
          <a:p>
            <a:r>
              <a:rPr lang="cs-CZ" dirty="0" smtClean="0">
                <a:hlinkClick r:id="rId7"/>
              </a:rPr>
              <a:t>http://commons.wikimedia.org/wiki/File:Kamil_Krofta_1936.jpg?uselang=cs</a:t>
            </a:r>
            <a:r>
              <a:rPr lang="cs-CZ" dirty="0" smtClean="0"/>
              <a:t>, volné dílo, str. 9</a:t>
            </a:r>
          </a:p>
          <a:p>
            <a:r>
              <a:rPr lang="cs-CZ" dirty="0" smtClean="0">
                <a:hlinkClick r:id="rId8"/>
              </a:rPr>
              <a:t>http://commons.wikimedia.org/wiki/File:Denis.jpg?uselang=cs</a:t>
            </a:r>
            <a:r>
              <a:rPr lang="cs-CZ" dirty="0" smtClean="0"/>
              <a:t>, volné dílo, Jan Blanický, str. 10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1908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Dějiny českého dějepisectví (historiografie) – část 3. novověk</vt:lpstr>
      <vt:lpstr>Vývoj české historiografie  po národním obrození</vt:lpstr>
      <vt:lpstr>Jan Erazim Vocel a Karel Jar. Erben</vt:lpstr>
      <vt:lpstr>Čeští historikové 2. poloviny 19. stol.</vt:lpstr>
      <vt:lpstr>Dějiny českého dějepisectví - pozitivismus</vt:lpstr>
      <vt:lpstr>Gollova škola</vt:lpstr>
      <vt:lpstr>Josef Pekař – historik z Českého ráje</vt:lpstr>
      <vt:lpstr>Josef Šusta</vt:lpstr>
      <vt:lpstr>Kamil Krofta – historik a politik</vt:lpstr>
      <vt:lpstr>Ernest Denis – francouzský historik, znalec české historie a přítel českého národa</vt:lpstr>
      <vt:lpstr>Česká historiografie 3 - test</vt:lpstr>
      <vt:lpstr>Česká historiografie 3 – test - řešení</vt:lpstr>
      <vt:lpstr>Použitá literatura a obrázky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českého dějepisectví (historiografie) – část 3. novověk</dc:title>
  <cp:lastModifiedBy>Gymnázium a SOŠ</cp:lastModifiedBy>
  <cp:revision>74</cp:revision>
  <dcterms:modified xsi:type="dcterms:W3CDTF">2014-03-24T11:17:43Z</dcterms:modified>
</cp:coreProperties>
</file>