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57" r:id="rId4"/>
    <p:sldId id="265" r:id="rId5"/>
    <p:sldId id="258" r:id="rId6"/>
    <p:sldId id="263" r:id="rId7"/>
    <p:sldId id="264" r:id="rId8"/>
    <p:sldId id="259" r:id="rId9"/>
    <p:sldId id="266" r:id="rId10"/>
    <p:sldId id="267" r:id="rId11"/>
    <p:sldId id="260" r:id="rId12"/>
    <p:sldId id="268" r:id="rId13"/>
    <p:sldId id="269" r:id="rId14"/>
    <p:sldId id="261" r:id="rId15"/>
    <p:sldId id="274" r:id="rId16"/>
    <p:sldId id="275" r:id="rId17"/>
    <p:sldId id="276" r:id="rId18"/>
    <p:sldId id="262" r:id="rId19"/>
    <p:sldId id="270" r:id="rId20"/>
    <p:sldId id="272" r:id="rId21"/>
    <p:sldId id="271" r:id="rId22"/>
    <p:sldId id="273" r:id="rId23"/>
    <p:sldId id="277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orenzo_Valla.jpg?uselang=cs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Desky_zemske_list.jpg?uselang=cs" TargetMode="External"/><Relationship Id="rId4" Type="http://schemas.openxmlformats.org/officeDocument/2006/relationships/hyperlink" Target="http://commons.wikimedia.org/wiki/File:Golden_Bull_of_Sicily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runtovn%C3%AD_knihy.JPG?uselang=cs" TargetMode="External"/><Relationship Id="rId3" Type="http://schemas.openxmlformats.org/officeDocument/2006/relationships/hyperlink" Target="http://commons.wikimedia.org/wiki/File:Machamatr.png?uselang=cs" TargetMode="External"/><Relationship Id="rId7" Type="http://schemas.openxmlformats.org/officeDocument/2006/relationships/hyperlink" Target="http://commons.wikimedia.org/wiki/File:Urb%C3%A1%C5%99_z_panstv%C3%AD_brtnick%C3%A9ho_z_16_stolet%C3%AD_psan%C3%BD_%C4%8Desky.gif?uselang=cs" TargetMode="External"/><Relationship Id="rId2" Type="http://schemas.openxmlformats.org/officeDocument/2006/relationships/hyperlink" Target="http://commons.wikimedia.org/wiki/File:Desky_zemske_kniha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Urb%C3%A1%C5%99.jpg?uselang=cs" TargetMode="External"/><Relationship Id="rId5" Type="http://schemas.openxmlformats.org/officeDocument/2006/relationships/hyperlink" Target="http://business.center.cz/business/pravo/zakony/autorsky/cast1h1.aspx" TargetMode="External"/><Relationship Id="rId4" Type="http://schemas.openxmlformats.org/officeDocument/2006/relationships/hyperlink" Target="http://business.center.cz/business/pravo/zakony/autorsk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288646"/>
            <a:ext cx="8229600" cy="15113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7435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858832"/>
            <a:ext cx="6840305" cy="47248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1800199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Diplomatika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08920"/>
            <a:ext cx="6400800" cy="2929880"/>
          </a:xfrm>
        </p:spPr>
        <p:txBody>
          <a:bodyPr>
            <a:noAutofit/>
          </a:bodyPr>
          <a:lstStyle/>
          <a:p>
            <a:r>
              <a:rPr lang="cs-CZ" sz="3600" dirty="0" smtClean="0"/>
              <a:t>Pomocná věda historická, která se zabývá </a:t>
            </a:r>
            <a:r>
              <a:rPr lang="cs-CZ" sz="3600" b="1" u="sng" dirty="0" smtClean="0"/>
              <a:t>studiem písemností úřední provenience</a:t>
            </a:r>
            <a:r>
              <a:rPr lang="cs-CZ" sz="3600" u="sng" dirty="0" smtClean="0"/>
              <a:t> v souvislosti s dějinami institucí, které je produkují (to je kanceláří)</a:t>
            </a:r>
            <a:endParaRPr lang="cs-CZ" sz="3600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Diplomatika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Název odvozen od latin. Slova </a:t>
            </a:r>
            <a:r>
              <a:rPr lang="cs-CZ" b="1" dirty="0" smtClean="0"/>
              <a:t>„</a:t>
            </a:r>
            <a:r>
              <a:rPr lang="cs-CZ" b="1" dirty="0" err="1" smtClean="0"/>
              <a:t>diploma</a:t>
            </a:r>
            <a:r>
              <a:rPr lang="cs-CZ" b="1" dirty="0" smtClean="0"/>
              <a:t>“ </a:t>
            </a:r>
            <a:r>
              <a:rPr lang="cs-CZ" dirty="0" smtClean="0"/>
              <a:t>= listina.</a:t>
            </a:r>
          </a:p>
          <a:p>
            <a:r>
              <a:rPr lang="cs-CZ" dirty="0" smtClean="0"/>
              <a:t>Známe opět diplomatiku </a:t>
            </a:r>
            <a:r>
              <a:rPr lang="cs-CZ" u="sng" dirty="0" smtClean="0"/>
              <a:t>latinskou</a:t>
            </a:r>
            <a:r>
              <a:rPr lang="cs-CZ" dirty="0" smtClean="0"/>
              <a:t>, byzantskou, slovanskou, osmanskou, hebrejskou atd.</a:t>
            </a:r>
          </a:p>
          <a:p>
            <a:r>
              <a:rPr lang="cs-CZ" dirty="0" smtClean="0"/>
              <a:t>Původně se zabývala </a:t>
            </a:r>
            <a:r>
              <a:rPr lang="cs-CZ" u="sng" dirty="0" smtClean="0"/>
              <a:t>pouze listinami</a:t>
            </a:r>
            <a:r>
              <a:rPr lang="cs-CZ" dirty="0" smtClean="0"/>
              <a:t>, později i dalšími úředními materiály</a:t>
            </a:r>
          </a:p>
          <a:p>
            <a:r>
              <a:rPr lang="cs-CZ" dirty="0" smtClean="0"/>
              <a:t>V minulosti bylo </a:t>
            </a:r>
            <a:r>
              <a:rPr lang="cs-CZ" u="sng" dirty="0" smtClean="0"/>
              <a:t>časté padělání listin </a:t>
            </a:r>
            <a:r>
              <a:rPr lang="cs-CZ" dirty="0" smtClean="0"/>
              <a:t>(viz Konstantinova donace – údajně z počátku 4. stol. n. l., na níž se zakládala církevní moc ve středověku – jako falsum ji odhalil roku 1440 </a:t>
            </a:r>
            <a:r>
              <a:rPr lang="cs-CZ" dirty="0" err="1" smtClean="0"/>
              <a:t>Lorenzo</a:t>
            </a:r>
            <a:r>
              <a:rPr lang="cs-CZ" dirty="0" smtClean="0"/>
              <a:t> </a:t>
            </a:r>
            <a:r>
              <a:rPr lang="cs-CZ" dirty="0" err="1" smtClean="0"/>
              <a:t>Valla</a:t>
            </a:r>
            <a:r>
              <a:rPr lang="cs-CZ" dirty="0" smtClean="0"/>
              <a:t>)</a:t>
            </a:r>
          </a:p>
          <a:p>
            <a:r>
              <a:rPr lang="cs-CZ" dirty="0" smtClean="0"/>
              <a:t>U nás </a:t>
            </a:r>
            <a:r>
              <a:rPr lang="cs-CZ" u="sng" dirty="0" smtClean="0"/>
              <a:t>vydával listiny a zabýval se jimi Gustav Fridrich</a:t>
            </a:r>
            <a:r>
              <a:rPr lang="cs-CZ" dirty="0" smtClean="0"/>
              <a:t>, před ním i </a:t>
            </a:r>
            <a:r>
              <a:rPr lang="cs-CZ" u="sng" dirty="0" smtClean="0"/>
              <a:t>František Palacký </a:t>
            </a:r>
            <a:r>
              <a:rPr lang="cs-CZ" dirty="0" smtClean="0"/>
              <a:t>(Archiv český a prameny k době husitské), </a:t>
            </a:r>
            <a:r>
              <a:rPr lang="cs-CZ" u="sng" dirty="0" smtClean="0"/>
              <a:t>Josef </a:t>
            </a:r>
            <a:r>
              <a:rPr lang="cs-CZ" u="sng" dirty="0" err="1" smtClean="0"/>
              <a:t>Emler</a:t>
            </a:r>
            <a:r>
              <a:rPr lang="cs-CZ" u="sng" dirty="0" smtClean="0"/>
              <a:t> </a:t>
            </a:r>
            <a:r>
              <a:rPr lang="cs-CZ" dirty="0" smtClean="0"/>
              <a:t>(Pozůstatky </a:t>
            </a:r>
            <a:r>
              <a:rPr lang="cs-CZ" dirty="0" err="1" smtClean="0"/>
              <a:t>desk</a:t>
            </a:r>
            <a:r>
              <a:rPr lang="cs-CZ" dirty="0" smtClean="0"/>
              <a:t> zemských král. Českého)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Lorenzo</a:t>
            </a:r>
            <a:r>
              <a:rPr lang="cs-CZ" b="1" dirty="0" smtClean="0"/>
              <a:t> </a:t>
            </a:r>
            <a:r>
              <a:rPr lang="cs-CZ" b="1" dirty="0" err="1" smtClean="0"/>
              <a:t>Valla</a:t>
            </a:r>
            <a:r>
              <a:rPr lang="cs-CZ" b="1" dirty="0" smtClean="0"/>
              <a:t> </a:t>
            </a:r>
            <a:r>
              <a:rPr lang="cs-CZ" dirty="0" smtClean="0"/>
              <a:t>– italský humanista a první badatel v oblasti diplomatiky</a:t>
            </a:r>
            <a:endParaRPr lang="cs-CZ" dirty="0"/>
          </a:p>
        </p:txBody>
      </p:sp>
      <p:pic>
        <p:nvPicPr>
          <p:cNvPr id="4" name="Zástupný symbol pro obsah 3" descr="Lorenzo_Val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1799" y="1628800"/>
            <a:ext cx="3617645" cy="4752528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Historie diplomatiky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První listiny </a:t>
            </a:r>
            <a:r>
              <a:rPr lang="cs-CZ" dirty="0" smtClean="0"/>
              <a:t>asi psal u nás už </a:t>
            </a:r>
            <a:r>
              <a:rPr lang="cs-CZ" b="1" dirty="0" smtClean="0"/>
              <a:t>Rostislav</a:t>
            </a:r>
            <a:r>
              <a:rPr lang="cs-CZ" dirty="0" smtClean="0"/>
              <a:t> do Byzance (asi řecky), dále doložena korespondence </a:t>
            </a:r>
            <a:r>
              <a:rPr lang="cs-CZ" b="1" dirty="0" smtClean="0"/>
              <a:t>papežů biskupu Vojtěchovi </a:t>
            </a:r>
            <a:r>
              <a:rPr lang="cs-CZ" dirty="0" smtClean="0"/>
              <a:t>a dalším.</a:t>
            </a:r>
          </a:p>
          <a:p>
            <a:r>
              <a:rPr lang="cs-CZ" u="sng" dirty="0" smtClean="0"/>
              <a:t>První listina, která k nám bezpečně došla</a:t>
            </a:r>
            <a:r>
              <a:rPr lang="cs-CZ" dirty="0" smtClean="0"/>
              <a:t>, je </a:t>
            </a:r>
            <a:r>
              <a:rPr lang="cs-CZ" b="1" dirty="0" smtClean="0"/>
              <a:t>privilegium papeže Jana XV. z roku 993</a:t>
            </a:r>
            <a:r>
              <a:rPr lang="cs-CZ" dirty="0" smtClean="0"/>
              <a:t>, potvrzující </a:t>
            </a:r>
            <a:r>
              <a:rPr lang="cs-CZ" u="sng" dirty="0" smtClean="0"/>
              <a:t>založení kláštera </a:t>
            </a:r>
            <a:r>
              <a:rPr lang="cs-CZ" u="sng" dirty="0" err="1" smtClean="0"/>
              <a:t>břevnovského</a:t>
            </a:r>
            <a:r>
              <a:rPr lang="cs-CZ" u="sng" dirty="0" smtClean="0"/>
              <a:t> </a:t>
            </a:r>
            <a:r>
              <a:rPr lang="cs-CZ" dirty="0" smtClean="0"/>
              <a:t>(psaná na papyru).</a:t>
            </a:r>
          </a:p>
          <a:p>
            <a:r>
              <a:rPr lang="cs-CZ" u="sng" dirty="0" smtClean="0"/>
              <a:t>Více listin </a:t>
            </a:r>
            <a:r>
              <a:rPr lang="cs-CZ" dirty="0" smtClean="0"/>
              <a:t>se objevuje za </a:t>
            </a:r>
            <a:r>
              <a:rPr lang="cs-CZ" b="1" dirty="0" smtClean="0"/>
              <a:t>Vladislava II. </a:t>
            </a:r>
          </a:p>
          <a:p>
            <a:r>
              <a:rPr lang="cs-CZ" dirty="0" smtClean="0"/>
              <a:t>Od </a:t>
            </a:r>
            <a:r>
              <a:rPr lang="cs-CZ" b="1" dirty="0" smtClean="0"/>
              <a:t>Přemysla Otakara I. </a:t>
            </a:r>
            <a:r>
              <a:rPr lang="cs-CZ" dirty="0" smtClean="0"/>
              <a:t>už funguje </a:t>
            </a:r>
            <a:r>
              <a:rPr lang="cs-CZ" u="sng" dirty="0" smtClean="0"/>
              <a:t>panovnická kancelář.</a:t>
            </a:r>
          </a:p>
          <a:p>
            <a:r>
              <a:rPr lang="cs-CZ" sz="3800" b="1" u="sng" dirty="0" smtClean="0"/>
              <a:t>Panovnické kanceláře a jejich produkty:</a:t>
            </a:r>
          </a:p>
          <a:p>
            <a:r>
              <a:rPr lang="cs-CZ" sz="3400" b="1" dirty="0" smtClean="0"/>
              <a:t>Panovnické listiny – </a:t>
            </a:r>
            <a:r>
              <a:rPr lang="cs-CZ" sz="3400" dirty="0" smtClean="0"/>
              <a:t>od Vladislava II (viz výše)</a:t>
            </a:r>
            <a:endParaRPr lang="cs-CZ" sz="3400" b="1" dirty="0" smtClean="0"/>
          </a:p>
          <a:p>
            <a:r>
              <a:rPr lang="cs-CZ" sz="3400" b="1" dirty="0" smtClean="0"/>
              <a:t>Desky zemské </a:t>
            </a:r>
            <a:r>
              <a:rPr lang="cs-CZ" b="1" dirty="0" smtClean="0"/>
              <a:t>– </a:t>
            </a:r>
            <a:r>
              <a:rPr lang="cs-CZ" dirty="0" smtClean="0"/>
              <a:t>za vlády Přemysla Otakara II. (kol r. 1260) – při činnosti zemského soudu (pro majetek šlechty – pro otázky sporů a převodů nemovitostí). České zemské desky se zachovaly od r. 1541 (starší shořely s výjimkou jedné knihy z let 1316 – 1320). Od roku 1541 do roku 1795 je to 1100 svazků knih.</a:t>
            </a:r>
          </a:p>
          <a:p>
            <a:r>
              <a:rPr lang="cs-CZ" sz="3400" b="1" dirty="0" smtClean="0"/>
              <a:t>Desky dvorské </a:t>
            </a:r>
            <a:r>
              <a:rPr lang="cs-CZ" b="1" dirty="0" smtClean="0"/>
              <a:t>– </a:t>
            </a:r>
            <a:r>
              <a:rPr lang="cs-CZ" dirty="0" smtClean="0"/>
              <a:t>pro královské leníky (pro poměry manské)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Zlatá bula sicilská a strana </a:t>
            </a:r>
            <a:r>
              <a:rPr lang="cs-CZ" b="1" dirty="0" err="1" smtClean="0"/>
              <a:t>desk</a:t>
            </a:r>
            <a:r>
              <a:rPr lang="cs-CZ" b="1" dirty="0" smtClean="0"/>
              <a:t> zemských</a:t>
            </a:r>
            <a:endParaRPr lang="cs-CZ" b="1" dirty="0"/>
          </a:p>
        </p:txBody>
      </p:sp>
      <p:pic>
        <p:nvPicPr>
          <p:cNvPr id="4" name="Zástupný symbol pro obsah 3" descr="Zlata_bula_sicilska_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484784"/>
            <a:ext cx="2417811" cy="5169189"/>
          </a:xfrm>
        </p:spPr>
      </p:pic>
      <p:pic>
        <p:nvPicPr>
          <p:cNvPr id="5" name="Obrázek 4" descr="Desky_zemske_lis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17731" y="1484784"/>
            <a:ext cx="4690022" cy="513164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Desky zemské</a:t>
            </a:r>
            <a:endParaRPr lang="cs-CZ" b="1" dirty="0"/>
          </a:p>
        </p:txBody>
      </p:sp>
      <p:pic>
        <p:nvPicPr>
          <p:cNvPr id="4" name="Zástupný symbol pro obsah 3" descr="Desky_zemske_knih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39664" y="1772816"/>
            <a:ext cx="7920880" cy="432048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Diplomatika – městská a církevní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600" b="1" dirty="0" smtClean="0"/>
              <a:t>Městské kanceláře :</a:t>
            </a:r>
          </a:p>
          <a:p>
            <a:r>
              <a:rPr lang="cs-CZ" b="1" dirty="0" smtClean="0"/>
              <a:t>Městské listiny a městské knihy – </a:t>
            </a:r>
            <a:r>
              <a:rPr lang="cs-CZ" dirty="0" smtClean="0"/>
              <a:t>nejstarší je Staroměstská městská kniha (z roku 1310), dále kniha Chebská a Novobydžovská. Sem se zapisovaly převody majetku měšťanů.</a:t>
            </a:r>
          </a:p>
          <a:p>
            <a:r>
              <a:rPr lang="cs-CZ" sz="3600" b="1" dirty="0" smtClean="0"/>
              <a:t>Církevní kanceláře:</a:t>
            </a:r>
          </a:p>
          <a:p>
            <a:r>
              <a:rPr lang="cs-CZ" b="1" dirty="0" smtClean="0"/>
              <a:t>Listiny </a:t>
            </a:r>
          </a:p>
          <a:p>
            <a:r>
              <a:rPr lang="cs-CZ" b="1" dirty="0" smtClean="0"/>
              <a:t>Erekční knihy – </a:t>
            </a:r>
            <a:r>
              <a:rPr lang="cs-CZ" dirty="0" smtClean="0"/>
              <a:t>vedeny v Praze při arcibiskupství a biskupství a jsou o majetku kostelů v zemi</a:t>
            </a:r>
          </a:p>
          <a:p>
            <a:r>
              <a:rPr lang="cs-CZ" b="1" dirty="0" smtClean="0"/>
              <a:t>Konfirmační knihy – </a:t>
            </a:r>
            <a:r>
              <a:rPr lang="cs-CZ" dirty="0" smtClean="0"/>
              <a:t>o obsazování farářů do farností</a:t>
            </a:r>
          </a:p>
          <a:p>
            <a:r>
              <a:rPr lang="cs-CZ" b="1" dirty="0" smtClean="0"/>
              <a:t>Matriky – </a:t>
            </a:r>
            <a:r>
              <a:rPr lang="cs-CZ" dirty="0" smtClean="0"/>
              <a:t>vedeny od Tridentského koncilu – v Čechách ale až po třicetileté válce (nemusely se ale vždy zachovat). Dělí se na matriky </a:t>
            </a:r>
            <a:r>
              <a:rPr lang="cs-CZ" b="1" dirty="0" smtClean="0"/>
              <a:t>narození, sňatků a úmrtí </a:t>
            </a:r>
            <a:r>
              <a:rPr lang="cs-CZ" dirty="0" smtClean="0"/>
              <a:t>– jsou vedeny vždy na farnosti pro celou farnost (třeba pro 10 vsí – později děleno po vsích), </a:t>
            </a:r>
            <a:r>
              <a:rPr lang="cs-CZ" u="sng" dirty="0" smtClean="0"/>
              <a:t>zprvu jen latinsky, od počátku 19. stol. česky.</a:t>
            </a:r>
            <a:endParaRPr lang="cs-CZ" b="1" u="sng" dirty="0" smtClean="0"/>
          </a:p>
          <a:p>
            <a:endParaRPr lang="cs-CZ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Matriky –  </a:t>
            </a:r>
            <a:r>
              <a:rPr lang="cs-CZ" sz="3100" b="1" dirty="0" smtClean="0"/>
              <a:t>zápis o narození Karla Hynka Máchy (psal se jako Ignác) – viz druhá kolonka shora </a:t>
            </a:r>
            <a:endParaRPr lang="cs-CZ" sz="3100" b="1" dirty="0"/>
          </a:p>
        </p:txBody>
      </p:sp>
      <p:pic>
        <p:nvPicPr>
          <p:cNvPr id="4" name="Zástupný symbol pro obsah 3" descr="Matrikakarel_H-Mach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8629" y="1916832"/>
            <a:ext cx="8026454" cy="4032448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Matriky</a:t>
            </a:r>
            <a:r>
              <a:rPr lang="cs-CZ" dirty="0" smtClean="0"/>
              <a:t> – </a:t>
            </a:r>
            <a:r>
              <a:rPr lang="cs-CZ" sz="3600" dirty="0" smtClean="0"/>
              <a:t>zápis o narození Bedřicha Smetany v Litomyšli ( Smetanovo muzeum v Litomyšli)</a:t>
            </a:r>
            <a:br>
              <a:rPr lang="cs-CZ" sz="3600" dirty="0" smtClean="0"/>
            </a:br>
            <a:r>
              <a:rPr lang="cs-CZ" sz="2700" b="1" i="1" dirty="0" smtClean="0"/>
              <a:t>Bedřich Smetana je zapsán v druhé kolonce – červená značka</a:t>
            </a:r>
            <a:endParaRPr lang="cs-CZ" b="1" i="1" dirty="0"/>
          </a:p>
        </p:txBody>
      </p:sp>
      <p:pic>
        <p:nvPicPr>
          <p:cNvPr id="4" name="Zástupný symbol pro obsah 3" descr="Matrika Smtana 02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0071" y="2420888"/>
            <a:ext cx="8644417" cy="3456384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Diplomatika šlechtická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200" b="1" dirty="0" smtClean="0"/>
              <a:t>Šlechtické kanceláře:</a:t>
            </a:r>
          </a:p>
          <a:p>
            <a:r>
              <a:rPr lang="cs-CZ" dirty="0" smtClean="0"/>
              <a:t>(nejstarší kancelář je rožmberská)</a:t>
            </a:r>
          </a:p>
          <a:p>
            <a:r>
              <a:rPr lang="cs-CZ" sz="3300" b="1" dirty="0" smtClean="0"/>
              <a:t>Urbáře</a:t>
            </a:r>
            <a:r>
              <a:rPr lang="cs-CZ" dirty="0" smtClean="0"/>
              <a:t> – knihy, kam se zapisovaly povinnosti poddaných</a:t>
            </a:r>
          </a:p>
          <a:p>
            <a:r>
              <a:rPr lang="cs-CZ" sz="3300" b="1" dirty="0" smtClean="0"/>
              <a:t>Gruntovní knihy </a:t>
            </a:r>
            <a:r>
              <a:rPr lang="cs-CZ" dirty="0" smtClean="0"/>
              <a:t>– zapisovaly se změny v držbě poddanských nemovitostí (od 14. stol. nejprve u klášterních panství – vedeny do r. 1850)</a:t>
            </a:r>
          </a:p>
          <a:p>
            <a:r>
              <a:rPr lang="cs-CZ" sz="3300" b="1" dirty="0" smtClean="0"/>
              <a:t>Knihy konšelské</a:t>
            </a:r>
            <a:r>
              <a:rPr lang="cs-CZ" sz="3300" dirty="0" smtClean="0"/>
              <a:t> </a:t>
            </a:r>
            <a:r>
              <a:rPr lang="cs-CZ" dirty="0" smtClean="0"/>
              <a:t>– na některých panstvích je vedla vesnická samospráva</a:t>
            </a:r>
          </a:p>
          <a:p>
            <a:r>
              <a:rPr lang="cs-CZ" dirty="0" smtClean="0"/>
              <a:t>Od roku 1875 zavedeny jednotné </a:t>
            </a:r>
            <a:r>
              <a:rPr lang="cs-CZ" sz="3300" b="1" dirty="0" smtClean="0"/>
              <a:t>pozemkové knihy</a:t>
            </a: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92088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Ukázka ze dvou urbářů</a:t>
            </a:r>
            <a:br>
              <a:rPr lang="cs-CZ" b="1" dirty="0" smtClean="0"/>
            </a:br>
            <a:r>
              <a:rPr lang="cs-CZ" b="1" dirty="0" smtClean="0"/>
              <a:t> </a:t>
            </a:r>
            <a:r>
              <a:rPr lang="cs-CZ" sz="2700" b="1" dirty="0" smtClean="0"/>
              <a:t>(druhý je urbář z brtnického panství ze 16. století)</a:t>
            </a:r>
            <a:endParaRPr lang="cs-CZ" b="1" dirty="0"/>
          </a:p>
        </p:txBody>
      </p:sp>
      <p:pic>
        <p:nvPicPr>
          <p:cNvPr id="4" name="Zástupný symbol pro obsah 3" descr="Urbář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634330"/>
            <a:ext cx="3559878" cy="4674990"/>
          </a:xfrm>
        </p:spPr>
      </p:pic>
      <p:pic>
        <p:nvPicPr>
          <p:cNvPr id="5" name="Obrázek 4" descr="Urbář_z_panství_brtnického_z_16_století_psaný_česky.jpgf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1685378"/>
            <a:ext cx="4176463" cy="462394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Gruntovní knihy</a:t>
            </a:r>
            <a:endParaRPr lang="cs-CZ" b="1" dirty="0"/>
          </a:p>
        </p:txBody>
      </p:sp>
      <p:pic>
        <p:nvPicPr>
          <p:cNvPr id="4" name="Zástupný symbol pro obsah 3" descr="Gruntovní_knih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94152" y="1556792"/>
            <a:ext cx="6754310" cy="4752528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Centrálně vedené katastry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i="1" dirty="0" smtClean="0"/>
              <a:t>Potřeba centrální evidence po třicetileté válce:</a:t>
            </a:r>
          </a:p>
          <a:p>
            <a:r>
              <a:rPr lang="cs-CZ" b="1" dirty="0" smtClean="0"/>
              <a:t>Berní rula </a:t>
            </a:r>
            <a:r>
              <a:rPr lang="cs-CZ" dirty="0" smtClean="0"/>
              <a:t>(sepsaná 1653 – 1656) – měla evidovat změny, k nimž došlo po třicetileté válce, vznikla pro potřeby panovníka kvůli výběru berní (daní). Evidovala výměru polností, počty dobytka a řemeslo, pokud se jím poddaný živil. Podruhé světové válce byla pro badatelské potřeby celá vydána tiskem.</a:t>
            </a:r>
          </a:p>
          <a:p>
            <a:r>
              <a:rPr lang="cs-CZ" b="1" dirty="0" smtClean="0"/>
              <a:t>Tereziánský k</a:t>
            </a:r>
            <a:r>
              <a:rPr lang="cs-CZ" dirty="0" smtClean="0"/>
              <a:t>atastr (1757) – rozšíření a aktualizace berní ruly. Tiskem ve 20. století vydány ale jen souhrnné katalogy – 3 knihy.</a:t>
            </a:r>
          </a:p>
          <a:p>
            <a:r>
              <a:rPr lang="cs-CZ" b="1" dirty="0" smtClean="0"/>
              <a:t>Josefínský katastr </a:t>
            </a:r>
            <a:r>
              <a:rPr lang="cs-CZ" dirty="0" smtClean="0"/>
              <a:t>(1785) – evidována poddanská, ale i panská půda.</a:t>
            </a:r>
          </a:p>
          <a:p>
            <a:r>
              <a:rPr lang="cs-CZ" dirty="0" smtClean="0"/>
              <a:t>Později ještě </a:t>
            </a:r>
            <a:r>
              <a:rPr lang="cs-CZ" b="1" dirty="0" smtClean="0"/>
              <a:t>další katastry </a:t>
            </a:r>
            <a:r>
              <a:rPr lang="cs-CZ" dirty="0" smtClean="0"/>
              <a:t>v 19. století.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Berní rula </a:t>
            </a:r>
            <a:r>
              <a:rPr lang="cs-CZ" dirty="0" smtClean="0"/>
              <a:t>– </a:t>
            </a:r>
            <a:r>
              <a:rPr lang="cs-CZ" sz="4000" dirty="0" smtClean="0"/>
              <a:t>ukázka originální stránky  městečka </a:t>
            </a:r>
            <a:r>
              <a:rPr lang="cs-CZ" sz="4000" dirty="0" err="1" smtClean="0"/>
              <a:t>Cerekvice</a:t>
            </a:r>
            <a:r>
              <a:rPr lang="cs-CZ" sz="4000" dirty="0" smtClean="0"/>
              <a:t> nad Bystřicí z r. 1654</a:t>
            </a:r>
            <a:endParaRPr lang="cs-CZ" dirty="0"/>
          </a:p>
        </p:txBody>
      </p:sp>
      <p:pic>
        <p:nvPicPr>
          <p:cNvPr id="4" name="Zástupný symbol pro obsah 3" descr="_orez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71961" y="1896396"/>
            <a:ext cx="4999677" cy="4176464"/>
          </a:xfrm>
        </p:spPr>
      </p:pic>
      <p:pic>
        <p:nvPicPr>
          <p:cNvPr id="6" name="Obrázek 5" descr="berni rulaCerekvice2orez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3802569" y="2326223"/>
            <a:ext cx="4923238" cy="3384376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Berní rula z roku 1654 </a:t>
            </a:r>
            <a:r>
              <a:rPr lang="cs-CZ" dirty="0" smtClean="0"/>
              <a:t>– přetisk Hořic</a:t>
            </a:r>
            <a:br>
              <a:rPr lang="cs-CZ" dirty="0" smtClean="0"/>
            </a:br>
            <a:r>
              <a:rPr lang="cs-CZ" sz="2700" dirty="0" smtClean="0"/>
              <a:t>Majitelé usedlostí rozděleni dle velikosti majetku na sousedy     (u vsí sedláci), </a:t>
            </a:r>
            <a:r>
              <a:rPr lang="cs-CZ" sz="2700" dirty="0" err="1" smtClean="0"/>
              <a:t>chalupníky</a:t>
            </a:r>
            <a:r>
              <a:rPr lang="cs-CZ" sz="2700" dirty="0" smtClean="0"/>
              <a:t> a zahradníky. </a:t>
            </a:r>
            <a:endParaRPr lang="cs-CZ" dirty="0"/>
          </a:p>
        </p:txBody>
      </p:sp>
      <p:pic>
        <p:nvPicPr>
          <p:cNvPr id="4" name="Zástupný symbol pro obsah 3" descr="berni rula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556791"/>
            <a:ext cx="4176464" cy="5078363"/>
          </a:xfrm>
        </p:spPr>
      </p:pic>
      <p:pic>
        <p:nvPicPr>
          <p:cNvPr id="5" name="Obrázek 4" descr="Berni rul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800000">
            <a:off x="4644006" y="1556791"/>
            <a:ext cx="4104453" cy="5079884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Berní rula z roku 1654 </a:t>
            </a:r>
            <a:r>
              <a:rPr lang="cs-CZ" sz="2400" dirty="0" smtClean="0"/>
              <a:t>(</a:t>
            </a:r>
            <a:r>
              <a:rPr lang="cs-CZ" sz="2400" dirty="0" err="1" smtClean="0"/>
              <a:t>pokrač</a:t>
            </a:r>
            <a:r>
              <a:rPr lang="cs-CZ" sz="2400" dirty="0" smtClean="0"/>
              <a:t>.)– </a:t>
            </a:r>
            <a:r>
              <a:rPr lang="cs-CZ" sz="3600" dirty="0" smtClean="0"/>
              <a:t>přetisk Hořic</a:t>
            </a:r>
            <a:br>
              <a:rPr lang="cs-CZ" sz="3600" dirty="0" smtClean="0"/>
            </a:br>
            <a:r>
              <a:rPr lang="cs-CZ" sz="2400" dirty="0" smtClean="0"/>
              <a:t>Majitelé usedlostí rozděleni dle velikosti majetku na sousedy, </a:t>
            </a:r>
            <a:r>
              <a:rPr lang="cs-CZ" sz="2400" dirty="0" err="1" smtClean="0"/>
              <a:t>chalupníky</a:t>
            </a:r>
            <a:r>
              <a:rPr lang="cs-CZ" sz="2400" dirty="0" smtClean="0"/>
              <a:t> a zahradníky. Na konci uvedena pustá stavení.</a:t>
            </a:r>
            <a:endParaRPr lang="cs-CZ" sz="3600" dirty="0"/>
          </a:p>
        </p:txBody>
      </p:sp>
      <p:pic>
        <p:nvPicPr>
          <p:cNvPr id="4" name="Zástupný symbol pro obsah 3" descr="Berni rula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5" y="1556792"/>
            <a:ext cx="3816221" cy="5040560"/>
          </a:xfrm>
        </p:spPr>
      </p:pic>
      <p:pic>
        <p:nvPicPr>
          <p:cNvPr id="5" name="Obrázek 4" descr="berni rula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800000">
            <a:off x="4511886" y="1556792"/>
            <a:ext cx="4164570" cy="498826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Diplomatika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77500" lnSpcReduction="20000"/>
          </a:bodyPr>
          <a:lstStyle/>
          <a:p>
            <a:r>
              <a:rPr lang="cs-CZ" sz="3400" b="1" dirty="0" smtClean="0"/>
              <a:t>Řeč diplomatiky </a:t>
            </a:r>
            <a:r>
              <a:rPr lang="cs-CZ" dirty="0" smtClean="0"/>
              <a:t>– zprvu </a:t>
            </a:r>
            <a:r>
              <a:rPr lang="cs-CZ" b="1" dirty="0" smtClean="0"/>
              <a:t>latina</a:t>
            </a:r>
            <a:r>
              <a:rPr lang="cs-CZ" dirty="0" smtClean="0"/>
              <a:t> (u nás do konce 13. století výlučně, z </a:t>
            </a:r>
            <a:r>
              <a:rPr lang="cs-CZ" u="sng" dirty="0" smtClean="0"/>
              <a:t>roku 1300 u nás nejstarší </a:t>
            </a:r>
            <a:r>
              <a:rPr lang="cs-CZ" b="1" u="sng" dirty="0" smtClean="0"/>
              <a:t>německá listina </a:t>
            </a:r>
            <a:r>
              <a:rPr lang="cs-CZ" u="sng" dirty="0" smtClean="0"/>
              <a:t>u Rožmberků</a:t>
            </a:r>
            <a:r>
              <a:rPr lang="cs-CZ" dirty="0" smtClean="0"/>
              <a:t>, dále němčina u nás v královských listinách za Jana Lucemburského. U </a:t>
            </a:r>
            <a:r>
              <a:rPr lang="cs-CZ" u="sng" dirty="0" smtClean="0"/>
              <a:t>zemských úřadů ale </a:t>
            </a:r>
            <a:r>
              <a:rPr lang="cs-CZ" b="1" u="sng" dirty="0" smtClean="0"/>
              <a:t>latinu hned nahradila čeština </a:t>
            </a:r>
            <a:r>
              <a:rPr lang="cs-CZ" dirty="0" smtClean="0"/>
              <a:t>(v deskách zemských apod.).</a:t>
            </a:r>
          </a:p>
          <a:p>
            <a:r>
              <a:rPr lang="cs-CZ" dirty="0" smtClean="0"/>
              <a:t>V </a:t>
            </a:r>
            <a:r>
              <a:rPr lang="cs-CZ" u="sng" dirty="0" smtClean="0"/>
              <a:t>listinách</a:t>
            </a:r>
            <a:r>
              <a:rPr lang="cs-CZ" dirty="0" smtClean="0"/>
              <a:t> se </a:t>
            </a:r>
            <a:r>
              <a:rPr lang="cs-CZ" b="1" dirty="0" smtClean="0"/>
              <a:t>čeština</a:t>
            </a:r>
            <a:r>
              <a:rPr lang="cs-CZ" dirty="0" smtClean="0"/>
              <a:t> prosazuje od konce vlády Karla IV.</a:t>
            </a:r>
          </a:p>
          <a:p>
            <a:r>
              <a:rPr lang="cs-CZ" dirty="0" smtClean="0"/>
              <a:t>Nejstarší </a:t>
            </a:r>
            <a:r>
              <a:rPr lang="cs-CZ" b="1" dirty="0" smtClean="0"/>
              <a:t>panovnická česká listina </a:t>
            </a:r>
            <a:r>
              <a:rPr lang="cs-CZ" dirty="0" smtClean="0"/>
              <a:t>je z roku </a:t>
            </a:r>
            <a:r>
              <a:rPr lang="cs-CZ" b="1" dirty="0" smtClean="0"/>
              <a:t>1394 za vlády Václava IV.</a:t>
            </a:r>
          </a:p>
          <a:p>
            <a:r>
              <a:rPr lang="cs-CZ" dirty="0" smtClean="0"/>
              <a:t>Za </a:t>
            </a:r>
            <a:r>
              <a:rPr lang="cs-CZ" u="sng" dirty="0" smtClean="0"/>
              <a:t>husitství se </a:t>
            </a:r>
            <a:r>
              <a:rPr lang="cs-CZ" b="1" u="sng" dirty="0" smtClean="0"/>
              <a:t>čeština</a:t>
            </a:r>
            <a:r>
              <a:rPr lang="cs-CZ" u="sng" dirty="0" smtClean="0"/>
              <a:t> jako diplomatický jazyk rozšířila na Slovensko, ale i do Uher, části Polska a na Červenou Rus</a:t>
            </a:r>
            <a:r>
              <a:rPr lang="cs-CZ" dirty="0" smtClean="0"/>
              <a:t>. V českých zemích převládla zcela</a:t>
            </a:r>
          </a:p>
          <a:p>
            <a:r>
              <a:rPr lang="cs-CZ" dirty="0" smtClean="0"/>
              <a:t>Po </a:t>
            </a:r>
            <a:r>
              <a:rPr lang="cs-CZ" u="sng" dirty="0" smtClean="0"/>
              <a:t>třicetileté válce </a:t>
            </a:r>
            <a:r>
              <a:rPr lang="cs-CZ" b="1" u="sng" dirty="0" smtClean="0"/>
              <a:t>čeština</a:t>
            </a:r>
            <a:r>
              <a:rPr lang="cs-CZ" u="sng" dirty="0" smtClean="0"/>
              <a:t> potlačena </a:t>
            </a:r>
            <a:r>
              <a:rPr lang="cs-CZ" dirty="0" smtClean="0"/>
              <a:t>(udržela se jen někde u nižších úřadů).</a:t>
            </a:r>
          </a:p>
          <a:p>
            <a:r>
              <a:rPr lang="cs-CZ" dirty="0" smtClean="0"/>
              <a:t>Obnovena až </a:t>
            </a:r>
            <a:r>
              <a:rPr lang="cs-CZ" u="sng" dirty="0" smtClean="0"/>
              <a:t>ve 2. polovině 19. století a hlavně se vznikem první československé republiky.</a:t>
            </a:r>
            <a:endParaRPr lang="cs-CZ" u="sng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Diplomatika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Čím se zabývá diplomatika a od čeho je tento název odvozen? </a:t>
            </a:r>
          </a:p>
          <a:p>
            <a:r>
              <a:rPr lang="cs-CZ" dirty="0" smtClean="0"/>
              <a:t>2. Který vědec se proslavil jako odhalitel prvního slavného historického padělku? Kterého?</a:t>
            </a:r>
          </a:p>
          <a:p>
            <a:r>
              <a:rPr lang="cs-CZ" dirty="0" smtClean="0"/>
              <a:t>3. Kteří významní čeští historikové vydávali tiskem staré listiny?</a:t>
            </a:r>
          </a:p>
          <a:p>
            <a:r>
              <a:rPr lang="cs-CZ" dirty="0" smtClean="0"/>
              <a:t>4. Která nejstarší listina k nám prokazatelně došla, z jaké doby byla, od koho a čeho se týkala?</a:t>
            </a:r>
          </a:p>
          <a:p>
            <a:r>
              <a:rPr lang="cs-CZ" dirty="0" smtClean="0"/>
              <a:t>5. Které úřední knihy evidovaly převody majetku šlechty, kdy a kým byly založeny?</a:t>
            </a:r>
          </a:p>
          <a:p>
            <a:r>
              <a:rPr lang="cs-CZ" dirty="0" smtClean="0"/>
              <a:t>6.  Kde se evidovaly převody majetku měšťanů a která úřední kniha tohoto typu je nejstarší a z jaké je doby?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Diplomatika – test - pokračování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7. Co se zapisovalo v erekčních knihách a co v konfirmačních knihách?</a:t>
            </a:r>
          </a:p>
          <a:p>
            <a:r>
              <a:rPr lang="cs-CZ" dirty="0" smtClean="0"/>
              <a:t>8. Jaké jsou tři typy matrik a ve které době byly zavedeny?</a:t>
            </a:r>
          </a:p>
          <a:p>
            <a:r>
              <a:rPr lang="cs-CZ" dirty="0" smtClean="0"/>
              <a:t>9. Kdo všechno se zapisoval do kolonek v matrice při narození dítěte?</a:t>
            </a:r>
          </a:p>
          <a:p>
            <a:r>
              <a:rPr lang="cs-CZ" dirty="0" smtClean="0"/>
              <a:t>10. Kam se zapisovaly povinnosti poddaných?</a:t>
            </a:r>
          </a:p>
          <a:p>
            <a:r>
              <a:rPr lang="cs-CZ" dirty="0" smtClean="0"/>
              <a:t>11. Který byl první centrálně vedený katastr, kdy vznikl,  co se do něj zapisovalo, proč vznikl?</a:t>
            </a:r>
          </a:p>
          <a:p>
            <a:r>
              <a:rPr lang="cs-CZ" dirty="0" smtClean="0"/>
              <a:t>12. Který panovník začíná psát své listiny česky a ve které době čeština jako úřední řeč zcela převládne?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Diplomatika – test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1. Čím se zabývá diplomatika a od čeho je tento název odvozen? -  </a:t>
            </a:r>
            <a:r>
              <a:rPr lang="cs-CZ" u="sng" dirty="0" smtClean="0"/>
              <a:t>Studiem písemností úřední provenience a institucemi, jež je produkují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2. Který vědec se proslavil jako odhalitel prvního slavného historického padělku? Kterého? – </a:t>
            </a:r>
            <a:r>
              <a:rPr lang="cs-CZ" u="sng" dirty="0" err="1" smtClean="0"/>
              <a:t>Lorenzo</a:t>
            </a:r>
            <a:r>
              <a:rPr lang="cs-CZ" u="sng" dirty="0" smtClean="0"/>
              <a:t> </a:t>
            </a:r>
            <a:r>
              <a:rPr lang="cs-CZ" u="sng" dirty="0" err="1" smtClean="0"/>
              <a:t>Valla</a:t>
            </a:r>
            <a:r>
              <a:rPr lang="cs-CZ" u="sng" dirty="0" smtClean="0"/>
              <a:t>, Konstantinovy donace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3. Kteří významní čeští historikové vydávali tiskem staré listiny? – </a:t>
            </a:r>
            <a:r>
              <a:rPr lang="cs-CZ" u="sng" dirty="0" smtClean="0"/>
              <a:t>Gustav Fridrich, František Palacký, Josef </a:t>
            </a:r>
            <a:r>
              <a:rPr lang="cs-CZ" u="sng" dirty="0" err="1" smtClean="0"/>
              <a:t>Emler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4. Která nejstarší listina k nám prokazatelně došla, z jaké doby byla,  od koho a čeho se týkala? – </a:t>
            </a:r>
            <a:r>
              <a:rPr lang="cs-CZ" u="sng" dirty="0" smtClean="0"/>
              <a:t>Privilegium papeže Jana XV. z roku 993 o založení </a:t>
            </a:r>
            <a:r>
              <a:rPr lang="cs-CZ" u="sng" dirty="0" err="1" smtClean="0"/>
              <a:t>Břevnovského</a:t>
            </a:r>
            <a:r>
              <a:rPr lang="cs-CZ" u="sng" dirty="0" smtClean="0"/>
              <a:t> kláštera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5. Které úřední knihy evidovaly převody majetku šlechty, kdy a kým byly založeny? – </a:t>
            </a:r>
            <a:r>
              <a:rPr lang="cs-CZ" u="sng" dirty="0" smtClean="0"/>
              <a:t>Desky zemské, kol.r. 1260 Přemyslem Otakarem II. </a:t>
            </a:r>
            <a:r>
              <a:rPr lang="cs-CZ" dirty="0" smtClean="0"/>
              <a:t>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6.  Kde se evidovaly převody majetku měšťanů a která úřední kniha tohoto typu je nejstarší a z jaké je doby? – </a:t>
            </a:r>
            <a:r>
              <a:rPr lang="cs-CZ" u="sng" dirty="0" smtClean="0"/>
              <a:t>Městské knihy, Staroměstská městská kniha z roku 1310 (dále Chebská a Novobydžovská)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Diplomatika – test (pokračování)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7. Co se zapisovalo v erekčních knihách a co v konfirmačních knihách? – </a:t>
            </a:r>
            <a:r>
              <a:rPr lang="cs-CZ" u="sng" dirty="0" smtClean="0"/>
              <a:t>Majetky kostelů v zemi, obsazování farářů ve  farnostech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8. Jaké jsou tři typy matrik a ve které době byly zavedeny? </a:t>
            </a:r>
            <a:r>
              <a:rPr lang="cs-CZ" u="sng" dirty="0" smtClean="0"/>
              <a:t>– Narození, sňatků a úmrtí, po Tridentském koncilu</a:t>
            </a:r>
            <a:r>
              <a:rPr lang="cs-CZ" dirty="0" smtClean="0"/>
              <a:t> – </a:t>
            </a:r>
            <a:r>
              <a:rPr lang="cs-CZ" b="1" dirty="0" smtClean="0"/>
              <a:t>4 body</a:t>
            </a:r>
          </a:p>
          <a:p>
            <a:r>
              <a:rPr lang="cs-CZ" dirty="0" smtClean="0"/>
              <a:t>9. Kdo všechno se zapisoval do kolonek v matrice při narození dítěte? – </a:t>
            </a:r>
            <a:r>
              <a:rPr lang="cs-CZ" u="sng" dirty="0" smtClean="0"/>
              <a:t>Kněz, dítě, otec, matka, kmotři, porodní bába </a:t>
            </a:r>
            <a:r>
              <a:rPr lang="cs-CZ" dirty="0" smtClean="0"/>
              <a:t>– </a:t>
            </a:r>
            <a:r>
              <a:rPr lang="cs-CZ" b="1" dirty="0" smtClean="0"/>
              <a:t>6 bodů</a:t>
            </a:r>
          </a:p>
          <a:p>
            <a:r>
              <a:rPr lang="cs-CZ" dirty="0" smtClean="0"/>
              <a:t>10. Kam se zapisovaly povinnosti poddaných? – </a:t>
            </a:r>
            <a:r>
              <a:rPr lang="cs-CZ" u="sng" dirty="0" smtClean="0"/>
              <a:t>Do urbářů </a:t>
            </a:r>
            <a:r>
              <a:rPr lang="cs-CZ" dirty="0" smtClean="0"/>
              <a:t>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11. Který byl první centrálně vedený katastr, kdy vznikl, co se do něj zapisovalo, proč vznikl? – </a:t>
            </a:r>
            <a:r>
              <a:rPr lang="cs-CZ" u="sng" dirty="0" smtClean="0"/>
              <a:t>Berní rula, vznikl po třicetileté válce r. 1653, zapisovaly se polnosti a dobytek poddaných, za účelem odvádění berní</a:t>
            </a:r>
            <a:r>
              <a:rPr lang="cs-CZ" dirty="0" smtClean="0"/>
              <a:t> – </a:t>
            </a:r>
            <a:r>
              <a:rPr lang="cs-CZ" b="1" dirty="0" smtClean="0"/>
              <a:t>4 body</a:t>
            </a:r>
          </a:p>
          <a:p>
            <a:r>
              <a:rPr lang="cs-CZ" dirty="0" smtClean="0"/>
              <a:t>12. Který panovník začíná psát své listiny česky a ve které době čeština jako úřední řeč zcela převládne? – </a:t>
            </a:r>
            <a:r>
              <a:rPr lang="cs-CZ" u="sng" dirty="0" smtClean="0"/>
              <a:t>Václav IV., v době husitské </a:t>
            </a:r>
            <a:r>
              <a:rPr lang="cs-CZ" dirty="0" smtClean="0"/>
              <a:t>– </a:t>
            </a:r>
            <a:r>
              <a:rPr lang="cs-CZ" b="1" dirty="0" smtClean="0"/>
              <a:t>2 body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Hlaváček, Ivan; Kašpar, Jaroslav; Nový, Rostislav. </a:t>
            </a:r>
            <a:r>
              <a:rPr lang="cs-CZ" sz="2400" dirty="0" err="1" smtClean="0"/>
              <a:t>Vademecum</a:t>
            </a:r>
            <a:r>
              <a:rPr lang="cs-CZ" sz="2400" dirty="0" smtClean="0"/>
              <a:t> pomocných věd historických. Praha: Nakladatelství Svoboda, 1988.</a:t>
            </a:r>
          </a:p>
          <a:p>
            <a:r>
              <a:rPr lang="cs-CZ" sz="2400" dirty="0" smtClean="0">
                <a:hlinkClick r:id="rId2"/>
              </a:rPr>
              <a:t>http://cs.wikipedia.org</a:t>
            </a:r>
            <a:endParaRPr lang="cs-CZ" sz="2400" dirty="0" smtClean="0"/>
          </a:p>
          <a:p>
            <a:pPr>
              <a:buNone/>
            </a:pPr>
            <a:r>
              <a:rPr lang="cs-CZ" sz="2400" b="1" u="sng" dirty="0" smtClean="0"/>
              <a:t>Použité obrázky:</a:t>
            </a:r>
          </a:p>
          <a:p>
            <a:pPr lvl="0"/>
            <a:r>
              <a:rPr lang="cs-CZ" sz="2400" u="sng" dirty="0" smtClean="0">
                <a:hlinkClick r:id="rId3"/>
              </a:rPr>
              <a:t>http</a:t>
            </a:r>
            <a:r>
              <a:rPr lang="cs-CZ" sz="2400" u="sng" dirty="0" smtClean="0">
                <a:hlinkClick r:id="rId3"/>
              </a:rPr>
              <a:t>://commons.wikimedia.org/wiki/File:Lorenzo_Valla.jpg?uselang=cs</a:t>
            </a:r>
            <a:r>
              <a:rPr lang="cs-CZ" sz="2400" dirty="0" smtClean="0"/>
              <a:t> –</a:t>
            </a:r>
            <a:r>
              <a:rPr lang="cs-CZ" sz="2400" dirty="0" err="1" smtClean="0"/>
              <a:t>Lorenzo</a:t>
            </a:r>
            <a:r>
              <a:rPr lang="cs-CZ" sz="2400" dirty="0" smtClean="0"/>
              <a:t> </a:t>
            </a:r>
            <a:r>
              <a:rPr lang="cs-CZ" sz="2400" dirty="0" err="1" smtClean="0"/>
              <a:t>Valla</a:t>
            </a:r>
            <a:r>
              <a:rPr lang="cs-CZ" sz="2400" dirty="0" smtClean="0"/>
              <a:t>, volné dílo – str. 3</a:t>
            </a:r>
          </a:p>
          <a:p>
            <a:pPr lvl="0"/>
            <a:r>
              <a:rPr lang="cs-CZ" sz="2400" u="sng" dirty="0" smtClean="0">
                <a:hlinkClick r:id="rId4"/>
              </a:rPr>
              <a:t>http://commons.wikimedia.org/wiki/File:Golden_Bull_of_Sicily.jpg</a:t>
            </a:r>
            <a:r>
              <a:rPr lang="cs-CZ" sz="2400" dirty="0" smtClean="0"/>
              <a:t> – zlatá bula sicilská,  volné dílo – str. 5</a:t>
            </a:r>
          </a:p>
          <a:p>
            <a:pPr lvl="0"/>
            <a:r>
              <a:rPr lang="cs-CZ" sz="2400" u="sng" dirty="0" smtClean="0">
                <a:hlinkClick r:id="rId5"/>
              </a:rPr>
              <a:t>http://commons.wikimedia.org/wiki/File:Desky_zemske_list.jpg?uselang=cs</a:t>
            </a:r>
            <a:r>
              <a:rPr lang="cs-CZ" sz="2400" dirty="0" smtClean="0"/>
              <a:t> – Desky zemské, list,  volné dílo – str. </a:t>
            </a:r>
            <a:r>
              <a:rPr lang="cs-CZ" sz="2400" dirty="0" smtClean="0"/>
              <a:t>5</a:t>
            </a:r>
            <a:endParaRPr lang="cs-CZ" sz="2400" dirty="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u="sng" dirty="0" smtClean="0">
                <a:hlinkClick r:id="rId2"/>
              </a:rPr>
              <a:t>http://commons.wikimedia.org/wiki/File:Desky_zemske_kniha.jpg?uselang=cs</a:t>
            </a:r>
            <a:r>
              <a:rPr lang="cs-CZ" dirty="0" smtClean="0"/>
              <a:t> – Desky zemské, knihy , volné dílo – str. 6</a:t>
            </a:r>
          </a:p>
          <a:p>
            <a:pPr lvl="0"/>
            <a:r>
              <a:rPr lang="cs-CZ" u="sng" dirty="0" smtClean="0">
                <a:hlinkClick r:id="rId3"/>
              </a:rPr>
              <a:t>http://commons.wikimedia.org/wiki/File:Machamatr.png?uselang=cs</a:t>
            </a:r>
            <a:r>
              <a:rPr lang="cs-CZ" dirty="0" smtClean="0"/>
              <a:t> - Záznam o narození Karla Hynka Máchy (tehdy ještě Ignáce) v matrice narozených. </a:t>
            </a:r>
            <a:r>
              <a:rPr lang="cs-CZ" i="1" dirty="0" smtClean="0"/>
              <a:t>Podle českého Autorského zákona (</a:t>
            </a:r>
            <a:r>
              <a:rPr lang="cs-CZ" i="1" u="sng" dirty="0" smtClean="0">
                <a:hlinkClick r:id="rId4"/>
              </a:rPr>
              <a:t>Zákon č. 121/2000 Sb.</a:t>
            </a:r>
            <a:r>
              <a:rPr lang="cs-CZ" i="1" dirty="0" smtClean="0"/>
              <a:t>, </a:t>
            </a:r>
            <a:r>
              <a:rPr lang="cs-CZ" i="1" u="sng" dirty="0" smtClean="0">
                <a:hlinkClick r:id="rId5"/>
              </a:rPr>
              <a:t>§ 3</a:t>
            </a:r>
            <a:r>
              <a:rPr lang="cs-CZ" i="1" dirty="0" smtClean="0"/>
              <a:t>, odstavec a) jde o dílo vyňaté z ochrany dle práva autorského, volné dílo –</a:t>
            </a:r>
            <a:r>
              <a:rPr lang="cs-CZ" dirty="0" smtClean="0"/>
              <a:t> str. 8</a:t>
            </a:r>
          </a:p>
          <a:p>
            <a:pPr lvl="0"/>
            <a:r>
              <a:rPr lang="cs-CZ" u="sng" dirty="0" smtClean="0">
                <a:hlinkClick r:id="rId6"/>
              </a:rPr>
              <a:t>http://commons.wikimedia.org/wiki/File:Urb%C3%A1%C5%99.jpg?uselang=cs</a:t>
            </a:r>
            <a:r>
              <a:rPr lang="cs-CZ" dirty="0" smtClean="0"/>
              <a:t> –urbář, volné dílo – str. 11</a:t>
            </a:r>
          </a:p>
          <a:p>
            <a:pPr lvl="0"/>
            <a:r>
              <a:rPr lang="cs-CZ" u="sng" dirty="0" smtClean="0">
                <a:hlinkClick r:id="rId7"/>
              </a:rPr>
              <a:t>http://commons.wikimedia.org/wiki/File:Urb%C3%A1%C5%99_z_panstv%C3%AD_brtnick%C3%A9ho_z_16_stolet%C3%AD_psan%C3%BD_%C4%8Desky.gif?uselang=cs</a:t>
            </a:r>
            <a:r>
              <a:rPr lang="cs-CZ" dirty="0" smtClean="0"/>
              <a:t> – urbář z brtnického panství z 16. století psaný česky, volné dílo – str. 11</a:t>
            </a:r>
          </a:p>
          <a:p>
            <a:pPr lvl="0"/>
            <a:r>
              <a:rPr lang="cs-CZ" u="sng" dirty="0" smtClean="0">
                <a:hlinkClick r:id="rId8"/>
              </a:rPr>
              <a:t>http://commons.wikimedia.org/wiki/File:Gruntovn%C3%AD_knihy.JPG?uselang=cs</a:t>
            </a:r>
            <a:r>
              <a:rPr lang="cs-CZ" dirty="0" smtClean="0"/>
              <a:t> – Gruntovní knihy – 2 knihy, volné dílo – str. 12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Fota </a:t>
            </a:r>
            <a:r>
              <a:rPr lang="cs-CZ" b="1" dirty="0" smtClean="0"/>
              <a:t>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1569</Words>
  <Application>Microsoft Office PowerPoint</Application>
  <PresentationFormat>Předvádění na obrazovce (4:3)</PresentationFormat>
  <Paragraphs>102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Diplomatika</vt:lpstr>
      <vt:lpstr>Diplomatika</vt:lpstr>
      <vt:lpstr>Lorenzo Valla – italský humanista a první badatel v oblasti diplomatiky</vt:lpstr>
      <vt:lpstr>Historie diplomatiky</vt:lpstr>
      <vt:lpstr>Zlatá bula sicilská a strana desk zemských</vt:lpstr>
      <vt:lpstr>Desky zemské</vt:lpstr>
      <vt:lpstr>Diplomatika – městská a církevní</vt:lpstr>
      <vt:lpstr>Matriky –  zápis o narození Karla Hynka Máchy (psal se jako Ignác) – viz druhá kolonka shora </vt:lpstr>
      <vt:lpstr>Matriky – zápis o narození Bedřicha Smetany v Litomyšli ( Smetanovo muzeum v Litomyšli) Bedřich Smetana je zapsán v druhé kolonce – červená značka</vt:lpstr>
      <vt:lpstr>Diplomatika šlechtická</vt:lpstr>
      <vt:lpstr>Ukázka ze dvou urbářů  (druhý je urbář z brtnického panství ze 16. století)</vt:lpstr>
      <vt:lpstr>Gruntovní knihy</vt:lpstr>
      <vt:lpstr>Centrálně vedené katastry</vt:lpstr>
      <vt:lpstr>Berní rula – ukázka originální stránky  městečka Cerekvice nad Bystřicí z r. 1654</vt:lpstr>
      <vt:lpstr>Berní rula z roku 1654 – přetisk Hořic Majitelé usedlostí rozděleni dle velikosti majetku na sousedy     (u vsí sedláci), chalupníky a zahradníky. </vt:lpstr>
      <vt:lpstr>Berní rula z roku 1654 (pokrač.)– přetisk Hořic Majitelé usedlostí rozděleni dle velikosti majetku na sousedy, chalupníky a zahradníky. Na konci uvedena pustá stavení.</vt:lpstr>
      <vt:lpstr>Diplomatika</vt:lpstr>
      <vt:lpstr>Diplomatika - test</vt:lpstr>
      <vt:lpstr>Diplomatika – test - pokračování</vt:lpstr>
      <vt:lpstr>Diplomatika – test - řešení</vt:lpstr>
      <vt:lpstr>Diplomatika – test (pokračování) - řešení</vt:lpstr>
      <vt:lpstr>Použitá literatura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Diplomatika</dc:title>
  <cp:lastModifiedBy>Gymnázium a SOŠ</cp:lastModifiedBy>
  <cp:revision>46</cp:revision>
  <dcterms:modified xsi:type="dcterms:W3CDTF">2014-03-24T10:27:36Z</dcterms:modified>
</cp:coreProperties>
</file>