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56" r:id="rId3"/>
    <p:sldId id="257" r:id="rId4"/>
    <p:sldId id="258" r:id="rId5"/>
    <p:sldId id="280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81" r:id="rId23"/>
    <p:sldId id="276" r:id="rId24"/>
    <p:sldId id="278" r:id="rId25"/>
    <p:sldId id="277" r:id="rId26"/>
    <p:sldId id="279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958" autoAdjust="0"/>
  </p:normalViewPr>
  <p:slideViewPr>
    <p:cSldViewPr>
      <p:cViewPr varScale="1">
        <p:scale>
          <a:sx n="101" d="100"/>
          <a:sy n="101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_Vil%C3%ADmek_-_Magdalena_Dobromila_Rettigov%C3%A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00247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185959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770433"/>
            <a:ext cx="6840305" cy="49016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440159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Epigrafika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60848"/>
            <a:ext cx="6400800" cy="3577952"/>
          </a:xfrm>
        </p:spPr>
        <p:txBody>
          <a:bodyPr>
            <a:normAutofit/>
          </a:bodyPr>
          <a:lstStyle/>
          <a:p>
            <a:r>
              <a:rPr lang="cs-CZ" b="1" dirty="0" smtClean="0"/>
              <a:t>Nauka o nápisech, které jsou psány na nepaleografických materiálech. </a:t>
            </a:r>
            <a:r>
              <a:rPr lang="cs-CZ" dirty="0" smtClean="0"/>
              <a:t>Například na dřevě (malované, vypalované, vyryté), na kameni (vytesané, vyryté), na kovu (vyryté, odlité), na hliněných vypalovaných předmětech atd.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 epigrafiky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 nás začala studiem nápisů na zvonech – Josef Dobrovský, František Palacký, Václav Vojtíšek</a:t>
            </a:r>
          </a:p>
          <a:p>
            <a:r>
              <a:rPr lang="cs-CZ" dirty="0" smtClean="0"/>
              <a:t>Někdy je to zpráva o věci (zvonu, soše), jindy citáty literárního rázu. Málokdy právní památky ve středověku, ve starověku ale byly běžné (viz Zákony 12 desek apod.).</a:t>
            </a:r>
          </a:p>
          <a:p>
            <a:r>
              <a:rPr lang="cs-CZ" dirty="0" smtClean="0"/>
              <a:t>Nápisy většinou latinské, ojediněle německé</a:t>
            </a:r>
          </a:p>
          <a:p>
            <a:r>
              <a:rPr lang="cs-CZ" dirty="0" smtClean="0"/>
              <a:t>Ligatury a zkratky jako v paleografii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 epigrafiky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Nejstarší nápisy u nás </a:t>
            </a:r>
            <a:r>
              <a:rPr lang="cs-CZ" dirty="0" smtClean="0"/>
              <a:t>– z římského období (např. </a:t>
            </a:r>
            <a:r>
              <a:rPr lang="cs-CZ" b="1" dirty="0" smtClean="0"/>
              <a:t>nápis na skále v Trenčíně z r. 179 n. l. - Slovensko)</a:t>
            </a:r>
          </a:p>
          <a:p>
            <a:r>
              <a:rPr lang="cs-CZ" dirty="0" smtClean="0"/>
              <a:t>Dále ze </a:t>
            </a:r>
            <a:r>
              <a:rPr lang="cs-CZ" b="1" dirty="0" err="1" smtClean="0"/>
              <a:t>Slavníkovské</a:t>
            </a:r>
            <a:r>
              <a:rPr lang="cs-CZ" b="1" dirty="0" smtClean="0"/>
              <a:t> Libice </a:t>
            </a:r>
            <a:r>
              <a:rPr lang="cs-CZ" dirty="0" smtClean="0"/>
              <a:t>(z doby Velké Moravy se nezachovaly).</a:t>
            </a:r>
          </a:p>
          <a:p>
            <a:r>
              <a:rPr lang="cs-CZ" dirty="0" smtClean="0"/>
              <a:t>Potom ojedinělé nápisy u </a:t>
            </a:r>
            <a:r>
              <a:rPr lang="cs-CZ" b="1" dirty="0" smtClean="0"/>
              <a:t>nástěnných maleb, na dlaždicích či </a:t>
            </a:r>
            <a:r>
              <a:rPr lang="cs-CZ" b="1" dirty="0" err="1" smtClean="0"/>
              <a:t>kachlech</a:t>
            </a:r>
            <a:endParaRPr lang="cs-CZ" b="1" dirty="0" smtClean="0"/>
          </a:p>
          <a:p>
            <a:r>
              <a:rPr lang="cs-CZ" dirty="0" smtClean="0"/>
              <a:t>Od 13. stol. </a:t>
            </a:r>
            <a:r>
              <a:rPr lang="cs-CZ" b="1" dirty="0" smtClean="0"/>
              <a:t>nápisy náhrobkové </a:t>
            </a:r>
            <a:r>
              <a:rPr lang="cs-CZ" dirty="0" smtClean="0"/>
              <a:t>(např. ostrovských opatů)</a:t>
            </a:r>
          </a:p>
          <a:p>
            <a:r>
              <a:rPr lang="cs-CZ" dirty="0" smtClean="0"/>
              <a:t>Od konce 13. stol. se objevují </a:t>
            </a:r>
            <a:r>
              <a:rPr lang="cs-CZ" b="1" dirty="0" smtClean="0"/>
              <a:t>nápisy na zvonech</a:t>
            </a:r>
            <a:r>
              <a:rPr lang="cs-CZ" dirty="0" smtClean="0"/>
              <a:t>. U nás je nejstarší původně </a:t>
            </a:r>
            <a:r>
              <a:rPr lang="cs-CZ" b="1" dirty="0" err="1" smtClean="0"/>
              <a:t>břevnovský</a:t>
            </a:r>
            <a:r>
              <a:rPr lang="cs-CZ" b="1" dirty="0" smtClean="0"/>
              <a:t> zvon z r. 1313, </a:t>
            </a:r>
            <a:r>
              <a:rPr lang="cs-CZ" dirty="0" smtClean="0"/>
              <a:t>zničený na Staroměstské radnici za Květnového povstání roku 1945.</a:t>
            </a:r>
          </a:p>
          <a:p>
            <a:r>
              <a:rPr lang="cs-CZ" dirty="0" smtClean="0"/>
              <a:t>Písmo, které se objevuje v polovině 14. století je </a:t>
            </a:r>
            <a:r>
              <a:rPr lang="cs-CZ" b="1" dirty="0" smtClean="0"/>
              <a:t>gotická minuskula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Většina nápisů až </a:t>
            </a:r>
            <a:r>
              <a:rPr lang="cs-CZ" b="1" dirty="0" smtClean="0"/>
              <a:t>do doby Karla IV. je latinských.</a:t>
            </a:r>
          </a:p>
          <a:p>
            <a:r>
              <a:rPr lang="cs-CZ" b="1" dirty="0" smtClean="0"/>
              <a:t>Nejstarší český nápis je doložen k r. 1415 ve Slaném</a:t>
            </a:r>
            <a:r>
              <a:rPr lang="cs-CZ" dirty="0" smtClean="0"/>
              <a:t>, zanikl však v 19. století.  České texty jsou četnější až konce 15. století</a:t>
            </a:r>
          </a:p>
          <a:p>
            <a:r>
              <a:rPr lang="cs-CZ" dirty="0" smtClean="0"/>
              <a:t>Řada textů, hlavně z 15. – 16. století je dvojjazyčná.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dirty="0" smtClean="0"/>
              <a:t>Záklopové prkno </a:t>
            </a:r>
            <a:r>
              <a:rPr lang="cs-CZ" sz="4900" b="1" dirty="0" smtClean="0"/>
              <a:t/>
            </a:r>
            <a:br>
              <a:rPr lang="cs-CZ" sz="4900" b="1" dirty="0" smtClean="0"/>
            </a:br>
            <a:r>
              <a:rPr lang="cs-CZ" sz="4000" b="1" dirty="0" smtClean="0"/>
              <a:t>ve štítu domu v </a:t>
            </a:r>
            <a:r>
              <a:rPr lang="cs-CZ" sz="4000" b="1" dirty="0" err="1" smtClean="0"/>
              <a:t>Miletíně</a:t>
            </a:r>
            <a:endParaRPr lang="cs-CZ" sz="4000" b="1" dirty="0"/>
          </a:p>
        </p:txBody>
      </p:sp>
      <p:pic>
        <p:nvPicPr>
          <p:cNvPr id="4" name="Zástupný symbol pro obsah 3" descr="HPIM4510_prkn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600199"/>
            <a:ext cx="6414629" cy="4833559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Nejstarší text na území bývalého Československa (dnes Slovenska)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 fontScale="92500"/>
          </a:bodyPr>
          <a:lstStyle/>
          <a:p>
            <a:r>
              <a:rPr lang="cs-CZ" b="1" i="1" u="sng" dirty="0" smtClean="0"/>
              <a:t>Římský nápis v Trenčíně:</a:t>
            </a:r>
          </a:p>
          <a:p>
            <a:pPr>
              <a:buNone/>
            </a:pPr>
            <a:r>
              <a:rPr lang="cs-CZ" b="1" i="1" dirty="0" smtClean="0"/>
              <a:t>	VICTORIAE</a:t>
            </a:r>
          </a:p>
          <a:p>
            <a:pPr>
              <a:buNone/>
            </a:pPr>
            <a:r>
              <a:rPr lang="cs-CZ" b="1" i="1" dirty="0" smtClean="0"/>
              <a:t>	AVGUSTORUM</a:t>
            </a:r>
          </a:p>
          <a:p>
            <a:pPr>
              <a:buNone/>
            </a:pPr>
            <a:r>
              <a:rPr lang="cs-CZ" b="1" i="1" dirty="0" smtClean="0"/>
              <a:t>	EXERCITUS CVI LAV</a:t>
            </a:r>
          </a:p>
          <a:p>
            <a:pPr>
              <a:buNone/>
            </a:pPr>
            <a:r>
              <a:rPr lang="cs-CZ" b="1" i="1" dirty="0" smtClean="0"/>
              <a:t>	GARICIONE SEDET MIL</a:t>
            </a:r>
          </a:p>
          <a:p>
            <a:pPr>
              <a:buNone/>
            </a:pPr>
            <a:r>
              <a:rPr lang="cs-CZ" b="1" i="1" dirty="0" smtClean="0"/>
              <a:t>	LII DCCCLV</a:t>
            </a:r>
          </a:p>
          <a:p>
            <a:pPr>
              <a:buNone/>
            </a:pPr>
            <a:r>
              <a:rPr lang="cs-CZ" b="1" i="1" dirty="0" smtClean="0"/>
              <a:t>	IANVS LEG </a:t>
            </a:r>
            <a:r>
              <a:rPr lang="cs-CZ" b="1" i="1" dirty="0" err="1" smtClean="0"/>
              <a:t>LEG</a:t>
            </a:r>
            <a:r>
              <a:rPr lang="cs-CZ" b="1" i="1" dirty="0" smtClean="0"/>
              <a:t> II AD CVR</a:t>
            </a:r>
          </a:p>
          <a:p>
            <a:pPr>
              <a:buNone/>
            </a:pPr>
            <a:endParaRPr lang="cs-CZ" b="1" i="1" dirty="0"/>
          </a:p>
        </p:txBody>
      </p:sp>
      <p:sp>
        <p:nvSpPr>
          <p:cNvPr id="4" name="Obdélník 3"/>
          <p:cNvSpPr/>
          <p:nvPr/>
        </p:nvSpPr>
        <p:spPr>
          <a:xfrm>
            <a:off x="5148064" y="1484784"/>
            <a:ext cx="3384376" cy="45704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 smtClean="0"/>
              <a:t>Victoriae</a:t>
            </a:r>
            <a:r>
              <a:rPr lang="cs-CZ" b="1" dirty="0" smtClean="0"/>
              <a:t> </a:t>
            </a:r>
            <a:r>
              <a:rPr lang="cs-CZ" b="1" dirty="0" err="1" smtClean="0"/>
              <a:t>Augustorum</a:t>
            </a:r>
            <a:r>
              <a:rPr lang="cs-CZ" b="1" dirty="0" smtClean="0"/>
              <a:t> </a:t>
            </a:r>
            <a:r>
              <a:rPr lang="cs-CZ" b="1" dirty="0" err="1" smtClean="0"/>
              <a:t>exercitus</a:t>
            </a:r>
            <a:r>
              <a:rPr lang="cs-CZ" b="1" dirty="0" smtClean="0"/>
              <a:t> </a:t>
            </a:r>
            <a:r>
              <a:rPr lang="cs-CZ" b="1" dirty="0" err="1" smtClean="0"/>
              <a:t>qui</a:t>
            </a:r>
            <a:r>
              <a:rPr lang="cs-CZ" b="1" dirty="0" smtClean="0"/>
              <a:t> </a:t>
            </a:r>
            <a:r>
              <a:rPr lang="cs-CZ" b="1" dirty="0" err="1" smtClean="0"/>
              <a:t>Laugaricione</a:t>
            </a:r>
            <a:r>
              <a:rPr lang="cs-CZ" b="1" dirty="0" smtClean="0"/>
              <a:t> sedit, </a:t>
            </a:r>
            <a:r>
              <a:rPr lang="cs-CZ" b="1" dirty="0" err="1" smtClean="0"/>
              <a:t>milites</a:t>
            </a:r>
            <a:r>
              <a:rPr lang="cs-CZ" b="1" dirty="0" smtClean="0"/>
              <a:t> </a:t>
            </a:r>
            <a:r>
              <a:rPr lang="cs-CZ" b="1" dirty="0" err="1" smtClean="0"/>
              <a:t>legionis</a:t>
            </a:r>
            <a:r>
              <a:rPr lang="cs-CZ" b="1" dirty="0" smtClean="0"/>
              <a:t> II DCCCLV</a:t>
            </a:r>
          </a:p>
          <a:p>
            <a:r>
              <a:rPr lang="cs-CZ" b="1" i="1" dirty="0" err="1" smtClean="0"/>
              <a:t>Marcus</a:t>
            </a:r>
            <a:r>
              <a:rPr lang="cs-CZ" b="1" i="1" dirty="0" smtClean="0"/>
              <a:t> </a:t>
            </a:r>
            <a:r>
              <a:rPr lang="cs-CZ" b="1" i="1" dirty="0" err="1" smtClean="0"/>
              <a:t>Valerius</a:t>
            </a:r>
            <a:r>
              <a:rPr lang="cs-CZ" b="1" i="1" dirty="0" smtClean="0"/>
              <a:t> </a:t>
            </a:r>
            <a:r>
              <a:rPr lang="cs-CZ" b="1" i="1" dirty="0" err="1" smtClean="0"/>
              <a:t>Maximus</a:t>
            </a:r>
            <a:r>
              <a:rPr lang="cs-CZ" b="1" i="1" dirty="0" smtClean="0"/>
              <a:t>, </a:t>
            </a:r>
            <a:r>
              <a:rPr lang="cs-CZ" b="1" i="1" dirty="0" err="1" smtClean="0"/>
              <a:t>legatus</a:t>
            </a:r>
            <a:r>
              <a:rPr lang="cs-CZ" b="1" i="1" dirty="0" smtClean="0"/>
              <a:t> </a:t>
            </a:r>
            <a:r>
              <a:rPr lang="cs-CZ" b="1" i="1" dirty="0" err="1" smtClean="0"/>
              <a:t>legionis</a:t>
            </a:r>
            <a:r>
              <a:rPr lang="cs-CZ" b="1" i="1" dirty="0" smtClean="0"/>
              <a:t> II.  </a:t>
            </a:r>
            <a:r>
              <a:rPr lang="cs-CZ" b="1" i="1" dirty="0" err="1" smtClean="0"/>
              <a:t>Adiutricis</a:t>
            </a:r>
            <a:r>
              <a:rPr lang="cs-CZ" b="1" i="1" dirty="0" smtClean="0"/>
              <a:t>, </a:t>
            </a:r>
            <a:r>
              <a:rPr lang="cs-CZ" b="1" i="1" dirty="0" err="1" smtClean="0"/>
              <a:t>curavit</a:t>
            </a:r>
            <a:r>
              <a:rPr lang="cs-CZ" b="1" i="1" dirty="0" smtClean="0"/>
              <a:t> </a:t>
            </a:r>
            <a:r>
              <a:rPr lang="cs-CZ" b="1" i="1" dirty="0" err="1" smtClean="0"/>
              <a:t>faciendum</a:t>
            </a:r>
            <a:endParaRPr lang="cs-CZ" b="1" i="1" dirty="0" smtClean="0"/>
          </a:p>
          <a:p>
            <a:endParaRPr lang="cs-CZ" b="1" i="1" dirty="0" smtClean="0"/>
          </a:p>
          <a:p>
            <a:r>
              <a:rPr lang="cs-CZ" b="1" i="1" u="sng" dirty="0" smtClean="0"/>
              <a:t>Překlad:</a:t>
            </a:r>
            <a:r>
              <a:rPr lang="cs-CZ" b="1" i="1" dirty="0" smtClean="0"/>
              <a:t> Vítězství císařů věnovalo 855 vojáků II. legie z vojska, jež leželo v </a:t>
            </a:r>
            <a:r>
              <a:rPr lang="cs-CZ" b="1" i="1" dirty="0" err="1" smtClean="0"/>
              <a:t>Laugariciu</a:t>
            </a:r>
            <a:endParaRPr lang="cs-CZ" b="1" i="1" dirty="0" smtClean="0"/>
          </a:p>
          <a:p>
            <a:r>
              <a:rPr lang="cs-CZ" b="1" i="1" dirty="0" smtClean="0"/>
              <a:t>Dal zřídit </a:t>
            </a:r>
            <a:r>
              <a:rPr lang="cs-CZ" b="1" i="1" dirty="0" err="1" smtClean="0"/>
              <a:t>Marcus</a:t>
            </a:r>
            <a:r>
              <a:rPr lang="cs-CZ" b="1" i="1" dirty="0" smtClean="0"/>
              <a:t> </a:t>
            </a:r>
            <a:r>
              <a:rPr lang="cs-CZ" b="1" i="1" dirty="0" err="1" smtClean="0"/>
              <a:t>Valerius</a:t>
            </a:r>
            <a:r>
              <a:rPr lang="cs-CZ" b="1" i="1" dirty="0" smtClean="0"/>
              <a:t> </a:t>
            </a:r>
            <a:r>
              <a:rPr lang="cs-CZ" b="1" i="1" dirty="0" err="1" smtClean="0"/>
              <a:t>Maximus</a:t>
            </a:r>
            <a:r>
              <a:rPr lang="cs-CZ" b="1" i="1" dirty="0" smtClean="0"/>
              <a:t>, legát II. legie pomocné</a:t>
            </a:r>
          </a:p>
          <a:p>
            <a:endParaRPr lang="cs-CZ" b="1" i="1" dirty="0" smtClean="0"/>
          </a:p>
          <a:p>
            <a:r>
              <a:rPr lang="cs-CZ" b="1" dirty="0" smtClean="0"/>
              <a:t>Některé části nejsou čitelné, jsou doplněny</a:t>
            </a:r>
          </a:p>
          <a:p>
            <a:r>
              <a:rPr lang="cs-CZ" sz="2100" b="1" u="sng" dirty="0" smtClean="0"/>
              <a:t>Text datován do r. 179 n. l.</a:t>
            </a:r>
            <a:endParaRPr lang="cs-CZ" sz="2100" u="sng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Nápisy na podstavcích soch</a:t>
            </a:r>
            <a:br>
              <a:rPr lang="cs-CZ" b="1" dirty="0" smtClean="0"/>
            </a:br>
            <a:r>
              <a:rPr lang="cs-CZ" b="1" dirty="0" smtClean="0"/>
              <a:t>sv. Jan Nepomucký v Opočně </a:t>
            </a:r>
            <a:endParaRPr lang="cs-CZ" b="1" dirty="0"/>
          </a:p>
        </p:txBody>
      </p:sp>
      <p:pic>
        <p:nvPicPr>
          <p:cNvPr id="4" name="Zástupný symbol pro obsah 3" descr="Jan Nep_opocno_or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556792"/>
            <a:ext cx="2088232" cy="4830666"/>
          </a:xfrm>
        </p:spPr>
      </p:pic>
      <p:pic>
        <p:nvPicPr>
          <p:cNvPr id="5" name="Obrázek 4" descr="Nepomuk_Opocno_orez 1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9" y="1628800"/>
            <a:ext cx="2662002" cy="475252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203848" y="2348879"/>
            <a:ext cx="201622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Latinský  a český nápis bez chronogramu</a:t>
            </a:r>
          </a:p>
          <a:p>
            <a:r>
              <a:rPr lang="cs-CZ" sz="2400" b="1" dirty="0" smtClean="0"/>
              <a:t> </a:t>
            </a:r>
            <a:endParaRPr lang="cs-CZ" sz="2400" b="1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Sv. Jan Nepomucký v Opočně (česká část textu) a na Svojanově</a:t>
            </a:r>
            <a:endParaRPr lang="cs-CZ" dirty="0"/>
          </a:p>
        </p:txBody>
      </p:sp>
      <p:pic>
        <p:nvPicPr>
          <p:cNvPr id="4" name="Zástupný symbol pro obsah 3" descr="_cas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484784"/>
            <a:ext cx="3240360" cy="4224724"/>
          </a:xfrm>
        </p:spPr>
      </p:pic>
      <p:sp>
        <p:nvSpPr>
          <p:cNvPr id="5" name="Obdélník 4"/>
          <p:cNvSpPr/>
          <p:nvPr/>
        </p:nvSpPr>
        <p:spPr>
          <a:xfrm>
            <a:off x="611560" y="5733256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/>
              <a:t>Úkol:</a:t>
            </a:r>
            <a:r>
              <a:rPr lang="cs-CZ" b="1" dirty="0" smtClean="0"/>
              <a:t> Přečti a přepiš oba texty. Pamatuj, že tak jako v latinských textech, tak i v českých se V čte jako U a W se čte jako V. Gramatika se tak nedodržovala, takže se občas psalo jinak I/Y než dnes. </a:t>
            </a:r>
            <a:endParaRPr lang="cs-CZ" dirty="0"/>
          </a:p>
        </p:txBody>
      </p:sp>
      <p:pic>
        <p:nvPicPr>
          <p:cNvPr id="6" name="Obrázek 5" descr="Nepomuk_Svojanov_orez1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1484784"/>
            <a:ext cx="1969419" cy="4146145"/>
          </a:xfrm>
          <a:prstGeom prst="rect">
            <a:avLst/>
          </a:prstGeom>
        </p:spPr>
      </p:pic>
      <p:pic>
        <p:nvPicPr>
          <p:cNvPr id="7" name="Obrázek 6" descr="Nepomuk_Svojanov_text_orez 13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5" y="1484784"/>
            <a:ext cx="2341382" cy="417646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Text na podstavcích soch sv. Jana v Opočně a na Svojanově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600" b="1" u="sng" dirty="0" smtClean="0"/>
              <a:t>Opočno:</a:t>
            </a:r>
          </a:p>
          <a:p>
            <a:r>
              <a:rPr lang="cs-CZ" dirty="0" smtClean="0"/>
              <a:t>DEJZ ABYCH W HANBV NEPRZISSEL O POSMECHV NICZ NESLISSEL SWATI IENE NEPOMVCZKI CHRAN CZEST MAV NYNÍ Y WZDYCKI NEBO TWVG GSEM GA</a:t>
            </a:r>
          </a:p>
          <a:p>
            <a:r>
              <a:rPr lang="cs-CZ" b="1" i="1" dirty="0" smtClean="0"/>
              <a:t>Přepis:</a:t>
            </a:r>
            <a:r>
              <a:rPr lang="cs-CZ" dirty="0" smtClean="0"/>
              <a:t> </a:t>
            </a:r>
            <a:r>
              <a:rPr lang="cs-CZ" dirty="0" err="1" smtClean="0"/>
              <a:t>Dejž</a:t>
            </a:r>
            <a:r>
              <a:rPr lang="cs-CZ" dirty="0" smtClean="0"/>
              <a:t> abych v hanbu nepřišel, o posměchu nic neslyšel, svatý Jene Nepomucký, chraň čest mou nyní i vždycky nebo Tvůj jsem já.</a:t>
            </a:r>
          </a:p>
          <a:p>
            <a:r>
              <a:rPr lang="cs-CZ" sz="3600" b="1" u="sng" dirty="0" smtClean="0"/>
              <a:t>Svojanov: </a:t>
            </a:r>
          </a:p>
          <a:p>
            <a:r>
              <a:rPr lang="cs-CZ" dirty="0" smtClean="0"/>
              <a:t>SWATY IENE NEPOMVCZKY SRDCZE TI ZA DAR DAWAM A POD TWAV MOCZNAV OCHRANV TIELO S DVSSY PODDAWAM</a:t>
            </a:r>
          </a:p>
          <a:p>
            <a:r>
              <a:rPr lang="cs-CZ" b="1" i="1" dirty="0" smtClean="0"/>
              <a:t>Přepis:</a:t>
            </a:r>
            <a:r>
              <a:rPr lang="cs-CZ" dirty="0" smtClean="0"/>
              <a:t> Svatý Jene Nepomucký, srdce Ti za dar dávám a pod Tvou mocnou ochranu tělo s duší poddávám.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Hrob </a:t>
            </a:r>
            <a:r>
              <a:rPr lang="cs-CZ" b="1" dirty="0" smtClean="0"/>
              <a:t>Magdaleny </a:t>
            </a:r>
            <a:r>
              <a:rPr lang="cs-CZ" b="1" dirty="0" smtClean="0"/>
              <a:t>Dobromily </a:t>
            </a:r>
            <a:r>
              <a:rPr lang="cs-CZ" b="1" dirty="0" err="1" smtClean="0"/>
              <a:t>Rettigové</a:t>
            </a:r>
            <a:r>
              <a:rPr lang="cs-CZ" b="1" dirty="0" smtClean="0"/>
              <a:t> v Litomyšli</a:t>
            </a:r>
            <a:endParaRPr lang="cs-CZ" b="1" dirty="0"/>
          </a:p>
        </p:txBody>
      </p:sp>
      <p:pic>
        <p:nvPicPr>
          <p:cNvPr id="4" name="Zástupný symbol pro obsah 3" descr="Dumy Litomysl 04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-228533" y="2180861"/>
            <a:ext cx="4992555" cy="3744417"/>
          </a:xfrm>
        </p:spPr>
      </p:pic>
      <p:pic>
        <p:nvPicPr>
          <p:cNvPr id="7" name="Obrázek 6" descr="Dumy Litomys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1556792"/>
            <a:ext cx="4932039" cy="3699029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139952" y="5301208"/>
            <a:ext cx="47525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/>
              <a:t>Úkol:</a:t>
            </a:r>
            <a:r>
              <a:rPr lang="cs-CZ" sz="2800" b="1" dirty="0" smtClean="0"/>
              <a:t> Čím se proslavila tato žena? Kdy se narodila a kdy zemřela?</a:t>
            </a:r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úlohy k M. D. </a:t>
            </a:r>
            <a:r>
              <a:rPr lang="cs-CZ" b="1" dirty="0" err="1" smtClean="0"/>
              <a:t>Rettigové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5122912" cy="504056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Magdalena </a:t>
            </a:r>
            <a:r>
              <a:rPr lang="cs-CZ" b="1" dirty="0" smtClean="0"/>
              <a:t>Dobromila </a:t>
            </a:r>
            <a:r>
              <a:rPr lang="cs-CZ" b="1" dirty="0" err="1" smtClean="0"/>
              <a:t>Rettigová</a:t>
            </a:r>
            <a:r>
              <a:rPr lang="cs-CZ" b="1" dirty="0" smtClean="0"/>
              <a:t> </a:t>
            </a:r>
            <a:r>
              <a:rPr lang="cs-CZ" dirty="0" smtClean="0"/>
              <a:t>rozená </a:t>
            </a:r>
            <a:r>
              <a:rPr lang="cs-CZ" dirty="0" err="1" smtClean="0"/>
              <a:t>Artmannová</a:t>
            </a:r>
            <a:r>
              <a:rPr lang="cs-CZ" dirty="0" smtClean="0"/>
              <a:t> byla česká buditelka, spisovatelka, autorka básní, divadelních her a krátkých próz. Především se ale proslavila jako </a:t>
            </a:r>
            <a:r>
              <a:rPr lang="cs-CZ" b="1" dirty="0" smtClean="0"/>
              <a:t>slavná</a:t>
            </a:r>
            <a:r>
              <a:rPr lang="cs-CZ" dirty="0" smtClean="0"/>
              <a:t> </a:t>
            </a:r>
            <a:r>
              <a:rPr lang="cs-CZ" b="1" dirty="0" smtClean="0"/>
              <a:t>česká kuchařka</a:t>
            </a:r>
            <a:r>
              <a:rPr lang="cs-CZ" dirty="0" smtClean="0"/>
              <a:t>, autorka knihy </a:t>
            </a:r>
            <a:r>
              <a:rPr lang="cs-CZ" b="1" u="sng" dirty="0" smtClean="0"/>
              <a:t>Domácí kuchařka.</a:t>
            </a:r>
          </a:p>
          <a:p>
            <a:r>
              <a:rPr lang="cs-CZ" b="1" u="sng" dirty="0" smtClean="0"/>
              <a:t>Na hrobě je nápis:</a:t>
            </a:r>
          </a:p>
          <a:p>
            <a:pPr>
              <a:buNone/>
            </a:pPr>
            <a:r>
              <a:rPr lang="cs-CZ" dirty="0" smtClean="0"/>
              <a:t>NAR.31/I. MDCCLXXXV</a:t>
            </a:r>
          </a:p>
          <a:p>
            <a:pPr>
              <a:buNone/>
            </a:pPr>
            <a:r>
              <a:rPr lang="cs-CZ" dirty="0" smtClean="0"/>
              <a:t>ZEM. 5/VIII. MDCCCXLV</a:t>
            </a:r>
          </a:p>
          <a:p>
            <a:pPr>
              <a:buNone/>
            </a:pPr>
            <a:r>
              <a:rPr lang="cs-CZ" dirty="0" smtClean="0"/>
              <a:t>Tedy: narozena </a:t>
            </a:r>
            <a:r>
              <a:rPr lang="cs-CZ" b="1" dirty="0" smtClean="0"/>
              <a:t>31. ledna 1785 </a:t>
            </a:r>
            <a:r>
              <a:rPr lang="cs-CZ" i="1" dirty="0" smtClean="0"/>
              <a:t>(ve </a:t>
            </a:r>
            <a:r>
              <a:rPr lang="cs-CZ" i="1" dirty="0" err="1" smtClean="0"/>
              <a:t>Všeradicích</a:t>
            </a:r>
            <a:r>
              <a:rPr lang="cs-CZ" i="1" dirty="0" smtClean="0"/>
              <a:t> u Hořovic) </a:t>
            </a:r>
            <a:r>
              <a:rPr lang="cs-CZ" dirty="0" smtClean="0"/>
              <a:t> a zemřela </a:t>
            </a:r>
            <a:r>
              <a:rPr lang="cs-CZ" b="1" dirty="0" smtClean="0"/>
              <a:t>5. srpna 1845</a:t>
            </a:r>
            <a:r>
              <a:rPr lang="cs-CZ" dirty="0" smtClean="0"/>
              <a:t> </a:t>
            </a:r>
            <a:r>
              <a:rPr lang="cs-CZ" i="1" dirty="0" smtClean="0"/>
              <a:t>(v Litomyšli)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 descr="447px-Jan_Vilímek_-_Magdalena_Dobromila_Rettigov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268760"/>
            <a:ext cx="3218758" cy="432048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Chronogram – zakódovaný letopočet v textu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4330824" cy="3600400"/>
          </a:xfrm>
        </p:spPr>
        <p:txBody>
          <a:bodyPr>
            <a:normAutofit fontScale="62500" lnSpcReduction="20000"/>
          </a:bodyPr>
          <a:lstStyle/>
          <a:p>
            <a:r>
              <a:rPr lang="cs-CZ" sz="4000" b="1" dirty="0" smtClean="0"/>
              <a:t>Chronogram </a:t>
            </a:r>
            <a:r>
              <a:rPr lang="cs-CZ" dirty="0" smtClean="0"/>
              <a:t>– (zápis času) je většinou latinský (ale třeba i německý nebo český) nápis, v němž </a:t>
            </a:r>
            <a:r>
              <a:rPr lang="cs-CZ" b="1" dirty="0" smtClean="0"/>
              <a:t>všechna písmena, která mohou být římskými číslicemi, dávají dohromady číselný součet, tedy datum,</a:t>
            </a:r>
            <a:r>
              <a:rPr lang="cs-CZ" dirty="0" smtClean="0"/>
              <a:t> které se vztahuje k osobě nebo události, o které se text zmiňuje. </a:t>
            </a:r>
            <a:r>
              <a:rPr lang="cs-CZ" u="sng" dirty="0" smtClean="0"/>
              <a:t>Příslušná písmena (římské číslice) jsou vždy zdůrazněna větší velikostí nebo zlacením</a:t>
            </a:r>
            <a:r>
              <a:rPr lang="cs-CZ" dirty="0" smtClean="0"/>
              <a:t> apod. Vždy se sčítají všechny číslice, neodečítá se jako u klasických římských letopočtů.</a:t>
            </a:r>
            <a:endParaRPr lang="cs-CZ" dirty="0"/>
          </a:p>
        </p:txBody>
      </p:sp>
      <p:pic>
        <p:nvPicPr>
          <p:cNvPr id="4" name="Obrázek 3" descr="kas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46470" y="1556792"/>
            <a:ext cx="3185969" cy="4451350"/>
          </a:xfrm>
          <a:prstGeom prst="rect">
            <a:avLst/>
          </a:prstGeom>
        </p:spPr>
      </p:pic>
      <p:pic>
        <p:nvPicPr>
          <p:cNvPr id="5" name="Obrázek 4" descr="Kasna_orezt00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5085184"/>
            <a:ext cx="3528392" cy="136815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292080" y="6021288"/>
            <a:ext cx="33123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Kašna na náměstí v Polici nad M.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Čtení chronogramu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94920" cy="478112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Kašna v Polici nad Metují </a:t>
            </a:r>
            <a:r>
              <a:rPr lang="cs-CZ" dirty="0" smtClean="0"/>
              <a:t>s textem, který je </a:t>
            </a:r>
            <a:r>
              <a:rPr lang="cs-CZ" u="sng" dirty="0" smtClean="0"/>
              <a:t>přímo návodem, jak postupovat</a:t>
            </a:r>
            <a:r>
              <a:rPr lang="cs-CZ" dirty="0" smtClean="0"/>
              <a:t>: </a:t>
            </a:r>
            <a:r>
              <a:rPr lang="cs-CZ" b="1" i="1" dirty="0" smtClean="0"/>
              <a:t>„Skrze důchod obecní, kdy postavena sečti.“</a:t>
            </a:r>
          </a:p>
          <a:p>
            <a:r>
              <a:rPr lang="cs-CZ" dirty="0" smtClean="0"/>
              <a:t>Najdeme zde větší tato písmena: D+V+C+D+C+I+D+Y(tedy I)+W (tedy2xV)+Č (tedy C)+I </a:t>
            </a:r>
            <a:r>
              <a:rPr lang="cs-CZ" i="1" dirty="0" smtClean="0"/>
              <a:t>Tedy arabskými číslicemi: </a:t>
            </a:r>
            <a:r>
              <a:rPr lang="cs-CZ" dirty="0" smtClean="0"/>
              <a:t>500+5+100+500+100+1+500+1+5+5+100+1= </a:t>
            </a:r>
            <a:r>
              <a:rPr lang="cs-CZ" b="1" u="sng" dirty="0" smtClean="0"/>
              <a:t>1818  </a:t>
            </a:r>
            <a:r>
              <a:rPr lang="cs-CZ" dirty="0" smtClean="0"/>
              <a:t>Kašna byla tedy díky obecnímu důchodu postavena roku 1818.</a:t>
            </a:r>
            <a:endParaRPr lang="cs-CZ" b="1" u="sng" dirty="0"/>
          </a:p>
        </p:txBody>
      </p:sp>
      <p:pic>
        <p:nvPicPr>
          <p:cNvPr id="4" name="Obrázek 3" descr="IMG_7199Josef_detai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1340768"/>
            <a:ext cx="3078342" cy="410445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580112" y="5517231"/>
            <a:ext cx="30243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Zjisti letopočet z textu podstavce sochy sv. Josefa u lomu za Hořicemi</a:t>
            </a:r>
            <a:endParaRPr lang="cs-CZ" sz="2000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Čtení chronogramu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042792" cy="1612776"/>
          </a:xfrm>
        </p:spPr>
        <p:txBody>
          <a:bodyPr/>
          <a:lstStyle/>
          <a:p>
            <a:r>
              <a:rPr lang="cs-CZ" b="1" dirty="0" smtClean="0"/>
              <a:t>Řešení minulé úlohy</a:t>
            </a:r>
            <a:r>
              <a:rPr lang="cs-CZ" dirty="0" smtClean="0"/>
              <a:t>: Letopočet na </a:t>
            </a:r>
            <a:r>
              <a:rPr lang="cs-CZ" u="sng" dirty="0" smtClean="0"/>
              <a:t>soše sv. Josefa</a:t>
            </a:r>
            <a:r>
              <a:rPr lang="cs-CZ" dirty="0" smtClean="0"/>
              <a:t> je </a:t>
            </a:r>
            <a:r>
              <a:rPr lang="cs-CZ" b="1" dirty="0" smtClean="0"/>
              <a:t>1757</a:t>
            </a:r>
            <a:endParaRPr lang="cs-CZ" b="1" dirty="0"/>
          </a:p>
        </p:txBody>
      </p:sp>
      <p:pic>
        <p:nvPicPr>
          <p:cNvPr id="4" name="Obrázek 3" descr="IMG_7197Jose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17594" y="3140968"/>
            <a:ext cx="2484276" cy="3312368"/>
          </a:xfrm>
          <a:prstGeom prst="rect">
            <a:avLst/>
          </a:prstGeom>
        </p:spPr>
      </p:pic>
      <p:pic>
        <p:nvPicPr>
          <p:cNvPr id="7" name="Obrázek 6" descr="IMG_722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4130951" y="1853825"/>
            <a:ext cx="4680520" cy="351039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788024" y="5949280"/>
            <a:ext cx="3384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Socha Panny Marie s dítětem u kostela v Hořicích</a:t>
            </a:r>
            <a:endParaRPr lang="cs-CZ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Sv. Jan Nepomucký v Hořicích u kostela</a:t>
            </a:r>
            <a:br>
              <a:rPr lang="cs-CZ" sz="4000" b="1" dirty="0" smtClean="0"/>
            </a:br>
            <a:r>
              <a:rPr lang="cs-CZ" sz="2700" dirty="0" smtClean="0"/>
              <a:t>Trojboký podstavec má nápisy v latině, němčině a češtině</a:t>
            </a:r>
            <a:br>
              <a:rPr lang="cs-CZ" sz="2700" dirty="0" smtClean="0"/>
            </a:br>
            <a:r>
              <a:rPr lang="cs-CZ" sz="2700" dirty="0" smtClean="0"/>
              <a:t>Vlevo socha Jana Nepomuckého, uprostřed nápis latinský a vpravo německý – </a:t>
            </a:r>
            <a:r>
              <a:rPr lang="cs-CZ" sz="2700" i="1" dirty="0" smtClean="0"/>
              <a:t>zkus z nich zjistit letopočty</a:t>
            </a:r>
            <a:r>
              <a:rPr lang="cs-CZ" sz="2700" dirty="0" smtClean="0"/>
              <a:t/>
            </a:r>
            <a:br>
              <a:rPr lang="cs-CZ" sz="2700" dirty="0" smtClean="0"/>
            </a:br>
            <a:endParaRPr lang="cs-CZ" dirty="0"/>
          </a:p>
        </p:txBody>
      </p:sp>
      <p:pic>
        <p:nvPicPr>
          <p:cNvPr id="4" name="Zástupný symbol pro obsah 3" descr="IMG_72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-324544" y="2852936"/>
            <a:ext cx="4032449" cy="3024337"/>
          </a:xfrm>
        </p:spPr>
      </p:pic>
      <p:pic>
        <p:nvPicPr>
          <p:cNvPr id="5" name="Obrázek 4" descr="IMG_72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2389257" y="2875439"/>
            <a:ext cx="4032448" cy="2979330"/>
          </a:xfrm>
          <a:prstGeom prst="rect">
            <a:avLst/>
          </a:prstGeom>
        </p:spPr>
      </p:pic>
      <p:pic>
        <p:nvPicPr>
          <p:cNvPr id="6" name="Obrázek 5" descr="IMG_722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5352110" y="2864916"/>
            <a:ext cx="4032447" cy="300037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Český nápis na podstavci sochy sv. Jana Nepomuckého v Hořicích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412777"/>
            <a:ext cx="4258816" cy="1800199"/>
          </a:xfrm>
        </p:spPr>
        <p:txBody>
          <a:bodyPr>
            <a:normAutofit lnSpcReduction="10000"/>
          </a:bodyPr>
          <a:lstStyle/>
          <a:p>
            <a:r>
              <a:rPr lang="cs-CZ" sz="2000" u="sng" dirty="0" smtClean="0"/>
              <a:t>Přečti nápis na podstavci a zjisti, jaký letopočet je zde zakódován </a:t>
            </a:r>
            <a:r>
              <a:rPr lang="cs-CZ" sz="2000" b="1" dirty="0" smtClean="0"/>
              <a:t>(</a:t>
            </a:r>
            <a:r>
              <a:rPr lang="cs-CZ" sz="2000" b="1" i="1" dirty="0" smtClean="0"/>
              <a:t>vpravo</a:t>
            </a:r>
            <a:r>
              <a:rPr lang="cs-CZ" sz="2400" b="1" i="1" dirty="0" smtClean="0"/>
              <a:t>)</a:t>
            </a:r>
          </a:p>
          <a:p>
            <a:r>
              <a:rPr lang="cs-CZ" sz="2400" b="1" dirty="0" smtClean="0"/>
              <a:t>Náhrobní deska na zdi hořického kostela </a:t>
            </a:r>
            <a:r>
              <a:rPr lang="cs-CZ" sz="2400" b="1" i="1" dirty="0" smtClean="0"/>
              <a:t>(dole)</a:t>
            </a:r>
            <a:endParaRPr lang="cs-CZ" sz="2400" b="1" i="1" dirty="0"/>
          </a:p>
        </p:txBody>
      </p:sp>
      <p:pic>
        <p:nvPicPr>
          <p:cNvPr id="8" name="Obrázek 7" descr="IMG_72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200000">
            <a:off x="3977934" y="2060848"/>
            <a:ext cx="5184576" cy="3888432"/>
          </a:xfrm>
          <a:prstGeom prst="rect">
            <a:avLst/>
          </a:prstGeom>
        </p:spPr>
      </p:pic>
      <p:pic>
        <p:nvPicPr>
          <p:cNvPr id="9" name="Obrázek 8" descr="IMG_72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685071" y="3634522"/>
            <a:ext cx="3372375" cy="252928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Řešení textů z minulé strany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500" b="1" dirty="0" smtClean="0"/>
              <a:t>Český nápis na podstavci sochy sv. Jana</a:t>
            </a:r>
          </a:p>
          <a:p>
            <a:pPr>
              <a:buNone/>
            </a:pPr>
            <a:r>
              <a:rPr lang="cs-CZ" dirty="0" err="1" smtClean="0"/>
              <a:t>SWatÝ</a:t>
            </a:r>
            <a:r>
              <a:rPr lang="cs-CZ" dirty="0" smtClean="0"/>
              <a:t> </a:t>
            </a:r>
            <a:r>
              <a:rPr lang="cs-CZ" dirty="0" err="1" smtClean="0"/>
              <a:t>Iene</a:t>
            </a:r>
            <a:r>
              <a:rPr lang="cs-CZ" dirty="0" smtClean="0"/>
              <a:t> </a:t>
            </a:r>
            <a:r>
              <a:rPr lang="cs-CZ" dirty="0" err="1" smtClean="0"/>
              <a:t>NepoMVCkY</a:t>
            </a:r>
            <a:r>
              <a:rPr lang="cs-CZ" dirty="0" smtClean="0"/>
              <a:t> </a:t>
            </a:r>
            <a:r>
              <a:rPr lang="cs-CZ" dirty="0" err="1" smtClean="0"/>
              <a:t>oChrań</a:t>
            </a:r>
            <a:r>
              <a:rPr lang="cs-CZ" dirty="0" smtClean="0"/>
              <a:t> </a:t>
            </a:r>
            <a:r>
              <a:rPr lang="cs-CZ" dirty="0" err="1" smtClean="0"/>
              <a:t>nas</a:t>
            </a:r>
            <a:r>
              <a:rPr lang="cs-CZ" dirty="0" smtClean="0"/>
              <a:t> a V Boha </a:t>
            </a:r>
            <a:r>
              <a:rPr lang="cs-CZ" dirty="0" err="1" smtClean="0"/>
              <a:t>oroDVg</a:t>
            </a:r>
            <a:r>
              <a:rPr lang="cs-CZ" dirty="0" smtClean="0"/>
              <a:t> za </a:t>
            </a:r>
            <a:r>
              <a:rPr lang="cs-CZ" dirty="0" err="1" smtClean="0"/>
              <a:t>nas</a:t>
            </a:r>
            <a:r>
              <a:rPr lang="cs-CZ" dirty="0" smtClean="0"/>
              <a:t> – </a:t>
            </a:r>
            <a:r>
              <a:rPr lang="cs-CZ" b="1" i="1" dirty="0" smtClean="0"/>
              <a:t>Chronogram</a:t>
            </a:r>
            <a:r>
              <a:rPr lang="cs-CZ" dirty="0" smtClean="0"/>
              <a:t> = </a:t>
            </a:r>
            <a:r>
              <a:rPr lang="cs-CZ" b="1" u="sng" dirty="0" smtClean="0"/>
              <a:t>1728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sz="3500" b="1" dirty="0" smtClean="0"/>
              <a:t>Český nápis na náhrobku na zdi kostelní</a:t>
            </a:r>
          </a:p>
          <a:p>
            <a:pPr>
              <a:buNone/>
            </a:pPr>
            <a:r>
              <a:rPr lang="cs-CZ" dirty="0" smtClean="0"/>
              <a:t>Co </a:t>
            </a:r>
            <a:r>
              <a:rPr lang="cs-CZ" dirty="0" err="1" smtClean="0"/>
              <a:t>gste</a:t>
            </a:r>
            <a:r>
              <a:rPr lang="cs-CZ" dirty="0" smtClean="0"/>
              <a:t> </a:t>
            </a:r>
            <a:r>
              <a:rPr lang="cs-CZ" dirty="0" err="1" smtClean="0"/>
              <a:t>wy</a:t>
            </a:r>
            <a:r>
              <a:rPr lang="cs-CZ" dirty="0" smtClean="0"/>
              <a:t>, to </a:t>
            </a:r>
            <a:r>
              <a:rPr lang="cs-CZ" dirty="0" err="1" smtClean="0"/>
              <a:t>gsem</a:t>
            </a:r>
            <a:r>
              <a:rPr lang="cs-CZ" dirty="0" smtClean="0"/>
              <a:t> </a:t>
            </a:r>
            <a:r>
              <a:rPr lang="cs-CZ" dirty="0" err="1" smtClean="0"/>
              <a:t>ga</a:t>
            </a:r>
            <a:r>
              <a:rPr lang="cs-CZ" dirty="0" smtClean="0"/>
              <a:t> byla, ale kterak </a:t>
            </a:r>
            <a:r>
              <a:rPr lang="cs-CZ" dirty="0" err="1" smtClean="0"/>
              <a:t>gsem</a:t>
            </a:r>
            <a:r>
              <a:rPr lang="cs-CZ" dirty="0" smtClean="0"/>
              <a:t> se změnila. </a:t>
            </a:r>
            <a:r>
              <a:rPr lang="cs-CZ" dirty="0" err="1" smtClean="0"/>
              <a:t>Pohledte</a:t>
            </a:r>
            <a:r>
              <a:rPr lang="cs-CZ" dirty="0" smtClean="0"/>
              <a:t> </a:t>
            </a:r>
            <a:r>
              <a:rPr lang="cs-CZ" dirty="0" err="1" smtClean="0"/>
              <a:t>gaky</a:t>
            </a:r>
            <a:r>
              <a:rPr lang="cs-CZ" dirty="0" smtClean="0"/>
              <a:t> budete, až </a:t>
            </a:r>
            <a:r>
              <a:rPr lang="cs-CZ" dirty="0" err="1" smtClean="0"/>
              <a:t>meho</a:t>
            </a:r>
            <a:r>
              <a:rPr lang="cs-CZ" dirty="0" smtClean="0"/>
              <a:t> </a:t>
            </a:r>
            <a:r>
              <a:rPr lang="cs-CZ" dirty="0" err="1" smtClean="0"/>
              <a:t>cyle</a:t>
            </a:r>
            <a:r>
              <a:rPr lang="cs-CZ" dirty="0" smtClean="0"/>
              <a:t> </a:t>
            </a:r>
            <a:r>
              <a:rPr lang="cs-CZ" dirty="0" err="1" smtClean="0"/>
              <a:t>dogdete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Zde </a:t>
            </a:r>
            <a:r>
              <a:rPr lang="cs-CZ" dirty="0" err="1" smtClean="0"/>
              <a:t>odpočiwa</a:t>
            </a:r>
            <a:r>
              <a:rPr lang="cs-CZ" dirty="0" smtClean="0"/>
              <a:t> Kateřina </a:t>
            </a:r>
            <a:r>
              <a:rPr lang="cs-CZ" dirty="0" err="1" smtClean="0"/>
              <a:t>maželka</a:t>
            </a:r>
            <a:r>
              <a:rPr lang="cs-CZ" dirty="0" smtClean="0"/>
              <a:t> Pana France? </a:t>
            </a:r>
            <a:r>
              <a:rPr lang="cs-CZ" dirty="0" err="1" smtClean="0"/>
              <a:t>Straczowskyho</a:t>
            </a:r>
            <a:r>
              <a:rPr lang="cs-CZ" dirty="0" smtClean="0"/>
              <a:t>, dcera </a:t>
            </a:r>
            <a:r>
              <a:rPr lang="cs-CZ" dirty="0" err="1" smtClean="0"/>
              <a:t>Wac</a:t>
            </a:r>
            <a:r>
              <a:rPr lang="cs-CZ" dirty="0" smtClean="0"/>
              <a:t>.? </a:t>
            </a:r>
            <a:r>
              <a:rPr lang="cs-CZ" dirty="0" err="1" smtClean="0"/>
              <a:t>Siegta</a:t>
            </a:r>
            <a:r>
              <a:rPr lang="cs-CZ" dirty="0" smtClean="0"/>
              <a:t> ? Narozena 13-ho </a:t>
            </a:r>
            <a:r>
              <a:rPr lang="cs-CZ" dirty="0" err="1" smtClean="0"/>
              <a:t>unora</a:t>
            </a:r>
            <a:r>
              <a:rPr lang="cs-CZ" dirty="0" smtClean="0"/>
              <a:t> A: 1745 ….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Nápisy na zvonech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1"/>
            <a:ext cx="2098576" cy="4464496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Zvony se jmény českých patronů a papeže Jana Pavla II. z kostelní věže v Poličce</a:t>
            </a:r>
            <a:endParaRPr lang="cs-CZ" b="1" dirty="0"/>
          </a:p>
        </p:txBody>
      </p:sp>
      <p:pic>
        <p:nvPicPr>
          <p:cNvPr id="4" name="Obrázek 3" descr="Dumy Litomysl 0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200000">
            <a:off x="2003715" y="1820821"/>
            <a:ext cx="4416490" cy="3312368"/>
          </a:xfrm>
          <a:prstGeom prst="rect">
            <a:avLst/>
          </a:prstGeom>
        </p:spPr>
      </p:pic>
      <p:pic>
        <p:nvPicPr>
          <p:cNvPr id="5" name="Obrázek 4" descr="Dumy Litomysl 0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4451986" y="1820822"/>
            <a:ext cx="4416491" cy="331236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Historické zvony z hořického kostela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314600" cy="254888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/>
              <a:t>Hořické zvony  </a:t>
            </a:r>
          </a:p>
          <a:p>
            <a:pPr>
              <a:buNone/>
            </a:pPr>
            <a:r>
              <a:rPr lang="cs-CZ" sz="2400" b="1" dirty="0" smtClean="0"/>
              <a:t>zrekvírované za války v letech 1914 - 1918</a:t>
            </a:r>
          </a:p>
          <a:p>
            <a:pPr>
              <a:buNone/>
            </a:pPr>
            <a:r>
              <a:rPr lang="cs-CZ" sz="2400" b="1" dirty="0" smtClean="0"/>
              <a:t> </a:t>
            </a:r>
            <a:r>
              <a:rPr lang="cs-CZ" sz="2400" b="1" i="1" dirty="0" smtClean="0"/>
              <a:t>(foto Městské muzeum Hořice)</a:t>
            </a:r>
            <a:endParaRPr lang="cs-CZ" sz="2400" b="1" i="1" dirty="0"/>
          </a:p>
        </p:txBody>
      </p:sp>
      <p:pic>
        <p:nvPicPr>
          <p:cNvPr id="4" name="Obrázek 3" descr="Image0017Zvon_maly2_1596_ore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1484784"/>
            <a:ext cx="2232248" cy="2658137"/>
          </a:xfrm>
          <a:prstGeom prst="rect">
            <a:avLst/>
          </a:prstGeom>
        </p:spPr>
      </p:pic>
      <p:pic>
        <p:nvPicPr>
          <p:cNvPr id="5" name="Obrázek 4" descr="Image0016Zvon_maly_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484784"/>
            <a:ext cx="3588069" cy="2664296"/>
          </a:xfrm>
          <a:prstGeom prst="rect">
            <a:avLst/>
          </a:prstGeom>
        </p:spPr>
      </p:pic>
      <p:pic>
        <p:nvPicPr>
          <p:cNvPr id="6" name="Obrázek 5" descr="Image0014zvon_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4221088"/>
            <a:ext cx="1800200" cy="2357282"/>
          </a:xfrm>
          <a:prstGeom prst="rect">
            <a:avLst/>
          </a:prstGeom>
        </p:spPr>
      </p:pic>
      <p:pic>
        <p:nvPicPr>
          <p:cNvPr id="7" name="Obrázek 6" descr="Image0012zvony_ore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5575679" y="3505441"/>
            <a:ext cx="2376264" cy="3807559"/>
          </a:xfrm>
          <a:prstGeom prst="rect">
            <a:avLst/>
          </a:prstGeom>
        </p:spPr>
      </p:pic>
      <p:pic>
        <p:nvPicPr>
          <p:cNvPr id="8" name="Obrázek 7" descr="Image0019Zvon_maly-orez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99592" y="4221088"/>
            <a:ext cx="1800201" cy="2362229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Nápis na zvonu – Hořice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000" b="1" dirty="0" smtClean="0"/>
              <a:t>Pokus se přečíst jména a zjistit letopočet</a:t>
            </a:r>
            <a:endParaRPr lang="cs-CZ" b="1" dirty="0"/>
          </a:p>
        </p:txBody>
      </p:sp>
      <p:pic>
        <p:nvPicPr>
          <p:cNvPr id="4" name="Zástupný symbol pro obsah 3" descr="Image0018Zvon_napis-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060848"/>
            <a:ext cx="3672408" cy="4150440"/>
          </a:xfrm>
        </p:spPr>
      </p:pic>
      <p:pic>
        <p:nvPicPr>
          <p:cNvPr id="5" name="Obrázek 4" descr="Image0018Zvon_napis_datail_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59376" y="2060848"/>
            <a:ext cx="4736637" cy="3096344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Epigrafika </a:t>
            </a:r>
            <a:r>
              <a:rPr lang="cs-CZ" sz="3100" b="1" dirty="0" smtClean="0"/>
              <a:t>(řešení úlohy a náhrobek prof. gymnázia F. Staška s </a:t>
            </a:r>
            <a:r>
              <a:rPr lang="cs-CZ" sz="3100" b="1" smtClean="0"/>
              <a:t>latinským textem </a:t>
            </a:r>
            <a:r>
              <a:rPr lang="cs-CZ" sz="3100" b="1" dirty="0" smtClean="0"/>
              <a:t>v Litomyšli u zdi hřbitovního kostela)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4618856" cy="4896544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Řešení úlohy</a:t>
            </a:r>
            <a:r>
              <a:rPr lang="cs-CZ" sz="2800" b="1" dirty="0" smtClean="0"/>
              <a:t>: Hořický zvon </a:t>
            </a:r>
            <a:r>
              <a:rPr lang="cs-CZ" sz="2800" dirty="0" smtClean="0"/>
              <a:t>- text začíná slovy: LETA PANIE MDLXXXIII TENTO ZVON (?) GEST (?) K KOSTELU …</a:t>
            </a:r>
          </a:p>
          <a:p>
            <a:r>
              <a:rPr lang="cs-CZ" sz="2800" dirty="0" smtClean="0"/>
              <a:t>Tedy letopočet = </a:t>
            </a:r>
            <a:r>
              <a:rPr lang="cs-CZ" sz="2800" b="1" dirty="0" smtClean="0"/>
              <a:t>1583</a:t>
            </a:r>
          </a:p>
          <a:p>
            <a:r>
              <a:rPr lang="cs-CZ" sz="2800" dirty="0" smtClean="0"/>
              <a:t>Jména,která zde jsou uvedena: </a:t>
            </a:r>
            <a:r>
              <a:rPr lang="cs-CZ" sz="2800" u="sng" dirty="0" smtClean="0"/>
              <a:t>Martin,</a:t>
            </a:r>
            <a:r>
              <a:rPr lang="cs-CZ" sz="2800" u="sng" dirty="0" err="1" smtClean="0"/>
              <a:t>Girzi</a:t>
            </a:r>
            <a:r>
              <a:rPr lang="cs-CZ" sz="2800" u="sng" dirty="0" smtClean="0"/>
              <a:t> (Jiří), </a:t>
            </a:r>
            <a:r>
              <a:rPr lang="cs-CZ" sz="2800" u="sng" dirty="0" err="1" smtClean="0"/>
              <a:t>Elyass</a:t>
            </a:r>
            <a:r>
              <a:rPr lang="cs-CZ" sz="2800" u="sng" dirty="0" smtClean="0"/>
              <a:t> (</a:t>
            </a:r>
            <a:r>
              <a:rPr lang="cs-CZ" sz="2800" u="sng" dirty="0" err="1" smtClean="0"/>
              <a:t>Elyáš</a:t>
            </a:r>
            <a:r>
              <a:rPr lang="cs-CZ" sz="2800" u="sng" dirty="0" smtClean="0"/>
              <a:t>) Stodola, S. Antonín atd.</a:t>
            </a:r>
          </a:p>
          <a:p>
            <a:endParaRPr lang="cs-CZ" u="sng" dirty="0"/>
          </a:p>
        </p:txBody>
      </p:sp>
      <p:pic>
        <p:nvPicPr>
          <p:cNvPr id="4" name="Obrázek 3" descr="Dumy Litomysl 0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200000">
            <a:off x="4653009" y="2555903"/>
            <a:ext cx="4536504" cy="340237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Terč – přečti nápis i jména střelců</a:t>
            </a:r>
            <a:endParaRPr lang="cs-CZ" b="1" dirty="0"/>
          </a:p>
        </p:txBody>
      </p:sp>
      <p:pic>
        <p:nvPicPr>
          <p:cNvPr id="6" name="Zástupný symbol pro obsah 5" descr="Terč_orez1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70118" y="1412776"/>
            <a:ext cx="7403764" cy="5040560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Epigrafika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Čím se zabývá epigrafika?</a:t>
            </a:r>
          </a:p>
          <a:p>
            <a:r>
              <a:rPr lang="cs-CZ" dirty="0" smtClean="0"/>
              <a:t>2.  Kdo se u nás zabýval studiem nápisů?</a:t>
            </a:r>
          </a:p>
          <a:p>
            <a:r>
              <a:rPr lang="cs-CZ" dirty="0" smtClean="0"/>
              <a:t>3. Na jaké nepaleografické materiály píše epigrafika?</a:t>
            </a:r>
          </a:p>
          <a:p>
            <a:r>
              <a:rPr lang="cs-CZ" dirty="0" smtClean="0"/>
              <a:t>4. Jaký bývá obsah textů nápisů?</a:t>
            </a:r>
          </a:p>
          <a:p>
            <a:r>
              <a:rPr lang="cs-CZ" dirty="0" smtClean="0"/>
              <a:t>5. Který byl u nás nejstarší známý zvon? Z kterého byl roku?</a:t>
            </a:r>
          </a:p>
          <a:p>
            <a:r>
              <a:rPr lang="cs-CZ" dirty="0" smtClean="0"/>
              <a:t>6. Ve které části domu se nacházelo záklopové prkno a co na něm bývalo napsáno?</a:t>
            </a:r>
          </a:p>
          <a:p>
            <a:r>
              <a:rPr lang="cs-CZ" dirty="0" smtClean="0"/>
              <a:t>7. Který je nejstarší nápis na území bývalého Československa a z jakého je roku?</a:t>
            </a:r>
          </a:p>
          <a:p>
            <a:r>
              <a:rPr lang="cs-CZ" dirty="0" smtClean="0"/>
              <a:t>8. Jak se nazývá zakódovaný letopočet v textu nápisu?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Epigrafika – test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720079"/>
          </a:xfrm>
        </p:spPr>
        <p:txBody>
          <a:bodyPr>
            <a:normAutofit fontScale="77500" lnSpcReduction="20000"/>
          </a:bodyPr>
          <a:lstStyle/>
          <a:p>
            <a:r>
              <a:rPr lang="cs-CZ" sz="3000" b="1" dirty="0" smtClean="0"/>
              <a:t>9. Přepiš a zjisti letopočty z těchto dvou nápisů pod sochami 	sv. Jana v </a:t>
            </a:r>
            <a:r>
              <a:rPr lang="cs-CZ" sz="3000" b="1" dirty="0" err="1" smtClean="0"/>
              <a:t>Petrovicích</a:t>
            </a:r>
            <a:r>
              <a:rPr lang="cs-CZ" sz="3000" b="1" dirty="0" smtClean="0"/>
              <a:t> (vlevo) a ve </a:t>
            </a:r>
            <a:r>
              <a:rPr lang="cs-CZ" sz="3000" b="1" dirty="0" err="1" smtClean="0"/>
              <a:t>Stračově</a:t>
            </a:r>
            <a:r>
              <a:rPr lang="cs-CZ" sz="3000" b="1" dirty="0" smtClean="0"/>
              <a:t> (vpravo)</a:t>
            </a:r>
            <a:endParaRPr lang="cs-CZ" sz="3000" b="1" dirty="0"/>
          </a:p>
        </p:txBody>
      </p:sp>
      <p:pic>
        <p:nvPicPr>
          <p:cNvPr id="4" name="Obrázek 3" descr="Nep_Petrovice_koste_orezljp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772815"/>
            <a:ext cx="2448272" cy="4680521"/>
          </a:xfrm>
          <a:prstGeom prst="rect">
            <a:avLst/>
          </a:prstGeom>
        </p:spPr>
      </p:pic>
      <p:pic>
        <p:nvPicPr>
          <p:cNvPr id="5" name="Obrázek 4" descr="_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1786080"/>
            <a:ext cx="2476120" cy="466493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Epigrafika – test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1. Čím se zabývá epigrafika? – </a:t>
            </a:r>
            <a:r>
              <a:rPr lang="cs-CZ" u="sng" dirty="0" smtClean="0"/>
              <a:t>Nápisy, které jsou psány na nepaleografických materiálech</a:t>
            </a:r>
            <a:r>
              <a:rPr lang="cs-CZ" dirty="0" smtClean="0"/>
              <a:t>.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 2.  Kdo se u nás zabýval studiem nápisů? – </a:t>
            </a:r>
            <a:r>
              <a:rPr lang="cs-CZ" u="sng" dirty="0" smtClean="0"/>
              <a:t>Josef Dobrovský, František Palacký, Václav Vojtíšek.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3. Na jaké nepaleografické materiály píše epigrafika? – </a:t>
            </a:r>
            <a:r>
              <a:rPr lang="cs-CZ" u="sng" dirty="0" smtClean="0"/>
              <a:t>Na dřevo, na kámen, na kov, na hliněné předměty.</a:t>
            </a:r>
            <a:r>
              <a:rPr lang="cs-CZ" dirty="0" smtClean="0"/>
              <a:t> – </a:t>
            </a:r>
            <a:r>
              <a:rPr lang="cs-CZ" b="1" dirty="0" smtClean="0"/>
              <a:t>4 body</a:t>
            </a:r>
          </a:p>
          <a:p>
            <a:r>
              <a:rPr lang="cs-CZ" dirty="0" smtClean="0"/>
              <a:t>4. Jaký bývá obsah textů nápisů? – </a:t>
            </a:r>
            <a:r>
              <a:rPr lang="cs-CZ" u="sng" dirty="0" smtClean="0"/>
              <a:t>Informace o objektu (soše, zvonu atd.) a také citáty literárního a náboženského rázu.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5. Který byl u nás nejstarší známý zvon? Z kterého byl roku? – </a:t>
            </a:r>
            <a:r>
              <a:rPr lang="cs-CZ" u="sng" dirty="0" err="1" smtClean="0"/>
              <a:t>Břevnovský</a:t>
            </a:r>
            <a:r>
              <a:rPr lang="cs-CZ" u="sng" dirty="0" smtClean="0"/>
              <a:t>, z r. 1313</a:t>
            </a:r>
            <a:r>
              <a:rPr lang="cs-CZ" dirty="0" smtClean="0"/>
              <a:t>.-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6. Ve které části domu se nacházelo záklopové prkno a co na něm bývalo napsáno? </a:t>
            </a:r>
            <a:r>
              <a:rPr lang="cs-CZ" u="sng" dirty="0" smtClean="0"/>
              <a:t>– Ve štítě, kdo nechal dům postavit, kdo ho postavil, prosba o požehnání atd. </a:t>
            </a:r>
            <a:r>
              <a:rPr lang="cs-CZ" dirty="0" smtClean="0"/>
              <a:t>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7. Který je nejstarší nápis na území bývalého Československa a z jakého je roku? – </a:t>
            </a:r>
            <a:r>
              <a:rPr lang="cs-CZ" u="sng" dirty="0" smtClean="0"/>
              <a:t>Na skále v Trenčíně, 179 n. l.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8. Jak se nazývá zakódovaný letopočet v textu nápisu? – C</a:t>
            </a:r>
            <a:r>
              <a:rPr lang="cs-CZ" u="sng" dirty="0" smtClean="0"/>
              <a:t>hronogram</a:t>
            </a:r>
            <a:r>
              <a:rPr lang="cs-CZ" dirty="0" smtClean="0"/>
              <a:t> – </a:t>
            </a:r>
            <a:r>
              <a:rPr lang="cs-CZ" b="1" dirty="0" smtClean="0"/>
              <a:t>1 bod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Epigrafika – test – pokračování - </a:t>
            </a:r>
            <a:r>
              <a:rPr lang="cs-CZ" sz="4000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b="1" dirty="0" smtClean="0"/>
              <a:t>9. Přepiš a zjisti letopočty z těchto dvou nápisů:</a:t>
            </a:r>
          </a:p>
          <a:p>
            <a:r>
              <a:rPr lang="cs-CZ" b="1" dirty="0" smtClean="0"/>
              <a:t>A)</a:t>
            </a:r>
            <a:r>
              <a:rPr lang="cs-CZ" dirty="0" smtClean="0"/>
              <a:t> </a:t>
            </a:r>
            <a:r>
              <a:rPr lang="cs-CZ" u="sng" dirty="0" smtClean="0"/>
              <a:t>Sem ke kříži chvátejte vy, kteří pracujete a obtíženi jste a budete občerstveni. </a:t>
            </a:r>
            <a:r>
              <a:rPr lang="cs-CZ" i="1" u="sng" dirty="0" err="1" smtClean="0"/>
              <a:t>Mat</a:t>
            </a:r>
            <a:r>
              <a:rPr lang="cs-CZ" i="1" u="sng" dirty="0" smtClean="0"/>
              <a:t>.XI 23</a:t>
            </a:r>
          </a:p>
          <a:p>
            <a:r>
              <a:rPr lang="cs-CZ" i="1" dirty="0" smtClean="0"/>
              <a:t>Chronogram: </a:t>
            </a:r>
            <a:r>
              <a:rPr lang="cs-CZ" b="1" i="1" u="sng" dirty="0" smtClean="0"/>
              <a:t>1846</a:t>
            </a:r>
            <a:r>
              <a:rPr lang="cs-CZ" b="1" i="1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b="1" i="1" dirty="0" smtClean="0"/>
              <a:t>B)</a:t>
            </a:r>
            <a:r>
              <a:rPr lang="cs-CZ" dirty="0" smtClean="0"/>
              <a:t> </a:t>
            </a:r>
            <a:r>
              <a:rPr lang="cs-CZ" u="sng" dirty="0" smtClean="0"/>
              <a:t>Chraň nás od hanby světský, svatý Jene Nepomucký</a:t>
            </a:r>
          </a:p>
          <a:p>
            <a:r>
              <a:rPr lang="cs-CZ" i="1" dirty="0" smtClean="0"/>
              <a:t>Chronogram</a:t>
            </a:r>
            <a:r>
              <a:rPr lang="cs-CZ" i="1" dirty="0" smtClean="0"/>
              <a:t>: </a:t>
            </a:r>
            <a:r>
              <a:rPr lang="cs-CZ" b="1" i="1" u="sng" dirty="0" smtClean="0"/>
              <a:t>1730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  <a:endParaRPr lang="cs-CZ" b="1" i="1" u="sng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Hlaváček, Ivan; Kašpar, Jaroslav; Nový, Rostislav. </a:t>
            </a:r>
            <a:r>
              <a:rPr lang="cs-CZ" sz="2600" dirty="0" err="1" smtClean="0"/>
              <a:t>Vademecum</a:t>
            </a:r>
            <a:r>
              <a:rPr lang="cs-CZ" sz="2600" dirty="0" smtClean="0"/>
              <a:t> pomocných věd historických. Praha: Nakladatelství Svoboda, 1988.</a:t>
            </a:r>
          </a:p>
          <a:p>
            <a:r>
              <a:rPr lang="cs-CZ" sz="2600" b="1" u="sng" dirty="0" smtClean="0"/>
              <a:t>Použité obrázky:</a:t>
            </a:r>
          </a:p>
          <a:p>
            <a:pPr lvl="0">
              <a:buNone/>
            </a:pPr>
            <a:r>
              <a:rPr lang="cs-CZ" sz="2600" u="sng" dirty="0" smtClean="0">
                <a:hlinkClick r:id="rId2"/>
              </a:rPr>
              <a:t>http://cs.wikipedia.org/wiki/Soubor:Jan_Vil%C3%ADmek_-_Magdalena_Dobromila_Rettigov%C3%A1.jpg</a:t>
            </a:r>
            <a:r>
              <a:rPr lang="cs-CZ" sz="2600" dirty="0" smtClean="0"/>
              <a:t> – Magdaléna Dobromila </a:t>
            </a:r>
            <a:r>
              <a:rPr lang="cs-CZ" sz="2600" dirty="0" err="1" smtClean="0"/>
              <a:t>Rettigová</a:t>
            </a:r>
            <a:r>
              <a:rPr lang="cs-CZ" sz="2600" dirty="0" smtClean="0"/>
              <a:t>, </a:t>
            </a:r>
            <a:r>
              <a:rPr lang="cs-CZ" sz="2600" smtClean="0"/>
              <a:t>volné dílo, </a:t>
            </a:r>
            <a:r>
              <a:rPr lang="cs-CZ" sz="2600" dirty="0" smtClean="0"/>
              <a:t>str. 10</a:t>
            </a:r>
          </a:p>
          <a:p>
            <a:r>
              <a:rPr lang="cs-CZ" sz="2600" b="1" dirty="0" smtClean="0"/>
              <a:t>Fota autora</a:t>
            </a:r>
          </a:p>
          <a:p>
            <a:r>
              <a:rPr lang="cs-CZ" sz="2600" b="1" dirty="0" smtClean="0"/>
              <a:t>Foto Jan Hlavatý  - str. 5</a:t>
            </a:r>
            <a:endParaRPr lang="cs-CZ" sz="26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1054</TotalTime>
  <Words>1502</Words>
  <Application>Microsoft Office PowerPoint</Application>
  <PresentationFormat>Předvádění na obrazovce (4:3)</PresentationFormat>
  <Paragraphs>126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Epigrafika</vt:lpstr>
      <vt:lpstr>Historie epigrafiky</vt:lpstr>
      <vt:lpstr>Historie epigrafiky</vt:lpstr>
      <vt:lpstr>Záklopové prkno  ve štítu domu v Miletíně</vt:lpstr>
      <vt:lpstr>Nejstarší text na území bývalého Československa (dnes Slovenska)</vt:lpstr>
      <vt:lpstr>Nápisy na podstavcích soch sv. Jan Nepomucký v Opočně </vt:lpstr>
      <vt:lpstr>Sv. Jan Nepomucký v Opočně (česká část textu) a na Svojanově</vt:lpstr>
      <vt:lpstr>Text na podstavcích soch sv. Jana v Opočně a na Svojanově</vt:lpstr>
      <vt:lpstr>Hrob Magdaleny Dobromily Rettigové v Litomyšli</vt:lpstr>
      <vt:lpstr>Řešení úlohy k M. D. Rettigové</vt:lpstr>
      <vt:lpstr>Chronogram – zakódovaný letopočet v textu</vt:lpstr>
      <vt:lpstr>Čtení chronogramu</vt:lpstr>
      <vt:lpstr>Čtení chronogramu</vt:lpstr>
      <vt:lpstr> Sv. Jan Nepomucký v Hořicích u kostela Trojboký podstavec má nápisy v latině, němčině a češtině Vlevo socha Jana Nepomuckého, uprostřed nápis latinský a vpravo německý – zkus z nich zjistit letopočty </vt:lpstr>
      <vt:lpstr>Český nápis na podstavci sochy sv. Jana Nepomuckého v Hořicích</vt:lpstr>
      <vt:lpstr>Řešení textů z minulé strany</vt:lpstr>
      <vt:lpstr>Nápisy na zvonech</vt:lpstr>
      <vt:lpstr>Historické zvony z hořického kostela</vt:lpstr>
      <vt:lpstr>Nápis na zvonu – Hořice Pokus se přečíst jména a zjistit letopočet</vt:lpstr>
      <vt:lpstr>Epigrafika (řešení úlohy a náhrobek prof. gymnázia F. Staška s latinským textem v Litomyšli u zdi hřbitovního kostela)</vt:lpstr>
      <vt:lpstr>Terč – přečti nápis i jména střelců</vt:lpstr>
      <vt:lpstr>Epigrafika - test</vt:lpstr>
      <vt:lpstr>Epigrafika – test - pokračování</vt:lpstr>
      <vt:lpstr>Epigrafika – test - řešení</vt:lpstr>
      <vt:lpstr>Epigrafika – test – pokračování - 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Epigrafika</dc:title>
  <cp:lastModifiedBy>Dum</cp:lastModifiedBy>
  <cp:revision>117</cp:revision>
  <dcterms:modified xsi:type="dcterms:W3CDTF">2014-03-24T16:17:08Z</dcterms:modified>
</cp:coreProperties>
</file>