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User:Claricia" TargetMode="External"/><Relationship Id="rId7" Type="http://schemas.openxmlformats.org/officeDocument/2006/relationships/hyperlink" Target="http://upload.wikimedia.org/wikipedia/commons/4/4e/Rodokm_k_Premyslovcu.gif?uselang=cs" TargetMode="External"/><Relationship Id="rId2" Type="http://schemas.openxmlformats.org/officeDocument/2006/relationships/hyperlink" Target="http://upload.wikimedia.org/wikipedia/commons/9/91/Rodokmen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2/2c/Rozrod_Babenberg%C5%AF_rakousk%C3%BDch.png?uselang=cs" TargetMode="External"/><Relationship Id="rId5" Type="http://schemas.openxmlformats.org/officeDocument/2006/relationships/hyperlink" Target="http://cs.wikipedia.org/wiki/V%C3%BDvod_%28genealogie%29" TargetMode="External"/><Relationship Id="rId4" Type="http://schemas.openxmlformats.org/officeDocument/2006/relationships/hyperlink" Target="http://upload.wikimedia.org/wikipedia/commons/4/44/Waldburg_Ahnentafel_Sigmund_Christoph_von_Waldburg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/>
        </p:nvSpPr>
        <p:spPr bwMode="auto">
          <a:xfrm>
            <a:off x="457200" y="288646"/>
            <a:ext cx="8229600" cy="15113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endParaRPr lang="cs-CZ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74358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6" name="table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1858832"/>
            <a:ext cx="6840305" cy="472480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1440159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Genealogie</a:t>
            </a:r>
            <a:endParaRPr lang="cs-CZ" sz="6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1556792"/>
            <a:ext cx="6400800" cy="4752528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smtClean="0"/>
              <a:t>Pomocná věda historická, která se zabývá vztahy mezi lidskými jedinci, vyplývajícími  z jejich společného rodového původu.</a:t>
            </a:r>
          </a:p>
          <a:p>
            <a:endParaRPr lang="cs-CZ" b="1" dirty="0" smtClean="0"/>
          </a:p>
          <a:p>
            <a:r>
              <a:rPr lang="cs-CZ" dirty="0" smtClean="0"/>
              <a:t>Jako PVH slouží především dějinám politickým, problémům biografickým, heraldice a sfragistice.</a:t>
            </a:r>
          </a:p>
          <a:p>
            <a:r>
              <a:rPr lang="cs-CZ" dirty="0" smtClean="0"/>
              <a:t>Dříve zkoumala výlučně šlechtické osoby a jejich rodinné vztahy, ale dnes je chápána šíře</a:t>
            </a:r>
          </a:p>
          <a:p>
            <a:r>
              <a:rPr lang="cs-CZ" dirty="0" smtClean="0"/>
              <a:t>Slouží i medicíně (zkoumá nemoci v určité době a místě)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Historie  genealogie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V českém prostředí se genealogickým otázkám věnovali už v raném středověku </a:t>
            </a:r>
            <a:r>
              <a:rPr lang="cs-CZ" b="1" dirty="0" smtClean="0"/>
              <a:t>Kosmas a Dalimil</a:t>
            </a:r>
          </a:p>
          <a:p>
            <a:r>
              <a:rPr lang="cs-CZ" dirty="0" smtClean="0"/>
              <a:t>V 16. stol. to byli rožmberský archivář </a:t>
            </a:r>
            <a:r>
              <a:rPr lang="cs-CZ" b="1" dirty="0" smtClean="0"/>
              <a:t>Václav </a:t>
            </a:r>
            <a:r>
              <a:rPr lang="cs-CZ" b="1" dirty="0" err="1" smtClean="0"/>
              <a:t>Březan</a:t>
            </a:r>
            <a:r>
              <a:rPr lang="cs-CZ" b="1" dirty="0" smtClean="0"/>
              <a:t> a Bartoloměj </a:t>
            </a:r>
            <a:r>
              <a:rPr lang="cs-CZ" b="1" dirty="0" err="1" smtClean="0"/>
              <a:t>Paprocký</a:t>
            </a:r>
            <a:r>
              <a:rPr lang="cs-CZ" b="1" dirty="0" smtClean="0"/>
              <a:t> z </a:t>
            </a:r>
            <a:r>
              <a:rPr lang="cs-CZ" b="1" dirty="0" err="1" smtClean="0"/>
              <a:t>Hlohol</a:t>
            </a:r>
            <a:endParaRPr lang="cs-CZ" b="1" dirty="0" smtClean="0"/>
          </a:p>
          <a:p>
            <a:r>
              <a:rPr lang="cs-CZ" dirty="0" smtClean="0"/>
              <a:t>V 19. stol. </a:t>
            </a:r>
            <a:r>
              <a:rPr lang="cs-CZ" b="1" dirty="0" smtClean="0"/>
              <a:t>František Palacký, August Sedláček </a:t>
            </a:r>
            <a:r>
              <a:rPr lang="cs-CZ" dirty="0" smtClean="0"/>
              <a:t>atd. </a:t>
            </a:r>
          </a:p>
          <a:p>
            <a:r>
              <a:rPr lang="cs-CZ" dirty="0" smtClean="0"/>
              <a:t>Pozornost byla věnována hlavně genealogii šlechtických rodů, později i některých významných rodů měšťanských</a:t>
            </a:r>
          </a:p>
          <a:p>
            <a:r>
              <a:rPr lang="cs-CZ" b="1" dirty="0" smtClean="0"/>
              <a:t>Prameny  </a:t>
            </a:r>
            <a:r>
              <a:rPr lang="cs-CZ" dirty="0" smtClean="0"/>
              <a:t>pro genealogii– nejdříve diplomatické písemnosti a veřejné knihy – od 16. stol. hlavně matriky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Genealogické pojmy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3600" b="1" dirty="0" smtClean="0"/>
              <a:t>Pokrevenství</a:t>
            </a:r>
            <a:r>
              <a:rPr lang="cs-CZ" sz="3600" dirty="0" smtClean="0"/>
              <a:t> </a:t>
            </a:r>
            <a:r>
              <a:rPr lang="cs-CZ" dirty="0" smtClean="0"/>
              <a:t>-  vztah osob, pocházející z jednoho předka (příklad: teta, sestra mé matky, matka, otec, babička, dědeček atd.)</a:t>
            </a:r>
          </a:p>
          <a:p>
            <a:r>
              <a:rPr lang="cs-CZ" sz="3600" b="1" dirty="0" smtClean="0"/>
              <a:t>Příbuzenství</a:t>
            </a:r>
            <a:r>
              <a:rPr lang="cs-CZ" b="1" dirty="0" smtClean="0"/>
              <a:t> </a:t>
            </a:r>
            <a:r>
              <a:rPr lang="cs-CZ" dirty="0" smtClean="0"/>
              <a:t>– vztah jedinců přes uzavřené manželství (příklad – teta, manželka bratra mého otce, švagr, švagrová, manželka atd.)</a:t>
            </a:r>
          </a:p>
          <a:p>
            <a:r>
              <a:rPr lang="cs-CZ" sz="3600" b="1" dirty="0" smtClean="0"/>
              <a:t>Rodopis</a:t>
            </a:r>
            <a:r>
              <a:rPr lang="cs-CZ" dirty="0" smtClean="0"/>
              <a:t> – určité rodové rozvětvení, patří sem </a:t>
            </a:r>
            <a:r>
              <a:rPr lang="cs-CZ" sz="3600" b="1" dirty="0" smtClean="0"/>
              <a:t>rodokmen</a:t>
            </a:r>
            <a:r>
              <a:rPr lang="cs-CZ" sz="3600" dirty="0" smtClean="0"/>
              <a:t> </a:t>
            </a:r>
            <a:r>
              <a:rPr lang="cs-CZ" dirty="0" smtClean="0"/>
              <a:t>(předkové určité osoby pouze po otcovské linii), </a:t>
            </a:r>
            <a:r>
              <a:rPr lang="cs-CZ" sz="3600" b="1" dirty="0" smtClean="0"/>
              <a:t>vývod </a:t>
            </a:r>
            <a:r>
              <a:rPr lang="cs-CZ" b="1" dirty="0" smtClean="0"/>
              <a:t>nebo také </a:t>
            </a:r>
            <a:r>
              <a:rPr lang="cs-CZ" sz="3600" b="1" dirty="0" smtClean="0"/>
              <a:t>rodinný strom </a:t>
            </a:r>
            <a:r>
              <a:rPr lang="cs-CZ" dirty="0" smtClean="0"/>
              <a:t>(od jedince dozadu – data jeho přímých předků v mužské i ženské linii – pro zajímavost – dnešní člověk v osmé generaci dozadu, tedy asi v 18. stol., má 128 přímých předků) a </a:t>
            </a:r>
            <a:r>
              <a:rPr lang="cs-CZ" sz="3600" b="1" dirty="0" smtClean="0"/>
              <a:t>rozrod</a:t>
            </a:r>
            <a:r>
              <a:rPr lang="cs-CZ" b="1" dirty="0" smtClean="0"/>
              <a:t> </a:t>
            </a:r>
            <a:r>
              <a:rPr lang="cs-CZ" dirty="0" smtClean="0"/>
              <a:t>(sleduje potomstvo určité osoby jak v mužské, tak v ženské linii).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Genealogické ukázky z Kosmovy kroniky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12568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/>
              <a:t>Bořivoj pak zplodil dva syny, </a:t>
            </a:r>
            <a:r>
              <a:rPr lang="cs-CZ" dirty="0" err="1" smtClean="0"/>
              <a:t>Spytihněva</a:t>
            </a:r>
            <a:r>
              <a:rPr lang="cs-CZ" dirty="0" smtClean="0"/>
              <a:t> a Vratislava, z Ludmily, dcery </a:t>
            </a:r>
            <a:r>
              <a:rPr lang="cs-CZ" dirty="0" err="1" smtClean="0"/>
              <a:t>Slavibora</a:t>
            </a:r>
            <a:r>
              <a:rPr lang="cs-CZ" dirty="0" smtClean="0"/>
              <a:t>, knížete z hradu Pšova. Když Bořivoj odešel po způsobu všeho těla smrtelného se světa, nastoupil v otcovské panství </a:t>
            </a:r>
            <a:r>
              <a:rPr lang="cs-CZ" dirty="0" err="1" smtClean="0"/>
              <a:t>Spytihněv</a:t>
            </a:r>
            <a:r>
              <a:rPr lang="cs-CZ" dirty="0" smtClean="0"/>
              <a:t>, po jeho smrti dosáhl knížectví Vratislav, jenž pojal manželku jménem Drahomiř z tvrdého kmene </a:t>
            </a:r>
            <a:r>
              <a:rPr lang="cs-CZ" dirty="0" err="1" smtClean="0"/>
              <a:t>lutického</a:t>
            </a:r>
            <a:r>
              <a:rPr lang="cs-CZ" dirty="0" smtClean="0"/>
              <a:t> – i ona sama byla k víře tvrdší než skála – z kraje </a:t>
            </a:r>
            <a:r>
              <a:rPr lang="cs-CZ" dirty="0" err="1" smtClean="0"/>
              <a:t>Stododranů</a:t>
            </a:r>
            <a:r>
              <a:rPr lang="cs-CZ" dirty="0" smtClean="0"/>
              <a:t>. Ta porodila dva syny: Václava, Bohu i lidem milého, a Boleslava, bratrovraždou kletého. </a:t>
            </a:r>
          </a:p>
          <a:p>
            <a:r>
              <a:rPr lang="cs-CZ" dirty="0" smtClean="0"/>
              <a:t>Roku od narození páně 967. Dne 15. července kníže Boleslav mající příjmení Ukrutný, pozbyl knížectví, bratrovou krví zle vykoupeného, spolu s životem. Po něm nastoupil  v panství jeho syn stejnojmenný, otci velmi nepodobný dobrými mravy… Byl pak tento kníže Boleslav Druhý muž </a:t>
            </a:r>
            <a:r>
              <a:rPr lang="cs-CZ" dirty="0" err="1" smtClean="0"/>
              <a:t>nejkřesťanštější</a:t>
            </a:r>
            <a:r>
              <a:rPr lang="cs-CZ" dirty="0" smtClean="0"/>
              <a:t>, věrou katolík, otec sirotků, ochránce vdov … Vlastní jeho sestrou byla Mlada, panna Bohu zaslíbená, v svatém písmu vzdělaná, náboženství křesťanskému oddaná, pokorou nadaná, v hovoru líbezná…Roku od narození páně 977. zemřela Doubravka. Byla velice nešlechetná, neboť jsouce již ženou pokročilého věku, když se vdala za polského knížete, sňala závoj z hlavy své a vstavila si na ni vínek panenský, což bylo velké bláznovství od té ženy (byla to dcera Boleslava Ukrutného).</a:t>
            </a:r>
          </a:p>
          <a:p>
            <a:r>
              <a:rPr lang="cs-CZ" sz="3400" b="1" dirty="0" smtClean="0"/>
              <a:t>Úkol :</a:t>
            </a:r>
            <a:r>
              <a:rPr lang="cs-CZ" sz="3400" dirty="0" smtClean="0"/>
              <a:t> </a:t>
            </a:r>
            <a:r>
              <a:rPr lang="cs-CZ" sz="3400" i="1" dirty="0" smtClean="0"/>
              <a:t>Sestav část rozrodu či rodového stromu od knížete Bořivoje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Rodokmen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5400" b="1" dirty="0" smtClean="0"/>
              <a:t> </a:t>
            </a:r>
            <a:r>
              <a:rPr lang="cs-CZ" sz="2200" b="1" dirty="0" smtClean="0"/>
              <a:t>Rodokmen</a:t>
            </a:r>
            <a:r>
              <a:rPr lang="cs-CZ" sz="2200" dirty="0" smtClean="0"/>
              <a:t> je nejjednodušší genealogická tabulka, která uvádí předky výchozí osoby (střena) pouze po otcovské linii. Sleduje tedy pouze mužské předky – otce, děda, praděda atd., přičemž o manželkách jsou uvedeny pouze základní informace (jméno, životní data).</a:t>
            </a:r>
            <a:endParaRPr lang="cs-CZ" dirty="0"/>
          </a:p>
        </p:txBody>
      </p:sp>
      <p:pic>
        <p:nvPicPr>
          <p:cNvPr id="4" name="Zástupný symbol pro obsah 3" descr="Rodokme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564904"/>
            <a:ext cx="8229600" cy="396044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cs-CZ" sz="4900" b="1" dirty="0" smtClean="0"/>
              <a:t>Vývod</a:t>
            </a:r>
            <a:r>
              <a:rPr lang="cs-CZ" sz="6000" b="1" dirty="0" smtClean="0"/>
              <a:t> </a:t>
            </a:r>
            <a:r>
              <a:rPr lang="de-DE" sz="2700" dirty="0" smtClean="0"/>
              <a:t>pro </a:t>
            </a:r>
            <a:r>
              <a:rPr lang="de-DE" sz="2700" dirty="0" err="1" smtClean="0"/>
              <a:t>Zikmunda</a:t>
            </a:r>
            <a:r>
              <a:rPr lang="de-DE" sz="2700" dirty="0" smtClean="0"/>
              <a:t> </a:t>
            </a:r>
            <a:r>
              <a:rPr lang="de-DE" sz="2700" dirty="0" err="1" smtClean="0"/>
              <a:t>Kryštofa</a:t>
            </a:r>
            <a:r>
              <a:rPr lang="de-DE" sz="2700" dirty="0" smtClean="0"/>
              <a:t> von </a:t>
            </a:r>
            <a:r>
              <a:rPr lang="de-DE" sz="2700" dirty="0" err="1" smtClean="0"/>
              <a:t>Waldburg-Zeil-Trauchburg</a:t>
            </a:r>
            <a:r>
              <a:rPr lang="de-DE" sz="2700" dirty="0" smtClean="0"/>
              <a:t> </a:t>
            </a:r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b="1" dirty="0" smtClean="0"/>
              <a:t> </a:t>
            </a:r>
            <a:r>
              <a:rPr lang="cs-CZ" sz="2700" b="1" dirty="0" smtClean="0"/>
              <a:t>(data přímých předků jedince v mužské i ženské linii)</a:t>
            </a:r>
            <a:endParaRPr lang="cs-CZ" dirty="0"/>
          </a:p>
        </p:txBody>
      </p:sp>
      <p:pic>
        <p:nvPicPr>
          <p:cNvPr id="4" name="Zástupný symbol pro obsah 3" descr="Waldburg_Ahnentafel_Sigmund_Christoph_von_Waldbur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2132856"/>
            <a:ext cx="6264696" cy="4536504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Rozrod </a:t>
            </a:r>
            <a:r>
              <a:rPr lang="cs-CZ" b="1" dirty="0" err="1" smtClean="0"/>
              <a:t>Babenbergů</a:t>
            </a:r>
            <a:r>
              <a:rPr lang="cs-CZ" b="1" dirty="0" smtClean="0"/>
              <a:t> rakouských</a:t>
            </a:r>
            <a:endParaRPr lang="cs-CZ" b="1" dirty="0"/>
          </a:p>
        </p:txBody>
      </p:sp>
      <p:pic>
        <p:nvPicPr>
          <p:cNvPr id="4" name="Zástupný symbol pro obsah 3" descr="Rozrod_Babenbergů_rakouských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74588" y="1556792"/>
            <a:ext cx="8124961" cy="4824535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Rozrod rodu Slámových – </a:t>
            </a:r>
            <a:r>
              <a:rPr lang="cs-CZ" sz="3600" dirty="0" smtClean="0"/>
              <a:t>pracovní verze</a:t>
            </a:r>
            <a:endParaRPr lang="cs-CZ" sz="3600" dirty="0"/>
          </a:p>
        </p:txBody>
      </p:sp>
      <p:pic>
        <p:nvPicPr>
          <p:cNvPr id="4" name="Zástupný symbol pro obsah 3" descr="SKMBT_C2501309060916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317752"/>
            <a:ext cx="7467766" cy="52796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Rodokmen bájných Přemyslovců</a:t>
            </a:r>
            <a:endParaRPr lang="cs-CZ" b="1" dirty="0"/>
          </a:p>
        </p:txBody>
      </p:sp>
      <p:pic>
        <p:nvPicPr>
          <p:cNvPr id="4" name="Zástupný symbol pro obsah 3" descr="Rodokm_k_Premyslovcu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23728" y="1268759"/>
            <a:ext cx="4896544" cy="5312847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Genealogie - test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1. Čím se zabývá genealogie?</a:t>
            </a:r>
          </a:p>
          <a:p>
            <a:r>
              <a:rPr lang="cs-CZ" dirty="0" smtClean="0"/>
              <a:t>2. Ke které PVH má genealogie blízko?</a:t>
            </a:r>
          </a:p>
          <a:p>
            <a:r>
              <a:rPr lang="cs-CZ" dirty="0" smtClean="0"/>
              <a:t>3.  Kteří naši autoři už v raném středověku se věnovali genealogii?</a:t>
            </a:r>
          </a:p>
          <a:p>
            <a:r>
              <a:rPr lang="cs-CZ" dirty="0" smtClean="0"/>
              <a:t>4. Kdo se u nás zabýval genealogií v 16. století?</a:t>
            </a:r>
          </a:p>
          <a:p>
            <a:r>
              <a:rPr lang="cs-CZ" dirty="0" smtClean="0"/>
              <a:t>5. Kteří historikové se v 19. století v Čechách věnovali také genealogii?</a:t>
            </a:r>
          </a:p>
          <a:p>
            <a:r>
              <a:rPr lang="cs-CZ" dirty="0" smtClean="0"/>
              <a:t>6. Které úřední knihy jsou hlavním zdrojem informací pro genealogy?</a:t>
            </a:r>
          </a:p>
          <a:p>
            <a:r>
              <a:rPr lang="cs-CZ" dirty="0" smtClean="0"/>
              <a:t>7. Vysvětli rozdíl mezi pokrevenství a příbuzenstvím.</a:t>
            </a:r>
          </a:p>
          <a:p>
            <a:r>
              <a:rPr lang="cs-CZ" dirty="0" smtClean="0"/>
              <a:t>8. Co je to vývod a co je to rozrod?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Genealogie – test 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 smtClean="0"/>
              <a:t>1. Čím se zabývá genealogie? - </a:t>
            </a:r>
            <a:r>
              <a:rPr lang="cs-CZ" u="sng" dirty="0" smtClean="0"/>
              <a:t>Vztahy mezi lidskými jedinci, vyplývajícími  z jejich společného rodového původu</a:t>
            </a:r>
            <a:r>
              <a:rPr lang="cs-CZ" dirty="0" smtClean="0"/>
              <a:t>. – </a:t>
            </a:r>
            <a:r>
              <a:rPr lang="cs-CZ" b="1" dirty="0" smtClean="0"/>
              <a:t>2 body</a:t>
            </a:r>
          </a:p>
          <a:p>
            <a:r>
              <a:rPr lang="cs-CZ" dirty="0" smtClean="0"/>
              <a:t> 2. Ke které PVH má genealogie blízko? </a:t>
            </a:r>
            <a:r>
              <a:rPr lang="cs-CZ" u="sng" dirty="0" smtClean="0"/>
              <a:t>– K heraldice (eventuelně sfragistice)</a:t>
            </a:r>
            <a:r>
              <a:rPr lang="cs-CZ" dirty="0" smtClean="0"/>
              <a:t>. – </a:t>
            </a:r>
            <a:r>
              <a:rPr lang="cs-CZ" b="1" dirty="0" smtClean="0"/>
              <a:t>1 bod</a:t>
            </a:r>
          </a:p>
          <a:p>
            <a:r>
              <a:rPr lang="cs-CZ" dirty="0" smtClean="0"/>
              <a:t>3.  Kteří naši autoři už v raném středověku se věnovali genealogii? – </a:t>
            </a:r>
            <a:r>
              <a:rPr lang="cs-CZ" u="sng" dirty="0" smtClean="0"/>
              <a:t>Kosmas a Dalimil </a:t>
            </a:r>
            <a:r>
              <a:rPr lang="cs-CZ" dirty="0" smtClean="0"/>
              <a:t>– </a:t>
            </a:r>
            <a:r>
              <a:rPr lang="cs-CZ" b="1" dirty="0" smtClean="0"/>
              <a:t>2 body</a:t>
            </a:r>
          </a:p>
          <a:p>
            <a:r>
              <a:rPr lang="cs-CZ" dirty="0" smtClean="0"/>
              <a:t>4. Kdo se u nás zabýval genealogií v 16. století? - </a:t>
            </a:r>
            <a:r>
              <a:rPr lang="cs-CZ" u="sng" dirty="0" smtClean="0"/>
              <a:t>Rožmberský archivář Václav </a:t>
            </a:r>
            <a:r>
              <a:rPr lang="cs-CZ" u="sng" dirty="0" err="1" smtClean="0"/>
              <a:t>Březan</a:t>
            </a:r>
            <a:r>
              <a:rPr lang="cs-CZ" u="sng" dirty="0" smtClean="0"/>
              <a:t> a Bartoloměj </a:t>
            </a:r>
            <a:r>
              <a:rPr lang="cs-CZ" u="sng" dirty="0" err="1" smtClean="0"/>
              <a:t>Paprocký</a:t>
            </a:r>
            <a:r>
              <a:rPr lang="cs-CZ" u="sng" dirty="0" smtClean="0"/>
              <a:t> z </a:t>
            </a:r>
            <a:r>
              <a:rPr lang="cs-CZ" u="sng" dirty="0" err="1" smtClean="0"/>
              <a:t>Hlohol</a:t>
            </a:r>
            <a:r>
              <a:rPr lang="cs-CZ" dirty="0" smtClean="0"/>
              <a:t> – </a:t>
            </a:r>
            <a:r>
              <a:rPr lang="cs-CZ" b="1" dirty="0" smtClean="0"/>
              <a:t>2 body</a:t>
            </a:r>
          </a:p>
          <a:p>
            <a:r>
              <a:rPr lang="cs-CZ" dirty="0" smtClean="0"/>
              <a:t>5. Kteří historikové se v 19. století v Čechách věnovali také genealogii? – </a:t>
            </a:r>
            <a:r>
              <a:rPr lang="cs-CZ" u="sng" dirty="0" smtClean="0"/>
              <a:t>František Palacký, August Sedláček </a:t>
            </a:r>
            <a:r>
              <a:rPr lang="cs-CZ" dirty="0" smtClean="0"/>
              <a:t>– </a:t>
            </a:r>
            <a:r>
              <a:rPr lang="cs-CZ" b="1" dirty="0" smtClean="0"/>
              <a:t>2 body</a:t>
            </a:r>
          </a:p>
          <a:p>
            <a:r>
              <a:rPr lang="cs-CZ" dirty="0" smtClean="0"/>
              <a:t>6. Které úřední knihy jsou hlavním zdrojem informací pro genealogy? – </a:t>
            </a:r>
            <a:r>
              <a:rPr lang="cs-CZ" u="sng" dirty="0" smtClean="0"/>
              <a:t>Matriky</a:t>
            </a:r>
            <a:r>
              <a:rPr lang="cs-CZ" dirty="0" smtClean="0"/>
              <a:t> – </a:t>
            </a:r>
            <a:r>
              <a:rPr lang="cs-CZ" b="1" dirty="0" smtClean="0"/>
              <a:t>1 bod</a:t>
            </a:r>
          </a:p>
          <a:p>
            <a:r>
              <a:rPr lang="cs-CZ" dirty="0" smtClean="0"/>
              <a:t>7. Vysvětli rozdíl mezi pokrevenství a příbuzenstvím. - </a:t>
            </a:r>
            <a:r>
              <a:rPr lang="cs-CZ" sz="3100" u="sng" dirty="0" smtClean="0"/>
              <a:t>Pokrevenství </a:t>
            </a:r>
            <a:r>
              <a:rPr lang="cs-CZ" sz="2900" u="sng" dirty="0" smtClean="0"/>
              <a:t>-</a:t>
            </a:r>
            <a:r>
              <a:rPr lang="cs-CZ" u="sng" dirty="0" smtClean="0"/>
              <a:t>  vztah osob, pocházející z jednoho předka, příbuzenství</a:t>
            </a:r>
            <a:r>
              <a:rPr lang="cs-CZ" b="1" u="sng" dirty="0" smtClean="0"/>
              <a:t> </a:t>
            </a:r>
            <a:r>
              <a:rPr lang="cs-CZ" u="sng" dirty="0" smtClean="0"/>
              <a:t>– vztah jedinců přes uzavřené manželstv</a:t>
            </a:r>
            <a:r>
              <a:rPr lang="cs-CZ" dirty="0" smtClean="0"/>
              <a:t>í  - </a:t>
            </a:r>
            <a:r>
              <a:rPr lang="cs-CZ" b="1" dirty="0" smtClean="0"/>
              <a:t>2 body</a:t>
            </a:r>
          </a:p>
          <a:p>
            <a:r>
              <a:rPr lang="cs-CZ" dirty="0" smtClean="0"/>
              <a:t>8. Co je to vývod a co je to rozrod? –) </a:t>
            </a:r>
            <a:r>
              <a:rPr lang="cs-CZ" u="sng" dirty="0" smtClean="0"/>
              <a:t>Vývod - od jedince dozadu – data jeho přímých předků v mužské i ženské linii, rozrod - potomstvo určité osoby jak v mužské, tak v ženské linii </a:t>
            </a:r>
            <a:r>
              <a:rPr lang="cs-CZ" dirty="0" smtClean="0"/>
              <a:t>– </a:t>
            </a:r>
            <a:r>
              <a:rPr lang="cs-CZ" b="1" dirty="0" smtClean="0"/>
              <a:t>2 body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cs-CZ" sz="4400" dirty="0" smtClean="0"/>
              <a:t>Hlaváček, Ivan; Kašpar, Jaroslav; Nový, Rostislav. </a:t>
            </a:r>
            <a:r>
              <a:rPr lang="cs-CZ" sz="4400" dirty="0" err="1" smtClean="0"/>
              <a:t>Vademecum</a:t>
            </a:r>
            <a:r>
              <a:rPr lang="cs-CZ" sz="4400" dirty="0" smtClean="0"/>
              <a:t> pomocných věd historických. Praha: Nakladatelství Svoboda, 1988.</a:t>
            </a:r>
          </a:p>
          <a:p>
            <a:r>
              <a:rPr lang="cs-CZ" sz="4400" b="1" u="sng" dirty="0" smtClean="0"/>
              <a:t>Použité obrázky:</a:t>
            </a:r>
          </a:p>
          <a:p>
            <a:pPr lvl="0">
              <a:buNone/>
            </a:pPr>
            <a:r>
              <a:rPr lang="cs-CZ" sz="4400" u="sng" dirty="0" smtClean="0">
                <a:hlinkClick r:id="rId2"/>
              </a:rPr>
              <a:t>http://upload.wikimedia.org/wikipedia/commons/9/91/Rodokmen.jpg?uselang=cs</a:t>
            </a:r>
            <a:r>
              <a:rPr lang="cs-CZ" sz="4400" dirty="0" smtClean="0"/>
              <a:t> – rodokmen velmi obecný -  </a:t>
            </a:r>
            <a:r>
              <a:rPr lang="cs-CZ" sz="4400" u="sng" dirty="0" err="1" smtClean="0">
                <a:hlinkClick r:id="rId3" tooltip="User:Claricia"/>
              </a:rPr>
              <a:t>Claricia</a:t>
            </a:r>
            <a:r>
              <a:rPr lang="cs-CZ" sz="4400" dirty="0" smtClean="0"/>
              <a:t> – str. 5</a:t>
            </a:r>
          </a:p>
          <a:p>
            <a:pPr lvl="0">
              <a:buNone/>
            </a:pPr>
            <a:r>
              <a:rPr lang="cs-CZ" sz="4400" u="sng" dirty="0" smtClean="0">
                <a:hlinkClick r:id="rId4"/>
              </a:rPr>
              <a:t>http://upload.wikimedia.org/wikipedia/commons/4/44/Waldburg_Ahnentafel_Sigmund_Christoph_von_Waldburg.jpg?uselang=cs</a:t>
            </a:r>
            <a:r>
              <a:rPr lang="cs-CZ" sz="4400" dirty="0" smtClean="0"/>
              <a:t> – vývod - </a:t>
            </a:r>
            <a:r>
              <a:rPr lang="cs-CZ" sz="4400" u="sng" dirty="0" err="1" smtClean="0">
                <a:hlinkClick r:id="rId5" tooltip="cs:Vývod (genealogie)"/>
              </a:rPr>
              <a:t>Vývod</a:t>
            </a:r>
            <a:r>
              <a:rPr lang="cs-CZ" sz="4400" dirty="0" smtClean="0"/>
              <a:t> pro Zikmunda Kryštofa </a:t>
            </a:r>
            <a:r>
              <a:rPr lang="cs-CZ" sz="4400" dirty="0" err="1" smtClean="0"/>
              <a:t>von</a:t>
            </a:r>
            <a:r>
              <a:rPr lang="cs-CZ" sz="4400" dirty="0" smtClean="0"/>
              <a:t> </a:t>
            </a:r>
            <a:r>
              <a:rPr lang="cs-CZ" sz="4400" dirty="0" err="1" smtClean="0"/>
              <a:t>Waldburg</a:t>
            </a:r>
            <a:r>
              <a:rPr lang="cs-CZ" sz="4400" dirty="0" smtClean="0"/>
              <a:t>-</a:t>
            </a:r>
            <a:r>
              <a:rPr lang="cs-CZ" sz="4400" dirty="0" err="1" smtClean="0"/>
              <a:t>Zeil</a:t>
            </a:r>
            <a:r>
              <a:rPr lang="cs-CZ" sz="4400" dirty="0" smtClean="0"/>
              <a:t>-</a:t>
            </a:r>
            <a:r>
              <a:rPr lang="cs-CZ" sz="4400" dirty="0" err="1" smtClean="0"/>
              <a:t>Trauchburg</a:t>
            </a:r>
            <a:r>
              <a:rPr lang="cs-CZ" sz="4400" dirty="0" smtClean="0"/>
              <a:t>, </a:t>
            </a:r>
            <a:r>
              <a:rPr lang="cs-CZ" sz="4400" dirty="0" err="1" smtClean="0"/>
              <a:t>ate</a:t>
            </a:r>
            <a:r>
              <a:rPr lang="cs-CZ" sz="4400" dirty="0" smtClean="0"/>
              <a:t> 18th </a:t>
            </a:r>
            <a:r>
              <a:rPr lang="cs-CZ" sz="4400" dirty="0" err="1" smtClean="0"/>
              <a:t>century</a:t>
            </a:r>
            <a:r>
              <a:rPr lang="cs-CZ" sz="4400" dirty="0" smtClean="0"/>
              <a:t> (?) – volné dílo – str. 6</a:t>
            </a:r>
          </a:p>
          <a:p>
            <a:pPr lvl="0">
              <a:buNone/>
            </a:pPr>
            <a:r>
              <a:rPr lang="cs-CZ" sz="4400" u="sng" dirty="0" smtClean="0">
                <a:hlinkClick r:id="rId6"/>
              </a:rPr>
              <a:t>http://upload.wikimedia.org/wikipedia/commons/2/2c/Rozrod_Babenberg%C5%AF_rakousk%C3%BDch.png?uselang=cs</a:t>
            </a:r>
            <a:r>
              <a:rPr lang="cs-CZ" sz="4400" dirty="0" smtClean="0"/>
              <a:t> – rozrod </a:t>
            </a:r>
            <a:r>
              <a:rPr lang="cs-CZ" sz="4400" dirty="0" err="1" smtClean="0"/>
              <a:t>Babenberků</a:t>
            </a:r>
            <a:r>
              <a:rPr lang="cs-CZ" sz="4400" dirty="0" smtClean="0"/>
              <a:t> – volné dílo autorská práva již vypršela – str. 7</a:t>
            </a:r>
          </a:p>
          <a:p>
            <a:pPr lvl="0">
              <a:buNone/>
            </a:pPr>
            <a:r>
              <a:rPr lang="cs-CZ" sz="4400" u="sng" dirty="0" smtClean="0">
                <a:hlinkClick r:id="rId7"/>
              </a:rPr>
              <a:t>http://upload.wikimedia.org/wikipedia/commons/4/4e/Rodokm_k_Premyslovcu.gif?uselang=cs</a:t>
            </a:r>
            <a:r>
              <a:rPr lang="cs-CZ" sz="4400" dirty="0" smtClean="0"/>
              <a:t> – část rodokmenu Přemyslovců dle Kosmy (KOSMŮV RODOKMEN PŘEMYSLOVCŮ, DOPLNĚNÝ DALIMILEM A PŘIBÍKEM PULKAVOU) – volné dílo – str. 9</a:t>
            </a:r>
          </a:p>
          <a:p>
            <a:r>
              <a:rPr lang="cs-CZ" sz="4400" b="1" dirty="0" smtClean="0"/>
              <a:t>Fota autora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942</Words>
  <Application>Microsoft Office PowerPoint</Application>
  <PresentationFormat>Předvádění na obrazovce (4:3)</PresentationFormat>
  <Paragraphs>56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Genealogie</vt:lpstr>
      <vt:lpstr>Historie  genealogie</vt:lpstr>
      <vt:lpstr>Genealogické pojmy</vt:lpstr>
      <vt:lpstr>Genealogické ukázky z Kosmovy kroniky</vt:lpstr>
      <vt:lpstr>Rodokmen  Rodokmen je nejjednodušší genealogická tabulka, která uvádí předky výchozí osoby (střena) pouze po otcovské linii. Sleduje tedy pouze mužské předky – otce, děda, praděda atd., přičemž o manželkách jsou uvedeny pouze základní informace (jméno, životní data).</vt:lpstr>
      <vt:lpstr>Vývod pro Zikmunda Kryštofa von Waldburg-Zeil-Trauchburg   (data přímých předků jedince v mužské i ženské linii)</vt:lpstr>
      <vt:lpstr>Rozrod Babenbergů rakouských</vt:lpstr>
      <vt:lpstr>Rozrod rodu Slámových – pracovní verze</vt:lpstr>
      <vt:lpstr>Rodokmen bájných Přemyslovců</vt:lpstr>
      <vt:lpstr>Genealogie - test</vt:lpstr>
      <vt:lpstr>Genealogie – test - řešení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Genealogie</dc:title>
  <cp:lastModifiedBy>Gymnázium a SOŠ</cp:lastModifiedBy>
  <cp:revision>21</cp:revision>
  <dcterms:modified xsi:type="dcterms:W3CDTF">2014-03-24T10:30:53Z</dcterms:modified>
</cp:coreProperties>
</file>