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6" r:id="rId14"/>
    <p:sldId id="267" r:id="rId15"/>
    <p:sldId id="268" r:id="rId16"/>
    <p:sldId id="270" r:id="rId17"/>
    <p:sldId id="276" r:id="rId18"/>
    <p:sldId id="271" r:id="rId19"/>
    <p:sldId id="272" r:id="rId20"/>
    <p:sldId id="273" r:id="rId21"/>
    <p:sldId id="274" r:id="rId22"/>
    <p:sldId id="29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88646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7435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858832"/>
            <a:ext cx="6840305" cy="47248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512167"/>
          </a:xfrm>
        </p:spPr>
        <p:txBody>
          <a:bodyPr>
            <a:normAutofit/>
          </a:bodyPr>
          <a:lstStyle/>
          <a:p>
            <a:r>
              <a:rPr lang="cs-CZ" sz="6000" b="1" smtClean="0"/>
              <a:t>Heraldika 1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628800"/>
            <a:ext cx="6400800" cy="468052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Je to PVH, která se zabývá studiem znaků neboli erbů, jejich vznikem, užíváním a vývojem.</a:t>
            </a:r>
          </a:p>
          <a:p>
            <a:r>
              <a:rPr lang="cs-CZ" dirty="0" smtClean="0"/>
              <a:t> Odvozena od slova </a:t>
            </a:r>
            <a:r>
              <a:rPr lang="cs-CZ" u="sng" dirty="0" smtClean="0"/>
              <a:t>Herold </a:t>
            </a:r>
            <a:r>
              <a:rPr lang="cs-CZ" dirty="0" smtClean="0"/>
              <a:t>– znalec symboliky  a erbovních zvyklostí na dvorech panovníků a šlechty</a:t>
            </a:r>
          </a:p>
          <a:p>
            <a:r>
              <a:rPr lang="cs-CZ" u="sng" dirty="0" smtClean="0"/>
              <a:t>Znak – erb </a:t>
            </a:r>
            <a:r>
              <a:rPr lang="cs-CZ" dirty="0" smtClean="0"/>
              <a:t>– odvozeno od německého der Erbe – dědic – je to původně barevné znamení na zbroji (hl. n štítě), které určovalo určitou osobu a jí podřízenou družinu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Heraldika – zařazení a vývoj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Heraldika</a:t>
            </a:r>
            <a:r>
              <a:rPr lang="cs-CZ" dirty="0" smtClean="0"/>
              <a:t> – pomáhá sfragistice, genealogii, dějinám umění, vojenství atd.</a:t>
            </a:r>
          </a:p>
          <a:p>
            <a:r>
              <a:rPr lang="cs-CZ" b="1" dirty="0" smtClean="0"/>
              <a:t>Jako věda vzniká už ve středověku</a:t>
            </a:r>
            <a:r>
              <a:rPr lang="cs-CZ" dirty="0" smtClean="0"/>
              <a:t>, u nás jsou heraldická vysvětlení už u  </a:t>
            </a:r>
            <a:r>
              <a:rPr lang="cs-CZ" b="1" dirty="0" smtClean="0"/>
              <a:t>Dalimila</a:t>
            </a:r>
            <a:r>
              <a:rPr lang="cs-CZ" dirty="0" smtClean="0"/>
              <a:t>, potom v 16. století u </a:t>
            </a:r>
            <a:r>
              <a:rPr lang="cs-CZ" b="1" dirty="0" smtClean="0"/>
              <a:t>Bartoloměje </a:t>
            </a:r>
            <a:r>
              <a:rPr lang="cs-CZ" b="1" dirty="0" err="1" smtClean="0"/>
              <a:t>Paprockého</a:t>
            </a:r>
            <a:r>
              <a:rPr lang="cs-CZ" b="1" dirty="0" smtClean="0"/>
              <a:t> z </a:t>
            </a:r>
            <a:r>
              <a:rPr lang="cs-CZ" b="1" dirty="0" err="1" smtClean="0"/>
              <a:t>Hlohol</a:t>
            </a:r>
            <a:endParaRPr lang="cs-CZ" b="1" dirty="0" smtClean="0"/>
          </a:p>
          <a:p>
            <a:r>
              <a:rPr lang="cs-CZ" b="1" dirty="0" smtClean="0"/>
              <a:t>Později v 19. století </a:t>
            </a:r>
            <a:r>
              <a:rPr lang="cs-CZ" dirty="0" smtClean="0"/>
              <a:t>se heraldikou zabývají: </a:t>
            </a:r>
            <a:r>
              <a:rPr lang="cs-CZ" b="1" dirty="0" smtClean="0"/>
              <a:t>Vojtěch Král z Dobré Vody, Karel </a:t>
            </a:r>
            <a:r>
              <a:rPr lang="cs-CZ" b="1" dirty="0" err="1" smtClean="0"/>
              <a:t>Schwarzenberg</a:t>
            </a:r>
            <a:r>
              <a:rPr lang="cs-CZ" b="1" dirty="0" smtClean="0"/>
              <a:t>, August Sedláček, Václav Vojtíšek </a:t>
            </a:r>
            <a:r>
              <a:rPr lang="cs-CZ" dirty="0" smtClean="0"/>
              <a:t>atd.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Vznik a vývoj erbů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52528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Erby</a:t>
            </a:r>
            <a:r>
              <a:rPr lang="cs-CZ" dirty="0" smtClean="0"/>
              <a:t> vznikly ve </a:t>
            </a:r>
            <a:r>
              <a:rPr lang="cs-CZ" b="1" dirty="0" smtClean="0"/>
              <a:t>2. čtvrtině 12. století </a:t>
            </a:r>
            <a:r>
              <a:rPr lang="cs-CZ" dirty="0" smtClean="0"/>
              <a:t>v souvislosti s </a:t>
            </a:r>
            <a:r>
              <a:rPr lang="cs-CZ" b="1" dirty="0" smtClean="0"/>
              <a:t>křížovými výpravami.</a:t>
            </a:r>
          </a:p>
          <a:p>
            <a:r>
              <a:rPr lang="cs-CZ" b="1" dirty="0" smtClean="0"/>
              <a:t>Původně to byla barevná korouhev</a:t>
            </a:r>
            <a:r>
              <a:rPr lang="cs-CZ" dirty="0" smtClean="0"/>
              <a:t>, ale pak tak označen každý bojovník družiny (většinou </a:t>
            </a:r>
            <a:r>
              <a:rPr lang="cs-CZ" b="1" dirty="0" smtClean="0"/>
              <a:t>na štítech </a:t>
            </a:r>
            <a:r>
              <a:rPr lang="cs-CZ" dirty="0" smtClean="0"/>
              <a:t>– proto erb má tvar štítu).</a:t>
            </a:r>
          </a:p>
          <a:p>
            <a:r>
              <a:rPr lang="cs-CZ" dirty="0" smtClean="0"/>
              <a:t>Původně erby ryze </a:t>
            </a:r>
            <a:r>
              <a:rPr lang="cs-CZ" b="1" dirty="0" smtClean="0"/>
              <a:t>osobní</a:t>
            </a:r>
            <a:r>
              <a:rPr lang="cs-CZ" dirty="0" smtClean="0"/>
              <a:t>, pak </a:t>
            </a:r>
            <a:r>
              <a:rPr lang="cs-CZ" b="1" dirty="0" smtClean="0"/>
              <a:t>dědičnými.</a:t>
            </a:r>
          </a:p>
          <a:p>
            <a:r>
              <a:rPr lang="cs-CZ" dirty="0" smtClean="0"/>
              <a:t>Někdy znaky </a:t>
            </a:r>
            <a:r>
              <a:rPr lang="cs-CZ" b="1" dirty="0" smtClean="0"/>
              <a:t>vládců přecházejí na celou zem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Od konce středověku erby udělovány hojněji (nejen ve šlechtických kruzích).</a:t>
            </a:r>
          </a:p>
          <a:p>
            <a:r>
              <a:rPr lang="cs-CZ" dirty="0" smtClean="0"/>
              <a:t>V </a:t>
            </a:r>
            <a:r>
              <a:rPr lang="cs-CZ" b="1" dirty="0" smtClean="0"/>
              <a:t>novověku význam erbů upadá</a:t>
            </a:r>
            <a:r>
              <a:rPr lang="cs-CZ" dirty="0" smtClean="0"/>
              <a:t>, drží se u měst, států či církevních institucí</a:t>
            </a:r>
          </a:p>
          <a:p>
            <a:r>
              <a:rPr lang="cs-CZ" b="1" dirty="0" smtClean="0"/>
              <a:t>Ve starší době v rodě jednoduchý znak</a:t>
            </a:r>
            <a:r>
              <a:rPr lang="cs-CZ" dirty="0" smtClean="0"/>
              <a:t>, v novější se rozšiřuje a kombinuje dle příbuzenských vztahů (kombinuje se znak manželky a manžela).</a:t>
            </a:r>
          </a:p>
          <a:p>
            <a:r>
              <a:rPr lang="cs-CZ" b="1" dirty="0" smtClean="0"/>
              <a:t>První znaky byly velmi jednoduché </a:t>
            </a:r>
            <a:r>
              <a:rPr lang="cs-CZ" dirty="0" smtClean="0"/>
              <a:t>a zřetelné (vojenský účel) – později složité a nepřehledné.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Vývoj štítů (tvarů erbů) – </a:t>
            </a:r>
            <a:r>
              <a:rPr lang="cs-CZ" sz="3600" dirty="0" smtClean="0"/>
              <a:t>nejstarší zleva </a:t>
            </a:r>
            <a:r>
              <a:rPr lang="cs-CZ" sz="3100" dirty="0" smtClean="0"/>
              <a:t>normanský, raně gotický a vrcholně gotický </a:t>
            </a:r>
            <a:r>
              <a:rPr lang="cs-CZ" sz="2700" dirty="0" smtClean="0"/>
              <a:t>(španělský</a:t>
            </a:r>
            <a:r>
              <a:rPr lang="cs-CZ" sz="3600" dirty="0" smtClean="0"/>
              <a:t>)</a:t>
            </a:r>
            <a:endParaRPr lang="cs-CZ" b="1" dirty="0"/>
          </a:p>
        </p:txBody>
      </p:sp>
      <p:pic>
        <p:nvPicPr>
          <p:cNvPr id="4" name="Zástupný symbol pro obsah 3" descr="ImageErb_normans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84784"/>
            <a:ext cx="2152252" cy="2736304"/>
          </a:xfrm>
        </p:spPr>
      </p:pic>
      <p:pic>
        <p:nvPicPr>
          <p:cNvPr id="5" name="Obrázek 4" descr="ImageErbgoticky_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59832" y="1484784"/>
            <a:ext cx="2683172" cy="2736304"/>
          </a:xfrm>
          <a:prstGeom prst="rect">
            <a:avLst/>
          </a:prstGeom>
        </p:spPr>
      </p:pic>
      <p:pic>
        <p:nvPicPr>
          <p:cNvPr id="6" name="Obrázek 5" descr="ImageTvar_erbu-sp_vrch-goticky0003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1484784"/>
            <a:ext cx="2600597" cy="2736304"/>
          </a:xfrm>
          <a:prstGeom prst="rect">
            <a:avLst/>
          </a:prstGeom>
        </p:spPr>
      </p:pic>
      <p:pic>
        <p:nvPicPr>
          <p:cNvPr id="7" name="Obrázek 6" descr="ImageTvar_erbu_kolci0002o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0800000">
            <a:off x="2051720" y="4365104"/>
            <a:ext cx="2212848" cy="229819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11560" y="5085184"/>
            <a:ext cx="18722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sz="2400" b="1" dirty="0" smtClean="0"/>
              <a:t>Erb turnajový (kolčí) </a:t>
            </a:r>
            <a:endParaRPr lang="cs-CZ" sz="2400" dirty="0"/>
          </a:p>
        </p:txBody>
      </p:sp>
      <p:pic>
        <p:nvPicPr>
          <p:cNvPr id="9" name="Obrázek 8" descr="ImageTvar_erbu_renes0002orez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10800000">
            <a:off x="4499992" y="4365104"/>
            <a:ext cx="2414016" cy="2249424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 flipH="1">
            <a:off x="6948264" y="5661248"/>
            <a:ext cx="18002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Erb renesanční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Vývoj štítů (tvarů erbů)</a:t>
            </a:r>
            <a:endParaRPr lang="cs-CZ" dirty="0"/>
          </a:p>
        </p:txBody>
      </p:sp>
      <p:pic>
        <p:nvPicPr>
          <p:cNvPr id="4" name="Zástupný symbol pro obsah 3" descr="ImageTvar_erbu_barok0002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1907704" y="1628800"/>
            <a:ext cx="4767072" cy="2127504"/>
          </a:xfrm>
        </p:spPr>
      </p:pic>
      <p:sp>
        <p:nvSpPr>
          <p:cNvPr id="5" name="Obdélník 4"/>
          <p:cNvSpPr/>
          <p:nvPr/>
        </p:nvSpPr>
        <p:spPr>
          <a:xfrm>
            <a:off x="3346376" y="1196752"/>
            <a:ext cx="24512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Erby barokní </a:t>
            </a:r>
            <a:endParaRPr lang="cs-CZ" sz="2400" dirty="0"/>
          </a:p>
        </p:txBody>
      </p:sp>
      <p:pic>
        <p:nvPicPr>
          <p:cNvPr id="6" name="Obrázek 5" descr="ImageTvar_erbu-angl_secesni0003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7704" y="4365104"/>
            <a:ext cx="4681728" cy="218236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771800" y="3861048"/>
            <a:ext cx="33843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Erby klasicistní (anglické) 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900" b="1" dirty="0" smtClean="0"/>
              <a:t>Další atributy erbu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err="1" smtClean="0"/>
              <a:t>Helm</a:t>
            </a:r>
            <a:r>
              <a:rPr lang="cs-CZ" dirty="0" smtClean="0"/>
              <a:t> (přilbice) a klenot – </a:t>
            </a:r>
            <a:r>
              <a:rPr lang="cs-CZ" sz="3600" dirty="0" smtClean="0"/>
              <a:t>nad štítem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r>
              <a:rPr lang="cs-CZ" b="1" dirty="0" err="1" smtClean="0"/>
              <a:t>Helm</a:t>
            </a:r>
            <a:r>
              <a:rPr lang="cs-CZ" dirty="0" smtClean="0"/>
              <a:t> (přilbice)</a:t>
            </a:r>
          </a:p>
        </p:txBody>
      </p:sp>
      <p:pic>
        <p:nvPicPr>
          <p:cNvPr id="5" name="Obrázek 4" descr="ImagePrilby0022ore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0800000">
            <a:off x="467544" y="2060847"/>
            <a:ext cx="3888432" cy="2350341"/>
          </a:xfrm>
          <a:prstGeom prst="rect">
            <a:avLst/>
          </a:prstGeom>
        </p:spPr>
      </p:pic>
      <p:pic>
        <p:nvPicPr>
          <p:cNvPr id="6" name="Obrázek 5" descr="ImageKlenot_kridla0024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4509121"/>
            <a:ext cx="2376264" cy="1944216"/>
          </a:xfrm>
          <a:prstGeom prst="rect">
            <a:avLst/>
          </a:prstGeom>
        </p:spPr>
      </p:pic>
      <p:pic>
        <p:nvPicPr>
          <p:cNvPr id="7" name="Obrázek 6" descr="ImageKlenot_paroh0023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74187" y="2060848"/>
            <a:ext cx="2493517" cy="326516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131840" y="5301208"/>
            <a:ext cx="316835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Klenot</a:t>
            </a:r>
            <a:r>
              <a:rPr lang="cs-CZ" sz="2800" b="1" dirty="0" smtClean="0"/>
              <a:t> </a:t>
            </a:r>
            <a:r>
              <a:rPr lang="cs-CZ" sz="2400" dirty="0" smtClean="0"/>
              <a:t>– vlevo dole orlí křídla, vpravo nahoře paroh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/>
              <a:t>Další atributy </a:t>
            </a:r>
            <a:br>
              <a:rPr lang="cs-CZ" sz="4900" b="1" dirty="0" smtClean="0"/>
            </a:br>
            <a:r>
              <a:rPr lang="cs-CZ" dirty="0" smtClean="0"/>
              <a:t>(</a:t>
            </a:r>
            <a:r>
              <a:rPr lang="cs-CZ" u="sng" dirty="0" smtClean="0"/>
              <a:t>držitelé štítu a heroldské kusy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24536"/>
          </a:xfrm>
        </p:spPr>
        <p:txBody>
          <a:bodyPr/>
          <a:lstStyle/>
          <a:p>
            <a:r>
              <a:rPr lang="cs-CZ" b="1" dirty="0" smtClean="0"/>
              <a:t>Držitelé štítu (strážci) </a:t>
            </a:r>
            <a:r>
              <a:rPr lang="cs-CZ" dirty="0" smtClean="0"/>
              <a:t>– postavy dvou  lvů, rytířů apod. – stojí vedle štítu a drží ho</a:t>
            </a:r>
          </a:p>
          <a:p>
            <a:r>
              <a:rPr lang="cs-CZ" b="1" dirty="0" smtClean="0"/>
              <a:t>Heroldské kusy </a:t>
            </a:r>
            <a:r>
              <a:rPr lang="cs-CZ" dirty="0" smtClean="0"/>
              <a:t>– geometrické tvary či barevné dělení štítu</a:t>
            </a:r>
          </a:p>
          <a:p>
            <a:r>
              <a:rPr lang="cs-CZ" b="1" u="sng" dirty="0" smtClean="0"/>
              <a:t>Dělení</a:t>
            </a:r>
            <a:r>
              <a:rPr lang="cs-CZ" dirty="0" smtClean="0"/>
              <a:t>: zleva – příčné, podélné, hlava, pata</a:t>
            </a:r>
            <a:endParaRPr lang="cs-CZ" dirty="0"/>
          </a:p>
        </p:txBody>
      </p:sp>
      <p:pic>
        <p:nvPicPr>
          <p:cNvPr id="4" name="Obrázek 3" descr="ImageDeleni_stitu_vodorovne0007ore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437112"/>
            <a:ext cx="1800200" cy="1728192"/>
          </a:xfrm>
          <a:prstGeom prst="rect">
            <a:avLst/>
          </a:prstGeom>
        </p:spPr>
      </p:pic>
      <p:pic>
        <p:nvPicPr>
          <p:cNvPr id="5" name="Obrázek 4" descr="ImageDeleni_stitu_puleny0006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2555776" y="4437112"/>
            <a:ext cx="1755648" cy="1728192"/>
          </a:xfrm>
          <a:prstGeom prst="rect">
            <a:avLst/>
          </a:prstGeom>
        </p:spPr>
      </p:pic>
      <p:pic>
        <p:nvPicPr>
          <p:cNvPr id="6" name="Obrázek 5" descr="ImageDeleni_stitu_hlava0007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99992" y="4437112"/>
            <a:ext cx="1811983" cy="1728192"/>
          </a:xfrm>
          <a:prstGeom prst="rect">
            <a:avLst/>
          </a:prstGeom>
        </p:spPr>
      </p:pic>
      <p:pic>
        <p:nvPicPr>
          <p:cNvPr id="7" name="Obrázek 6" descr="ImageDeleni_stitu_pata0007o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4437112"/>
            <a:ext cx="1896921" cy="172819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900" b="1" dirty="0" smtClean="0"/>
              <a:t>Erb rodu </a:t>
            </a:r>
            <a:r>
              <a:rPr lang="cs-CZ" sz="4900" b="1" dirty="0" err="1" smtClean="0"/>
              <a:t>Schönbornů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dirty="0" smtClean="0"/>
              <a:t>jeden z nejsložitějších erbů – lvi jako držitelé štítu a velké množství klenotů</a:t>
            </a:r>
            <a:endParaRPr lang="cs-CZ" sz="3600" b="1" dirty="0"/>
          </a:p>
        </p:txBody>
      </p:sp>
      <p:pic>
        <p:nvPicPr>
          <p:cNvPr id="4" name="Zástupný symbol pro obsah 3" descr="erb-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2132856"/>
            <a:ext cx="6329648" cy="44746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heroldské kusy - dělení</a:t>
            </a:r>
            <a:endParaRPr lang="cs-CZ" b="1" dirty="0"/>
          </a:p>
        </p:txBody>
      </p:sp>
      <p:pic>
        <p:nvPicPr>
          <p:cNvPr id="4" name="Zástupný symbol pro obsah 3" descr="ImageKosmo_sikmo0011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2060848"/>
            <a:ext cx="4358640" cy="1975104"/>
          </a:xfrm>
        </p:spPr>
      </p:pic>
      <p:sp>
        <p:nvSpPr>
          <p:cNvPr id="6" name="Obdélník 5"/>
          <p:cNvSpPr/>
          <p:nvPr/>
        </p:nvSpPr>
        <p:spPr>
          <a:xfrm>
            <a:off x="1475656" y="1412776"/>
            <a:ext cx="63367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Zleva – </a:t>
            </a:r>
            <a:r>
              <a:rPr lang="cs-CZ" sz="3600" b="1" dirty="0" err="1" smtClean="0"/>
              <a:t>kosmo</a:t>
            </a:r>
            <a:r>
              <a:rPr lang="cs-CZ" sz="3600" dirty="0" smtClean="0"/>
              <a:t>      </a:t>
            </a:r>
            <a:r>
              <a:rPr lang="cs-CZ" sz="3600" b="1" dirty="0" smtClean="0"/>
              <a:t>šikmo</a:t>
            </a:r>
          </a:p>
        </p:txBody>
      </p:sp>
      <p:pic>
        <p:nvPicPr>
          <p:cNvPr id="7" name="Obrázek 6" descr="ImageErb_čtvrceny0010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4509120"/>
            <a:ext cx="1944216" cy="1949835"/>
          </a:xfrm>
          <a:prstGeom prst="rect">
            <a:avLst/>
          </a:prstGeom>
        </p:spPr>
      </p:pic>
      <p:pic>
        <p:nvPicPr>
          <p:cNvPr id="8" name="Obrázek 7" descr="ImageNapokos_krizem0012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0800000">
            <a:off x="6228184" y="4509120"/>
            <a:ext cx="2133600" cy="197510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3059832" y="4509120"/>
            <a:ext cx="2808312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Vlevo </a:t>
            </a:r>
            <a:r>
              <a:rPr lang="cs-CZ" sz="3200" b="1" dirty="0" smtClean="0"/>
              <a:t>čtvrcený,</a:t>
            </a:r>
            <a:r>
              <a:rPr lang="cs-CZ" sz="2800" b="1" dirty="0" smtClean="0"/>
              <a:t>     </a:t>
            </a:r>
            <a:r>
              <a:rPr lang="cs-CZ" sz="2800" dirty="0" smtClean="0"/>
              <a:t>vpravo </a:t>
            </a:r>
            <a:r>
              <a:rPr lang="cs-CZ" sz="3200" b="1" dirty="0" err="1" smtClean="0"/>
              <a:t>napokos</a:t>
            </a:r>
            <a:r>
              <a:rPr lang="cs-CZ" sz="3200" b="1" dirty="0" smtClean="0"/>
              <a:t> křížem</a:t>
            </a:r>
            <a:endParaRPr lang="cs-CZ" sz="2800" b="1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Další heroldské kusy </a:t>
            </a:r>
            <a:r>
              <a:rPr lang="cs-CZ" dirty="0" smtClean="0"/>
              <a:t>– </a:t>
            </a:r>
            <a:r>
              <a:rPr lang="cs-CZ" sz="3600" dirty="0" smtClean="0"/>
              <a:t>geometrické tvary</a:t>
            </a:r>
            <a:endParaRPr lang="cs-CZ" dirty="0"/>
          </a:p>
        </p:txBody>
      </p:sp>
      <p:pic>
        <p:nvPicPr>
          <p:cNvPr id="4" name="Zástupný symbol pro obsah 3" descr="ImageDeleni_stitu_cisla0004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916832"/>
            <a:ext cx="5400600" cy="2664296"/>
          </a:xfrm>
        </p:spPr>
      </p:pic>
      <p:sp>
        <p:nvSpPr>
          <p:cNvPr id="5" name="Obdélník 4"/>
          <p:cNvSpPr/>
          <p:nvPr/>
        </p:nvSpPr>
        <p:spPr>
          <a:xfrm>
            <a:off x="2051720" y="1268760"/>
            <a:ext cx="48965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Grafické znázornění dělení štítu</a:t>
            </a:r>
          </a:p>
        </p:txBody>
      </p:sp>
      <p:pic>
        <p:nvPicPr>
          <p:cNvPr id="6" name="Obrázek 5" descr="ImageDeleni_stitu_bevno0008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539549" y="5229200"/>
            <a:ext cx="1440161" cy="138093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55576" y="4653137"/>
            <a:ext cx="11521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Břevno</a:t>
            </a:r>
          </a:p>
        </p:txBody>
      </p:sp>
      <p:pic>
        <p:nvPicPr>
          <p:cNvPr id="8" name="Obrázek 7" descr="ImageDeleni_stitu_lat0008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0800000">
            <a:off x="1979712" y="5229200"/>
            <a:ext cx="1440161" cy="136351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2411760" y="4653137"/>
            <a:ext cx="11521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Lať</a:t>
            </a:r>
          </a:p>
        </p:txBody>
      </p:sp>
      <p:pic>
        <p:nvPicPr>
          <p:cNvPr id="10" name="Obrázek 9" descr="ImageDeleni_stitu_nit0008o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0800000">
            <a:off x="3419872" y="5229200"/>
            <a:ext cx="1440160" cy="1384154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3779912" y="4653136"/>
            <a:ext cx="165618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Nit</a:t>
            </a:r>
          </a:p>
        </p:txBody>
      </p:sp>
      <p:pic>
        <p:nvPicPr>
          <p:cNvPr id="12" name="Obrázek 11" descr="ImageDeleni_stitu_kul0006orez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10800000">
            <a:off x="4860032" y="5229200"/>
            <a:ext cx="1584176" cy="1395277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5364088" y="4653136"/>
            <a:ext cx="9361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Kůl</a:t>
            </a:r>
            <a:endParaRPr lang="cs-CZ" dirty="0" smtClean="0"/>
          </a:p>
        </p:txBody>
      </p:sp>
      <p:pic>
        <p:nvPicPr>
          <p:cNvPr id="14" name="Obrázek 13" descr="ImageDeleni_stitu_kolik0006orez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rot="10800000">
            <a:off x="6444208" y="5229200"/>
            <a:ext cx="1459362" cy="1368152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6804248" y="4653136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Kolík</a:t>
            </a:r>
            <a:endParaRPr lang="cs-CZ" dirty="0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Další heroldské kusy </a:t>
            </a:r>
            <a:r>
              <a:rPr lang="cs-CZ" dirty="0" smtClean="0"/>
              <a:t>– </a:t>
            </a:r>
            <a:r>
              <a:rPr lang="cs-CZ" sz="3600" dirty="0" smtClean="0"/>
              <a:t>geometrické tvary</a:t>
            </a:r>
            <a:endParaRPr lang="cs-CZ" dirty="0"/>
          </a:p>
        </p:txBody>
      </p:sp>
      <p:pic>
        <p:nvPicPr>
          <p:cNvPr id="4" name="Zástupný symbol pro obsah 3" descr="ImageHerold_kriz0010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844824"/>
            <a:ext cx="2029968" cy="1975104"/>
          </a:xfrm>
        </p:spPr>
      </p:pic>
      <p:sp>
        <p:nvSpPr>
          <p:cNvPr id="5" name="Obdélník 4"/>
          <p:cNvSpPr/>
          <p:nvPr/>
        </p:nvSpPr>
        <p:spPr>
          <a:xfrm>
            <a:off x="539553" y="1268760"/>
            <a:ext cx="20162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Heroldský kříž</a:t>
            </a:r>
            <a:endParaRPr lang="cs-CZ" sz="2400" dirty="0"/>
          </a:p>
        </p:txBody>
      </p:sp>
      <p:pic>
        <p:nvPicPr>
          <p:cNvPr id="6" name="Obrázek 5" descr="ImageOndrej_kriz0013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1844824"/>
            <a:ext cx="2016224" cy="1999185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627785" y="1268760"/>
            <a:ext cx="208823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Ondřejský kříž</a:t>
            </a:r>
            <a:endParaRPr lang="cs-CZ" sz="2400" dirty="0"/>
          </a:p>
        </p:txBody>
      </p:sp>
      <p:pic>
        <p:nvPicPr>
          <p:cNvPr id="8" name="Obrázek 7" descr="ImagePapezky_kriz0027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195736" y="4581128"/>
            <a:ext cx="2028913" cy="1944216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827584" y="3861048"/>
            <a:ext cx="65527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Další typy křížů - papežský kříž  a   pravoslavný kříž</a:t>
            </a:r>
            <a:endParaRPr lang="cs-CZ" sz="2400" dirty="0"/>
          </a:p>
        </p:txBody>
      </p:sp>
      <p:pic>
        <p:nvPicPr>
          <p:cNvPr id="10" name="Obrázek 9" descr="ImageArc_prazske0029o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0800000">
            <a:off x="4788024" y="1838010"/>
            <a:ext cx="1872208" cy="195103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4716017" y="1124744"/>
            <a:ext cx="4176464" cy="7540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300" b="1" dirty="0" smtClean="0"/>
              <a:t>Příklad břevna – a trojího dělení</a:t>
            </a:r>
          </a:p>
          <a:p>
            <a:r>
              <a:rPr lang="cs-CZ" sz="2000" b="1" dirty="0" smtClean="0"/>
              <a:t>Pražské arcibiskupství a Trčkové z Lípy</a:t>
            </a:r>
            <a:endParaRPr lang="cs-CZ" sz="2800" b="1" dirty="0"/>
          </a:p>
        </p:txBody>
      </p:sp>
      <p:pic>
        <p:nvPicPr>
          <p:cNvPr id="12" name="Obrázek 11" descr="ImageTrckove0009orez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1844824"/>
            <a:ext cx="2109216" cy="1944624"/>
          </a:xfrm>
          <a:prstGeom prst="rect">
            <a:avLst/>
          </a:prstGeom>
        </p:spPr>
      </p:pic>
      <p:pic>
        <p:nvPicPr>
          <p:cNvPr id="13" name="Obrázek 12" descr="ImagePravoslavny_kriz0028orez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580112" y="4571079"/>
            <a:ext cx="1800200" cy="192579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Obecná znaková znamení </a:t>
            </a: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 smtClean="0"/>
              <a:t>vyobrazení ve štítu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</a:t>
            </a:r>
            <a:r>
              <a:rPr lang="cs-CZ" b="1" dirty="0" smtClean="0"/>
              <a:t>Obrazy živých tvorů </a:t>
            </a:r>
            <a:r>
              <a:rPr lang="cs-CZ" dirty="0" smtClean="0"/>
              <a:t>(buď reálných nebo z fantazie)</a:t>
            </a:r>
          </a:p>
          <a:p>
            <a:r>
              <a:rPr lang="cs-CZ" dirty="0" smtClean="0"/>
              <a:t>2) </a:t>
            </a:r>
            <a:r>
              <a:rPr lang="cs-CZ" b="1" dirty="0" smtClean="0"/>
              <a:t>Obrazy předmětů</a:t>
            </a:r>
          </a:p>
          <a:p>
            <a:r>
              <a:rPr lang="cs-CZ" b="1" dirty="0" smtClean="0"/>
              <a:t>Ad 1) – reálných </a:t>
            </a:r>
            <a:r>
              <a:rPr lang="cs-CZ" dirty="0" smtClean="0"/>
              <a:t>(člověk - rytíř, žena nebo zvíře – lev, lvice, orel, orlice, kůň, býk, medvěd, labuť atd.). Může být buď celá bytost nebo jen část (ruka, noha, hlava atd.).</a:t>
            </a:r>
          </a:p>
          <a:p>
            <a:r>
              <a:rPr lang="cs-CZ" b="1" dirty="0" smtClean="0"/>
              <a:t>-  fantastických </a:t>
            </a:r>
            <a:r>
              <a:rPr lang="cs-CZ" dirty="0" smtClean="0"/>
              <a:t>(saň, drak, pták Noh, jednorožec, anděl, mořská panna, </a:t>
            </a:r>
            <a:r>
              <a:rPr lang="cs-CZ" dirty="0" err="1" smtClean="0"/>
              <a:t>hippocentaur</a:t>
            </a:r>
            <a:r>
              <a:rPr lang="cs-CZ" dirty="0" smtClean="0"/>
              <a:t> atd.).</a:t>
            </a:r>
            <a:endParaRPr lang="cs-CZ" b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Obecná znaková znamení</a:t>
            </a:r>
            <a:br>
              <a:rPr lang="cs-CZ" b="1" dirty="0" smtClean="0"/>
            </a:br>
            <a:r>
              <a:rPr lang="cs-CZ" u="sng" dirty="0" smtClean="0"/>
              <a:t>Příklady živých tvorů - reálných</a:t>
            </a:r>
            <a:endParaRPr lang="cs-CZ" u="sng" dirty="0"/>
          </a:p>
        </p:txBody>
      </p:sp>
      <p:pic>
        <p:nvPicPr>
          <p:cNvPr id="4" name="Zástupný symbol pro obsah 3" descr="ImageLev_orlice0014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772816"/>
            <a:ext cx="3816424" cy="2261941"/>
          </a:xfrm>
        </p:spPr>
      </p:pic>
      <p:sp>
        <p:nvSpPr>
          <p:cNvPr id="5" name="Obdélník 4"/>
          <p:cNvSpPr/>
          <p:nvPr/>
        </p:nvSpPr>
        <p:spPr>
          <a:xfrm>
            <a:off x="1331640" y="1412776"/>
            <a:ext cx="45688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Lev a orlice </a:t>
            </a:r>
            <a:endParaRPr lang="cs-CZ" sz="2400" dirty="0"/>
          </a:p>
        </p:txBody>
      </p:sp>
      <p:pic>
        <p:nvPicPr>
          <p:cNvPr id="6" name="Obrázek 5" descr="ImageKanec_medved0018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1844824"/>
            <a:ext cx="3384376" cy="229427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860032" y="1412776"/>
            <a:ext cx="345638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Kančí hlava a medvěd </a:t>
            </a:r>
            <a:endParaRPr lang="cs-CZ" sz="2400" dirty="0"/>
          </a:p>
        </p:txBody>
      </p:sp>
      <p:pic>
        <p:nvPicPr>
          <p:cNvPr id="8" name="Obrázek 7" descr="ImagePardub_Pernstejn0019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0800000">
            <a:off x="827584" y="4565973"/>
            <a:ext cx="3888432" cy="192084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899593" y="4221088"/>
            <a:ext cx="3600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Páni z Pardubic  a páni z Pernštejna</a:t>
            </a:r>
          </a:p>
        </p:txBody>
      </p:sp>
      <p:pic>
        <p:nvPicPr>
          <p:cNvPr id="10" name="Obrázek 9" descr="ImageZena_rukamec0017ore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0800000">
            <a:off x="4932040" y="4581127"/>
            <a:ext cx="3496966" cy="1963813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5364088" y="4221088"/>
            <a:ext cx="29523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Královna a ruka s mečem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Příklady erbů s vyobrazením živých reálných tvorů</a:t>
            </a:r>
            <a:endParaRPr lang="cs-CZ" b="1" dirty="0"/>
          </a:p>
        </p:txBody>
      </p:sp>
      <p:pic>
        <p:nvPicPr>
          <p:cNvPr id="4" name="Zástupný symbol pro obsah 3" descr="ImageLabut_Svamberk0020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611560" y="1844824"/>
            <a:ext cx="2468880" cy="2261616"/>
          </a:xfrm>
        </p:spPr>
      </p:pic>
      <p:sp>
        <p:nvSpPr>
          <p:cNvPr id="5" name="Obdélník 4"/>
          <p:cNvSpPr/>
          <p:nvPr/>
        </p:nvSpPr>
        <p:spPr>
          <a:xfrm>
            <a:off x="683569" y="1340768"/>
            <a:ext cx="259228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Páni ze </a:t>
            </a:r>
            <a:r>
              <a:rPr lang="cs-CZ" sz="2000" b="1" dirty="0" err="1" smtClean="0"/>
              <a:t>Švamberka</a:t>
            </a:r>
            <a:r>
              <a:rPr lang="cs-CZ" sz="2000" b="1" dirty="0" smtClean="0"/>
              <a:t> </a:t>
            </a:r>
            <a:endParaRPr lang="cs-CZ" sz="2000" dirty="0"/>
          </a:p>
        </p:txBody>
      </p:sp>
      <p:pic>
        <p:nvPicPr>
          <p:cNvPr id="6" name="Obrázek 5" descr="Erb_HradecKralov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1437326">
            <a:off x="3040747" y="1819836"/>
            <a:ext cx="2042160" cy="2286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3275856" y="1412776"/>
            <a:ext cx="23042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Erb Hradce Králové </a:t>
            </a:r>
            <a:endParaRPr lang="cs-CZ" sz="2000" dirty="0"/>
          </a:p>
        </p:txBody>
      </p:sp>
      <p:pic>
        <p:nvPicPr>
          <p:cNvPr id="8" name="Obrázek 7" descr="Erb_Semil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10800000">
            <a:off x="2411760" y="4456789"/>
            <a:ext cx="1808800" cy="2112983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2699792" y="4149080"/>
            <a:ext cx="14401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Erb Semil</a:t>
            </a:r>
          </a:p>
        </p:txBody>
      </p:sp>
      <p:pic>
        <p:nvPicPr>
          <p:cNvPr id="10" name="Obrázek 9" descr="Erb_jilove_u_Prahy,jpg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4509120"/>
            <a:ext cx="1403305" cy="216024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683569" y="4149080"/>
            <a:ext cx="1512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Jílové u Prahy </a:t>
            </a:r>
            <a:endParaRPr lang="cs-CZ" dirty="0"/>
          </a:p>
        </p:txBody>
      </p:sp>
      <p:pic>
        <p:nvPicPr>
          <p:cNvPr id="13" name="Obrázek 12" descr="Praha5_CoA_CZ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292080" y="2112109"/>
            <a:ext cx="3096344" cy="4385851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5652120" y="1484784"/>
            <a:ext cx="3240360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Praha 5 </a:t>
            </a:r>
            <a:r>
              <a:rPr lang="cs-CZ" i="1" dirty="0" smtClean="0"/>
              <a:t>– </a:t>
            </a:r>
            <a:r>
              <a:rPr lang="cs-CZ" b="1" i="1" dirty="0" smtClean="0"/>
              <a:t>v bráně ruka s mečem</a:t>
            </a:r>
            <a:endParaRPr lang="cs-CZ" b="1"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1683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Pernštejnská erbovní pověst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dirty="0" smtClean="0"/>
              <a:t>Renesanční pískovcová deska asi ze 16. století znázorňující pernštejnskou erbovní pověst  se znakem Jana z Pernštejna (+1475) a znaky spřízněných rodů z Lomnice a Meziříčí, ze Šternberka a </a:t>
            </a:r>
            <a:r>
              <a:rPr lang="cs-CZ" sz="2000" b="1" dirty="0" err="1" smtClean="0"/>
              <a:t>Vartenberka</a:t>
            </a:r>
            <a:r>
              <a:rPr lang="cs-CZ" sz="2000" b="1" dirty="0" smtClean="0"/>
              <a:t>. Deska byla původně v domě </a:t>
            </a:r>
            <a:r>
              <a:rPr lang="cs-CZ" sz="2000" b="1" dirty="0" err="1" smtClean="0"/>
              <a:t>čp</a:t>
            </a:r>
            <a:r>
              <a:rPr lang="cs-CZ" sz="2000" b="1" dirty="0" smtClean="0"/>
              <a:t>. 105, dnes na okraji náměstí v Litomyšli</a:t>
            </a:r>
            <a:endParaRPr lang="cs-CZ" sz="2000" b="1" dirty="0"/>
          </a:p>
        </p:txBody>
      </p:sp>
      <p:pic>
        <p:nvPicPr>
          <p:cNvPr id="7" name="Zástupný symbol pro obsah 6" descr="_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2060848"/>
            <a:ext cx="7122300" cy="448471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Nereálné bytosti – z fantazie</a:t>
            </a:r>
            <a:endParaRPr lang="cs-CZ" b="1" dirty="0"/>
          </a:p>
        </p:txBody>
      </p:sp>
      <p:pic>
        <p:nvPicPr>
          <p:cNvPr id="5" name="Obrázek 4" descr="ImageMorska_panna_hippocentaur0015ore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67944" y="3789040"/>
            <a:ext cx="4533904" cy="2736304"/>
          </a:xfrm>
          <a:prstGeom prst="rect">
            <a:avLst/>
          </a:prstGeom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600200"/>
            <a:ext cx="353873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Jednorožec</a:t>
            </a:r>
            <a:r>
              <a:rPr lang="cs-CZ" dirty="0" smtClean="0"/>
              <a:t> - kůň s jedním rohem</a:t>
            </a:r>
          </a:p>
          <a:p>
            <a:r>
              <a:rPr lang="cs-CZ" b="1" dirty="0" smtClean="0"/>
              <a:t>Noh (gryf) </a:t>
            </a:r>
            <a:r>
              <a:rPr lang="cs-CZ" dirty="0" smtClean="0"/>
              <a:t>– horní polovina orlice, dolní lev</a:t>
            </a:r>
          </a:p>
          <a:p>
            <a:r>
              <a:rPr lang="cs-CZ" b="1" dirty="0" err="1" smtClean="0"/>
              <a:t>Hippocentaur</a:t>
            </a:r>
            <a:r>
              <a:rPr lang="cs-CZ" dirty="0" smtClean="0"/>
              <a:t> – horní polovina muž s lukem, dolní kůň</a:t>
            </a:r>
          </a:p>
          <a:p>
            <a:r>
              <a:rPr lang="cs-CZ" b="1" dirty="0" smtClean="0"/>
              <a:t>Mořská panna </a:t>
            </a:r>
            <a:r>
              <a:rPr lang="cs-CZ" dirty="0" smtClean="0"/>
              <a:t>– žena s tělem napůl rybím</a:t>
            </a:r>
            <a:endParaRPr lang="cs-CZ" dirty="0"/>
          </a:p>
        </p:txBody>
      </p:sp>
      <p:pic>
        <p:nvPicPr>
          <p:cNvPr id="12" name="Obrázek 11" descr="ImageJednorozec_gryf0016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800000">
            <a:off x="4067944" y="1196752"/>
            <a:ext cx="4464496" cy="2664296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Obecná znaková znamení </a:t>
            </a: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 smtClean="0"/>
              <a:t>vyobrazení ve štítu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Ad 2) </a:t>
            </a:r>
            <a:r>
              <a:rPr lang="cs-CZ" sz="3900" b="1" dirty="0" smtClean="0"/>
              <a:t>Obrazy předmětů </a:t>
            </a:r>
            <a:r>
              <a:rPr lang="cs-CZ" b="1" dirty="0" smtClean="0"/>
              <a:t>– </a:t>
            </a:r>
            <a:r>
              <a:rPr lang="cs-CZ" dirty="0" smtClean="0"/>
              <a:t>válečné nástroje (</a:t>
            </a:r>
            <a:r>
              <a:rPr lang="cs-CZ" dirty="0" err="1" smtClean="0"/>
              <a:t>ostrve</a:t>
            </a:r>
            <a:r>
              <a:rPr lang="cs-CZ" dirty="0" smtClean="0"/>
              <a:t> = zkřížené osekané větve),  zbraně (meče, sekery, šípy), stavby (hradby a věže, někdy i kostely), pracovní nářadí, a to nejen u cechovní, ale i rodové heraldiky (sekera, hrábě atd.), rostliny (stromy, květy) apod.</a:t>
            </a:r>
          </a:p>
          <a:p>
            <a:r>
              <a:rPr lang="cs-CZ" sz="3500" b="1" dirty="0" smtClean="0"/>
              <a:t>Mluvící znamení </a:t>
            </a:r>
            <a:r>
              <a:rPr lang="cs-CZ" dirty="0" smtClean="0"/>
              <a:t>– </a:t>
            </a:r>
            <a:r>
              <a:rPr lang="cs-CZ" b="1" dirty="0" smtClean="0"/>
              <a:t>jméno rodu představuje vyobrazení v erbu -</a:t>
            </a:r>
            <a:r>
              <a:rPr lang="cs-CZ" dirty="0" smtClean="0"/>
              <a:t> </a:t>
            </a:r>
            <a:r>
              <a:rPr lang="cs-CZ" u="sng" dirty="0" err="1" smtClean="0"/>
              <a:t>Hrabišici</a:t>
            </a:r>
            <a:r>
              <a:rPr lang="cs-CZ" dirty="0" smtClean="0"/>
              <a:t> – v erbu hrábě, </a:t>
            </a:r>
            <a:r>
              <a:rPr lang="cs-CZ" u="sng" dirty="0" smtClean="0"/>
              <a:t>Rožmberkové</a:t>
            </a:r>
            <a:r>
              <a:rPr lang="cs-CZ" dirty="0" smtClean="0"/>
              <a:t> –  v erbu růže (něm. Rosa), </a:t>
            </a:r>
            <a:r>
              <a:rPr lang="cs-CZ" u="sng" dirty="0" err="1" smtClean="0"/>
              <a:t>Šternberkové</a:t>
            </a:r>
            <a:r>
              <a:rPr lang="cs-CZ" dirty="0" smtClean="0"/>
              <a:t> – v erbu hvězda (něm. Stern)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Erby měst s vyobrazením předmětů</a:t>
            </a:r>
            <a:endParaRPr lang="cs-CZ" b="1" dirty="0"/>
          </a:p>
        </p:txBody>
      </p:sp>
      <p:pic>
        <p:nvPicPr>
          <p:cNvPr id="4" name="Zástupný symbol pro obsah 3" descr="Erb_Hradec_nad_Moravic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21431732">
            <a:off x="380173" y="2564905"/>
            <a:ext cx="2548509" cy="3096344"/>
          </a:xfrm>
        </p:spPr>
      </p:pic>
      <p:pic>
        <p:nvPicPr>
          <p:cNvPr id="6" name="Obrázek 5" descr="Erb_Jilemn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678446"/>
            <a:ext cx="2602389" cy="2969498"/>
          </a:xfrm>
          <a:prstGeom prst="rect">
            <a:avLst/>
          </a:prstGeom>
        </p:spPr>
      </p:pic>
      <p:pic>
        <p:nvPicPr>
          <p:cNvPr id="7" name="Obrázek 6" descr="Erb_jicin_orez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21136" y="2659076"/>
            <a:ext cx="2530984" cy="288142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95536" y="1772817"/>
            <a:ext cx="244827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Hradec nad Moravicí</a:t>
            </a:r>
          </a:p>
          <a:p>
            <a:r>
              <a:rPr lang="cs-CZ" sz="2000" b="1" dirty="0" smtClean="0"/>
              <a:t>- </a:t>
            </a:r>
            <a:r>
              <a:rPr lang="cs-CZ" sz="2000" dirty="0" smtClean="0"/>
              <a:t>brána a věže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3491880" y="1772816"/>
            <a:ext cx="1728192" cy="707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Jičín</a:t>
            </a:r>
          </a:p>
          <a:p>
            <a:r>
              <a:rPr lang="cs-CZ" sz="2000" dirty="0" smtClean="0"/>
              <a:t>- brána a věže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6444208" y="1772816"/>
            <a:ext cx="1584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Jilemnice</a:t>
            </a:r>
          </a:p>
          <a:p>
            <a:r>
              <a:rPr lang="cs-CZ" b="1" dirty="0" smtClean="0"/>
              <a:t>- jilm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Rodové erby s předměty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300" b="1" dirty="0" smtClean="0"/>
              <a:t>Jan Roháč z </a:t>
            </a:r>
            <a:r>
              <a:rPr lang="cs-CZ" sz="3300" b="1" dirty="0" err="1" smtClean="0"/>
              <a:t>Dubé</a:t>
            </a:r>
            <a:r>
              <a:rPr lang="cs-CZ" sz="3300" b="1" dirty="0" smtClean="0"/>
              <a:t> </a:t>
            </a:r>
            <a:r>
              <a:rPr lang="cs-CZ" sz="3100" dirty="0" smtClean="0"/>
              <a:t>– </a:t>
            </a:r>
            <a:r>
              <a:rPr lang="cs-CZ" sz="2700" dirty="0" smtClean="0"/>
              <a:t>v erbu střela </a:t>
            </a:r>
            <a:r>
              <a:rPr lang="cs-CZ" sz="3100" dirty="0" smtClean="0"/>
              <a:t>a </a:t>
            </a:r>
            <a:r>
              <a:rPr lang="cs-CZ" sz="3300" b="1" dirty="0" smtClean="0"/>
              <a:t>Rožmberkové</a:t>
            </a:r>
            <a:r>
              <a:rPr lang="cs-CZ" sz="3100" dirty="0" smtClean="0"/>
              <a:t> –</a:t>
            </a:r>
            <a:r>
              <a:rPr lang="cs-CZ" sz="2700" dirty="0" smtClean="0"/>
              <a:t>růže</a:t>
            </a:r>
            <a:endParaRPr lang="cs-CZ" sz="3100" dirty="0"/>
          </a:p>
        </p:txBody>
      </p:sp>
      <p:pic>
        <p:nvPicPr>
          <p:cNvPr id="4" name="Zástupný symbol pro obsah 3" descr="erb-14_Rozmberk_ore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025229"/>
            <a:ext cx="3516980" cy="4572123"/>
          </a:xfrm>
        </p:spPr>
      </p:pic>
      <p:pic>
        <p:nvPicPr>
          <p:cNvPr id="5" name="Obrázek 4" descr="erb-05_Rohac_orez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2059059"/>
            <a:ext cx="3528392" cy="450174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Barvy a kovy na erbu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3106688" cy="5112568"/>
          </a:xfrm>
        </p:spPr>
        <p:txBody>
          <a:bodyPr>
            <a:normAutofit fontScale="62500" lnSpcReduction="20000"/>
          </a:bodyPr>
          <a:lstStyle/>
          <a:p>
            <a:r>
              <a:rPr lang="cs-CZ" sz="4000" b="1" dirty="0" smtClean="0"/>
              <a:t>Barvy </a:t>
            </a:r>
          </a:p>
          <a:p>
            <a:r>
              <a:rPr lang="cs-CZ" dirty="0" smtClean="0"/>
              <a:t>– </a:t>
            </a:r>
            <a:r>
              <a:rPr lang="cs-CZ" sz="3400" b="1" dirty="0" smtClean="0"/>
              <a:t>černá</a:t>
            </a:r>
            <a:r>
              <a:rPr lang="cs-CZ" sz="3400" dirty="0" smtClean="0"/>
              <a:t> (černá nebo mřežovaná), </a:t>
            </a:r>
            <a:r>
              <a:rPr lang="cs-CZ" sz="3400" b="1" dirty="0" smtClean="0"/>
              <a:t>červená</a:t>
            </a:r>
            <a:r>
              <a:rPr lang="cs-CZ" sz="3400" dirty="0" smtClean="0"/>
              <a:t> (svisle šrafovaná), </a:t>
            </a:r>
            <a:r>
              <a:rPr lang="cs-CZ" sz="3400" b="1" dirty="0" smtClean="0"/>
              <a:t>zelená </a:t>
            </a:r>
            <a:r>
              <a:rPr lang="cs-CZ" sz="3400" dirty="0" smtClean="0"/>
              <a:t>(šrafovaná </a:t>
            </a:r>
            <a:r>
              <a:rPr lang="cs-CZ" sz="3400" dirty="0" err="1" smtClean="0"/>
              <a:t>kosmo</a:t>
            </a:r>
            <a:r>
              <a:rPr lang="cs-CZ" sz="3400" dirty="0" smtClean="0"/>
              <a:t>), </a:t>
            </a:r>
            <a:r>
              <a:rPr lang="cs-CZ" sz="3400" b="1" dirty="0" smtClean="0"/>
              <a:t>modrá</a:t>
            </a:r>
            <a:r>
              <a:rPr lang="cs-CZ" sz="3400" dirty="0" smtClean="0"/>
              <a:t> (šrafovaná vodorovně) a </a:t>
            </a:r>
            <a:r>
              <a:rPr lang="cs-CZ" sz="3400" b="1" dirty="0" smtClean="0"/>
              <a:t>nachová</a:t>
            </a:r>
            <a:r>
              <a:rPr lang="cs-CZ" sz="3400" dirty="0" smtClean="0"/>
              <a:t> (šrafovaná šikmo</a:t>
            </a:r>
            <a:r>
              <a:rPr lang="cs-CZ" sz="2900" dirty="0" smtClean="0"/>
              <a:t>)</a:t>
            </a:r>
          </a:p>
          <a:p>
            <a:r>
              <a:rPr lang="cs-CZ" sz="4000" b="1" dirty="0" smtClean="0"/>
              <a:t>Kovy</a:t>
            </a:r>
            <a:r>
              <a:rPr lang="cs-CZ" sz="4000" dirty="0" smtClean="0"/>
              <a:t> </a:t>
            </a:r>
          </a:p>
          <a:p>
            <a:r>
              <a:rPr lang="cs-CZ" sz="3400" dirty="0" smtClean="0"/>
              <a:t>– </a:t>
            </a:r>
            <a:r>
              <a:rPr lang="cs-CZ" sz="3400" b="1" dirty="0" smtClean="0"/>
              <a:t>zlato</a:t>
            </a:r>
            <a:r>
              <a:rPr lang="cs-CZ" sz="3400" dirty="0" smtClean="0"/>
              <a:t> (žlutá - tečkovaná) a </a:t>
            </a:r>
            <a:r>
              <a:rPr lang="cs-CZ" sz="3400" b="1" dirty="0" smtClean="0"/>
              <a:t>stříbro</a:t>
            </a:r>
            <a:r>
              <a:rPr lang="cs-CZ" sz="3400" dirty="0" smtClean="0"/>
              <a:t> (bílá – prázdný prostor)</a:t>
            </a:r>
          </a:p>
          <a:p>
            <a:r>
              <a:rPr lang="cs-CZ" sz="3500" b="1" i="1" dirty="0" smtClean="0"/>
              <a:t>Kombinace pouze kov s barvou – změna barvy na kov = polepšení erbu</a:t>
            </a:r>
          </a:p>
          <a:p>
            <a:endParaRPr lang="cs-CZ" sz="2600" dirty="0"/>
          </a:p>
        </p:txBody>
      </p:sp>
      <p:pic>
        <p:nvPicPr>
          <p:cNvPr id="4" name="Obrázek 3" descr="Barvy_erbu0001(1)_ore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5400000">
            <a:off x="3590772" y="2105974"/>
            <a:ext cx="5112568" cy="358216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Hlaváček, Ivan; Kašpar, Jaroslav; Nový, Rostislav. </a:t>
            </a:r>
            <a:r>
              <a:rPr lang="cs-CZ" dirty="0" err="1" smtClean="0"/>
              <a:t>Vademecum</a:t>
            </a:r>
            <a:r>
              <a:rPr lang="cs-CZ" dirty="0" smtClean="0"/>
              <a:t> pomocných věd historických. Praha: Nakladatelství Svoboda, 1988.</a:t>
            </a:r>
          </a:p>
          <a:p>
            <a:r>
              <a:rPr lang="cs-CZ" dirty="0" err="1" smtClean="0"/>
              <a:t>Zenger</a:t>
            </a:r>
            <a:r>
              <a:rPr lang="cs-CZ" dirty="0" smtClean="0"/>
              <a:t>, Zdeněk. Česká heraldika. Praha: Nakladatelství Vyšehrad, 1978.</a:t>
            </a:r>
          </a:p>
          <a:p>
            <a:r>
              <a:rPr lang="cs-CZ" dirty="0" err="1" smtClean="0"/>
              <a:t>Čarek</a:t>
            </a:r>
            <a:r>
              <a:rPr lang="cs-CZ" dirty="0" smtClean="0"/>
              <a:t>, Jiří. Městské znaky v českých zemích. </a:t>
            </a:r>
            <a:r>
              <a:rPr lang="cs-CZ" dirty="0" err="1" smtClean="0"/>
              <a:t>Ilustr</a:t>
            </a:r>
            <a:r>
              <a:rPr lang="cs-CZ" dirty="0" smtClean="0"/>
              <a:t>. Valášek, Stanislav. 1. vydání. Praha: Nakladatelství Academia, 1985.</a:t>
            </a:r>
          </a:p>
          <a:p>
            <a:r>
              <a:rPr lang="cs-CZ" dirty="0" smtClean="0"/>
              <a:t>Mudra,M. Rodová heraldika. </a:t>
            </a:r>
            <a:r>
              <a:rPr lang="cs-CZ" dirty="0" err="1" smtClean="0"/>
              <a:t>Ilustr</a:t>
            </a:r>
            <a:r>
              <a:rPr lang="cs-CZ" dirty="0" smtClean="0"/>
              <a:t>. Gába, K.; </a:t>
            </a:r>
            <a:r>
              <a:rPr lang="cs-CZ" dirty="0" err="1" smtClean="0"/>
              <a:t>Radosta</a:t>
            </a:r>
            <a:r>
              <a:rPr lang="cs-CZ" dirty="0" smtClean="0"/>
              <a:t>, P. Praha: Nakladatelství Panorama, nedat.</a:t>
            </a:r>
          </a:p>
          <a:p>
            <a:r>
              <a:rPr lang="cs-CZ" dirty="0" smtClean="0">
                <a:hlinkClick r:id="rId2"/>
              </a:rPr>
              <a:t>http://cs.wikipedia.org</a:t>
            </a:r>
            <a:endParaRPr lang="cs-CZ" dirty="0" smtClean="0"/>
          </a:p>
          <a:p>
            <a:r>
              <a:rPr lang="cs-CZ" b="1" smtClean="0"/>
              <a:t>Fota </a:t>
            </a:r>
            <a:r>
              <a:rPr lang="cs-CZ" b="1" dirty="0" smtClean="0"/>
              <a:t>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882</Words>
  <Application>Microsoft Office PowerPoint</Application>
  <PresentationFormat>Předvádění na obrazovce (4:3)</PresentationFormat>
  <Paragraphs>94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Heraldika 1</vt:lpstr>
      <vt:lpstr>Heraldika – zařazení a vývoj</vt:lpstr>
      <vt:lpstr>Vznik a vývoj erbů</vt:lpstr>
      <vt:lpstr>Vývoj štítů (tvarů erbů) – nejstarší zleva normanský, raně gotický a vrcholně gotický (španělský)</vt:lpstr>
      <vt:lpstr>Vývoj štítů (tvarů erbů)</vt:lpstr>
      <vt:lpstr> Další atributy erbu Helm (přilbice) a klenot – nad štítem </vt:lpstr>
      <vt:lpstr>Další atributy  (držitelé štítu a heroldské kusy)</vt:lpstr>
      <vt:lpstr> Erb rodu Schönbornů jeden z nejsložitějších erbů – lvi jako držitelé štítu a velké množství klenotů</vt:lpstr>
      <vt:lpstr>Další heroldské kusy - dělení</vt:lpstr>
      <vt:lpstr>Další heroldské kusy – geometrické tvary</vt:lpstr>
      <vt:lpstr>Další heroldské kusy – geometrické tvary</vt:lpstr>
      <vt:lpstr>Obecná znaková znamení –  vyobrazení ve štítu</vt:lpstr>
      <vt:lpstr>Obecná znaková znamení Příklady živých tvorů - reálných</vt:lpstr>
      <vt:lpstr>Příklady erbů s vyobrazením živých reálných tvorů</vt:lpstr>
      <vt:lpstr>Pernštejnská erbovní pověst Renesanční pískovcová deska asi ze 16. století znázorňující pernštejnskou erbovní pověst  se znakem Jana z Pernštejna (+1475) a znaky spřízněných rodů z Lomnice a Meziříčí, ze Šternberka a Vartenberka. Deska byla původně v domě čp. 105, dnes na okraji náměstí v Litomyšli</vt:lpstr>
      <vt:lpstr>Nereálné bytosti – z fantazie</vt:lpstr>
      <vt:lpstr>Obecná znaková znamení –  vyobrazení ve štítu</vt:lpstr>
      <vt:lpstr>Erby měst s vyobrazením předmětů</vt:lpstr>
      <vt:lpstr>Rodové erby s předměty Jan Roháč z Dubé – v erbu střela a Rožmberkové –růže</vt:lpstr>
      <vt:lpstr>Barvy a kovy na erbu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Heraldika</dc:title>
  <cp:lastModifiedBy>Gymnázium a SOŠ</cp:lastModifiedBy>
  <cp:revision>164</cp:revision>
  <dcterms:modified xsi:type="dcterms:W3CDTF">2014-03-24T10:37:09Z</dcterms:modified>
</cp:coreProperties>
</file>