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56" r:id="rId3"/>
    <p:sldId id="275" r:id="rId4"/>
    <p:sldId id="279" r:id="rId5"/>
    <p:sldId id="277" r:id="rId6"/>
    <p:sldId id="280" r:id="rId7"/>
    <p:sldId id="278" r:id="rId8"/>
    <p:sldId id="281" r:id="rId9"/>
    <p:sldId id="282" r:id="rId10"/>
    <p:sldId id="283" r:id="rId11"/>
    <p:sldId id="284" r:id="rId12"/>
    <p:sldId id="285" r:id="rId13"/>
    <p:sldId id="290" r:id="rId14"/>
    <p:sldId id="291" r:id="rId15"/>
    <p:sldId id="294" r:id="rId16"/>
    <p:sldId id="295" r:id="rId17"/>
    <p:sldId id="296" r:id="rId18"/>
    <p:sldId id="286" r:id="rId19"/>
    <p:sldId id="288" r:id="rId20"/>
    <p:sldId id="292" r:id="rId21"/>
    <p:sldId id="287" r:id="rId22"/>
    <p:sldId id="289" r:id="rId23"/>
    <p:sldId id="293" r:id="rId24"/>
    <p:sldId id="297" r:id="rId25"/>
    <p:sldId id="299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d/d6/Erb_P%C5%99emyslovc%C5%AF.png?uselang=cs" TargetMode="External"/><Relationship Id="rId7" Type="http://schemas.openxmlformats.org/officeDocument/2006/relationships/hyperlink" Target="http://upload.wikimedia.org/wikipedia/commons/9/96/Upper_Silesia_coat_of_arms.png?uselang=cs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0/0e/Provinz_Schlesien_Wappen.png?uselang=cs" TargetMode="External"/><Relationship Id="rId5" Type="http://schemas.openxmlformats.org/officeDocument/2006/relationships/hyperlink" Target="http://upload.wikimedia.org/wikipedia/commons/a/aa/Znak_Moravy.PNG?uselang=cs" TargetMode="External"/><Relationship Id="rId4" Type="http://schemas.openxmlformats.org/officeDocument/2006/relationships/hyperlink" Target="http://upload.wikimedia.org/wikipedia/commons/0/00/Lev_erb_kunhuta.jpg?uselang=cs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Erby_rodu_vitkovcu.jpg?uselang=cs" TargetMode="External"/><Relationship Id="rId3" Type="http://schemas.openxmlformats.org/officeDocument/2006/relationships/hyperlink" Target="http://upload.wikimedia.org/wikipedia/commons/4/4c/CoA_Czech_Crown.jpg?uselang=cs" TargetMode="External"/><Relationship Id="rId7" Type="http://schemas.openxmlformats.org/officeDocument/2006/relationships/hyperlink" Target="http://commons.wikimedia.org/wiki/File:Coat_of_arms_of_the_Czech_Republic.svg?uselang=cs" TargetMode="External"/><Relationship Id="rId2" Type="http://schemas.openxmlformats.org/officeDocument/2006/relationships/hyperlink" Target="http://upload.wikimedia.org/wikipedia/commons/4/47/Lower_Lusatia_(Coat_of_Arms)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c/c9/CSFR.gif?uselang=cs" TargetMode="External"/><Relationship Id="rId5" Type="http://schemas.openxmlformats.org/officeDocument/2006/relationships/hyperlink" Target="http://commons.wikimedia.org/wiki/File:Czechoslovakia_COA_medium.svg?uselang=cs-" TargetMode="External"/><Relationship Id="rId4" Type="http://schemas.openxmlformats.org/officeDocument/2006/relationships/hyperlink" Target="http://commons.wikimedia.org/wiki/File:CarpathianRutheniaCoA.svg?uselang=cs" TargetMode="External"/><Relationship Id="rId9" Type="http://schemas.openxmlformats.org/officeDocument/2006/relationships/hyperlink" Target="http://commons.wikimedia.org/wiki/User:Nula66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 bwMode="auto">
          <a:xfrm>
            <a:off x="457200" y="200247"/>
            <a:ext cx="8229600" cy="1511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endParaRPr lang="cs-CZ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185959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6" name="table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770433"/>
            <a:ext cx="6840305" cy="490160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512167"/>
          </a:xfrm>
        </p:spPr>
        <p:txBody>
          <a:bodyPr>
            <a:normAutofit/>
          </a:bodyPr>
          <a:lstStyle/>
          <a:p>
            <a:r>
              <a:rPr lang="cs-CZ" sz="6000" b="1" dirty="0" smtClean="0"/>
              <a:t>Heraldika 2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132856"/>
            <a:ext cx="6400800" cy="4176464"/>
          </a:xfrm>
        </p:spPr>
        <p:txBody>
          <a:bodyPr>
            <a:normAutofit/>
          </a:bodyPr>
          <a:lstStyle/>
          <a:p>
            <a:r>
              <a:rPr lang="cs-CZ" dirty="0" smtClean="0"/>
              <a:t>Je to PVH, která se zabývá studiem znaků neboli erbů, jejich vznikem, užíváním a vývojem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Znaky českých zemí v minulosti, znaky šlechtické a znaky městské</a:t>
            </a:r>
            <a:endParaRPr lang="cs-CZ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Znaky českého státu v historii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900" b="1" dirty="0" smtClean="0"/>
              <a:t>Nejstarší znak českého státu </a:t>
            </a:r>
            <a:r>
              <a:rPr lang="cs-CZ" b="1" dirty="0" smtClean="0"/>
              <a:t>– znak </a:t>
            </a:r>
            <a:r>
              <a:rPr lang="cs-CZ" b="1" u="sng" dirty="0" smtClean="0"/>
              <a:t>Přemyslovců (svatováclavská orlice)</a:t>
            </a:r>
            <a:r>
              <a:rPr lang="cs-CZ" b="1" dirty="0" smtClean="0"/>
              <a:t> – černá orlice s červenými plaménky, zlatým zobákem a drápy s jetelovými lístky na křídlech. </a:t>
            </a:r>
            <a:r>
              <a:rPr lang="cs-CZ" dirty="0" smtClean="0"/>
              <a:t>Doložen od roku 1180 – odvozen od říšské orlice – později pouze znak Přemyslovců či atribut sv. Václava</a:t>
            </a:r>
          </a:p>
          <a:p>
            <a:r>
              <a:rPr lang="cs-CZ" b="1" dirty="0" err="1" smtClean="0"/>
              <a:t>Poč</a:t>
            </a:r>
            <a:r>
              <a:rPr lang="cs-CZ" b="1" dirty="0" smtClean="0"/>
              <a:t>. 13. – nový znak – </a:t>
            </a:r>
            <a:r>
              <a:rPr lang="cs-CZ" sz="3500" b="1" dirty="0" smtClean="0"/>
              <a:t>lvice</a:t>
            </a:r>
            <a:r>
              <a:rPr lang="cs-CZ" b="1" dirty="0" smtClean="0"/>
              <a:t> (</a:t>
            </a:r>
            <a:r>
              <a:rPr lang="cs-CZ" b="1" dirty="0" err="1" smtClean="0"/>
              <a:t>jednoocasý</a:t>
            </a:r>
            <a:r>
              <a:rPr lang="cs-CZ" b="1" dirty="0" smtClean="0"/>
              <a:t> lev)</a:t>
            </a:r>
          </a:p>
          <a:p>
            <a:r>
              <a:rPr lang="cs-CZ" b="1" dirty="0" smtClean="0"/>
              <a:t>Za </a:t>
            </a:r>
            <a:r>
              <a:rPr lang="cs-CZ" b="1" u="sng" dirty="0" smtClean="0"/>
              <a:t>Přemysla Otakara II. se mění na </a:t>
            </a:r>
            <a:r>
              <a:rPr lang="cs-CZ" sz="3900" b="1" u="sng" dirty="0" smtClean="0"/>
              <a:t>lva </a:t>
            </a:r>
            <a:r>
              <a:rPr lang="cs-CZ" b="1" dirty="0" smtClean="0"/>
              <a:t>– poprvé barevně  v </a:t>
            </a:r>
            <a:r>
              <a:rPr lang="cs-CZ" b="1" i="1" dirty="0" smtClean="0"/>
              <a:t>„Pasionálu abatyše Kunhuty</a:t>
            </a:r>
            <a:r>
              <a:rPr lang="cs-CZ" dirty="0" smtClean="0"/>
              <a:t>“ </a:t>
            </a:r>
            <a:r>
              <a:rPr lang="cs-CZ" dirty="0" err="1" smtClean="0"/>
              <a:t>poč</a:t>
            </a:r>
            <a:r>
              <a:rPr lang="cs-CZ" dirty="0" smtClean="0"/>
              <a:t>. 14. stol.</a:t>
            </a:r>
          </a:p>
          <a:p>
            <a:r>
              <a:rPr lang="cs-CZ" b="1" i="1" dirty="0" smtClean="0"/>
              <a:t> </a:t>
            </a:r>
            <a:r>
              <a:rPr lang="cs-CZ" b="1" dirty="0" smtClean="0"/>
              <a:t>= </a:t>
            </a:r>
            <a:r>
              <a:rPr lang="cs-CZ" sz="3500" b="1" u="sng" dirty="0" smtClean="0"/>
              <a:t>Stříbrný dvouocasý lev se zlatými drápy a korunou ve skoku vpravo na červeném poli</a:t>
            </a:r>
            <a:endParaRPr lang="cs-CZ" b="1" u="sng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Přemyslovská orlice a český lev</a:t>
            </a:r>
            <a:br>
              <a:rPr lang="cs-CZ" b="1" dirty="0" smtClean="0"/>
            </a:br>
            <a:r>
              <a:rPr lang="cs-CZ" sz="2700" b="1" dirty="0" smtClean="0"/>
              <a:t>Svatováclavská orlice – první znak českého státu a první vyobrazení českého lva z Pasionálu abatyše Kunhuty</a:t>
            </a:r>
            <a:endParaRPr lang="cs-CZ" b="1" dirty="0"/>
          </a:p>
        </p:txBody>
      </p:sp>
      <p:pic>
        <p:nvPicPr>
          <p:cNvPr id="4" name="Zástupný symbol pro obsah 3" descr="Erb_Přemyslovců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4118749" cy="4248472"/>
          </a:xfrm>
        </p:spPr>
      </p:pic>
      <p:pic>
        <p:nvPicPr>
          <p:cNvPr id="5" name="Obrázek 4" descr="Lev_erb_kunhu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204864"/>
            <a:ext cx="3528392" cy="42757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Hlavní znaky českých zemí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3500" b="1" dirty="0" smtClean="0"/>
              <a:t>Znak Čech </a:t>
            </a:r>
            <a:r>
              <a:rPr lang="cs-CZ" dirty="0" smtClean="0"/>
              <a:t>- </a:t>
            </a:r>
            <a:r>
              <a:rPr lang="cs-CZ" b="1" i="1" u="sng" dirty="0" smtClean="0"/>
              <a:t>český lev </a:t>
            </a:r>
            <a:r>
              <a:rPr lang="cs-CZ" dirty="0" smtClean="0"/>
              <a:t>– někdy býval jen znakem Čech, jindy všech zemí Koruny české, ta ale měly své znaky (ostatní znaky najdeme na Staroměstské mostecké věži, na  hradě </a:t>
            </a:r>
            <a:r>
              <a:rPr lang="cs-CZ" dirty="0" err="1" smtClean="0"/>
              <a:t>Točníku</a:t>
            </a:r>
            <a:r>
              <a:rPr lang="cs-CZ" dirty="0" smtClean="0"/>
              <a:t> apod.).</a:t>
            </a:r>
          </a:p>
          <a:p>
            <a:r>
              <a:rPr lang="cs-CZ" dirty="0" smtClean="0"/>
              <a:t> </a:t>
            </a:r>
            <a:r>
              <a:rPr lang="cs-CZ" sz="3500" b="1" dirty="0" smtClean="0"/>
              <a:t>Znak Moravy </a:t>
            </a:r>
            <a:r>
              <a:rPr lang="cs-CZ" dirty="0" smtClean="0"/>
              <a:t>– </a:t>
            </a:r>
            <a:r>
              <a:rPr lang="cs-CZ" b="1" i="1" u="sng" dirty="0" err="1" smtClean="0"/>
              <a:t>červenostříbřitě</a:t>
            </a:r>
            <a:r>
              <a:rPr lang="cs-CZ" b="1" i="1" u="sng" dirty="0" smtClean="0"/>
              <a:t> šachovaná orlice se zlatými drápy a korunou na modrém poli</a:t>
            </a:r>
          </a:p>
          <a:p>
            <a:r>
              <a:rPr lang="cs-CZ" sz="3500" b="1" dirty="0" smtClean="0"/>
              <a:t>Znaky Slezska </a:t>
            </a:r>
            <a:r>
              <a:rPr lang="cs-CZ" dirty="0" smtClean="0"/>
              <a:t>– </a:t>
            </a:r>
            <a:r>
              <a:rPr lang="cs-CZ" u="sng" dirty="0" smtClean="0"/>
              <a:t>Knížectví vratislavské </a:t>
            </a:r>
            <a:r>
              <a:rPr lang="cs-CZ" dirty="0" smtClean="0"/>
              <a:t>(chápáno jako znak celého Slezska – </a:t>
            </a:r>
            <a:r>
              <a:rPr lang="cs-CZ" b="1" i="1" u="sng" dirty="0" smtClean="0"/>
              <a:t>černá orlice se stříbrnou pružinou na hrudi na zlatém štítu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Znak Moravy a Slezska </a:t>
            </a:r>
            <a:r>
              <a:rPr lang="cs-CZ" sz="3100" dirty="0" smtClean="0"/>
              <a:t>(</a:t>
            </a:r>
            <a:r>
              <a:rPr lang="cs-CZ" sz="3000" dirty="0" smtClean="0"/>
              <a:t>Knížectví</a:t>
            </a:r>
            <a:r>
              <a:rPr lang="cs-CZ" sz="3100" dirty="0" smtClean="0"/>
              <a:t> vratislavské)</a:t>
            </a:r>
            <a:endParaRPr lang="cs-CZ" dirty="0"/>
          </a:p>
        </p:txBody>
      </p:sp>
      <p:pic>
        <p:nvPicPr>
          <p:cNvPr id="4" name="Zástupný symbol pro obsah 3" descr="Znak_Moravy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047621"/>
            <a:ext cx="3456384" cy="4091231"/>
          </a:xfrm>
        </p:spPr>
      </p:pic>
      <p:pic>
        <p:nvPicPr>
          <p:cNvPr id="5" name="Obrázek 4" descr="Provinz_Slezsko_Schlesien_Wappe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10510" y="1616526"/>
            <a:ext cx="2915053" cy="469279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Další znaky českých zemí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70000" lnSpcReduction="20000"/>
          </a:bodyPr>
          <a:lstStyle/>
          <a:p>
            <a:r>
              <a:rPr lang="cs-CZ" sz="4500" b="1" dirty="0" smtClean="0"/>
              <a:t>Slezské:</a:t>
            </a:r>
          </a:p>
          <a:p>
            <a:r>
              <a:rPr lang="cs-CZ" b="1" dirty="0" smtClean="0"/>
              <a:t>Opavsko</a:t>
            </a:r>
            <a:r>
              <a:rPr lang="cs-CZ" dirty="0" smtClean="0"/>
              <a:t> – prázdný štít s pravou polovinou stříbrnou a levou červenou</a:t>
            </a:r>
          </a:p>
          <a:p>
            <a:r>
              <a:rPr lang="cs-CZ" b="1" dirty="0" err="1" smtClean="0"/>
              <a:t>Těšínsko</a:t>
            </a:r>
            <a:r>
              <a:rPr lang="cs-CZ" dirty="0" smtClean="0"/>
              <a:t> (někdy Horní Slezsko) – zlatá orlice na modrém poli</a:t>
            </a:r>
          </a:p>
          <a:p>
            <a:r>
              <a:rPr lang="cs-CZ" b="1" dirty="0" err="1" smtClean="0"/>
              <a:t>Svídnicko</a:t>
            </a:r>
            <a:r>
              <a:rPr lang="cs-CZ" dirty="0" smtClean="0"/>
              <a:t> – kolmo půlená orlice s pravou polovinou červenou na stříbrném poli a levou černou na zlatém poli</a:t>
            </a:r>
          </a:p>
          <a:p>
            <a:r>
              <a:rPr lang="cs-CZ" sz="4500" b="1" dirty="0" smtClean="0"/>
              <a:t>Lužice:</a:t>
            </a:r>
          </a:p>
          <a:p>
            <a:r>
              <a:rPr lang="cs-CZ" b="1" dirty="0" smtClean="0"/>
              <a:t>Vévodství budyšínské </a:t>
            </a:r>
            <a:r>
              <a:rPr lang="cs-CZ" dirty="0" smtClean="0"/>
              <a:t>( </a:t>
            </a:r>
            <a:r>
              <a:rPr lang="cs-CZ" b="1" u="sng" dirty="0" smtClean="0"/>
              <a:t>znak celé Horní Lužice</a:t>
            </a:r>
            <a:r>
              <a:rPr lang="cs-CZ" dirty="0" smtClean="0"/>
              <a:t>) – zlatá hradba na modrém poli se třemi stínkami</a:t>
            </a:r>
          </a:p>
          <a:p>
            <a:r>
              <a:rPr lang="cs-CZ" b="1" dirty="0" smtClean="0"/>
              <a:t>Zhořelecké </a:t>
            </a:r>
            <a:r>
              <a:rPr lang="cs-CZ" dirty="0" smtClean="0"/>
              <a:t>– napříč půlený štít se stříbrným lvem na červeném poli v horní a zlatou či stříbrnou zdí v dolní polovině</a:t>
            </a:r>
          </a:p>
          <a:p>
            <a:r>
              <a:rPr lang="cs-CZ" b="1" u="sng" dirty="0" smtClean="0"/>
              <a:t>Markrabství dolnolužické </a:t>
            </a:r>
            <a:r>
              <a:rPr lang="cs-CZ" dirty="0" smtClean="0"/>
              <a:t>– vpravo kráčející červený vůl na zelené louce a na stříbrném štítě</a:t>
            </a:r>
          </a:p>
          <a:p>
            <a:r>
              <a:rPr lang="cs-CZ" sz="4500" b="1" dirty="0" smtClean="0"/>
              <a:t>Vévodství lucemburské </a:t>
            </a:r>
            <a:r>
              <a:rPr lang="cs-CZ" dirty="0" smtClean="0"/>
              <a:t>– červená lvice na stříbrném štítě modře mřežovaném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900" b="1" dirty="0" smtClean="0"/>
              <a:t>Znak </a:t>
            </a:r>
            <a:r>
              <a:rPr lang="cs-CZ" sz="4900" b="1" dirty="0" err="1" smtClean="0"/>
              <a:t>Těšínska</a:t>
            </a:r>
            <a:r>
              <a:rPr lang="cs-CZ" sz="4900" b="1" dirty="0" smtClean="0"/>
              <a:t> </a:t>
            </a:r>
            <a:r>
              <a:rPr lang="cs-CZ" sz="2700" dirty="0" smtClean="0"/>
              <a:t>(Horního Slezska) </a:t>
            </a:r>
            <a:r>
              <a:rPr lang="cs-CZ" dirty="0" smtClean="0"/>
              <a:t>a znak       </a:t>
            </a:r>
            <a:r>
              <a:rPr lang="cs-CZ" sz="4900" b="1" dirty="0" smtClean="0"/>
              <a:t>Dolní Lužice</a:t>
            </a:r>
            <a:endParaRPr lang="cs-CZ" sz="4900" b="1" dirty="0"/>
          </a:p>
        </p:txBody>
      </p:sp>
      <p:pic>
        <p:nvPicPr>
          <p:cNvPr id="4" name="Zástupný symbol pro obsah 3" descr="Upper_SilesiaHorni slezsk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599" y="1847915"/>
            <a:ext cx="3312369" cy="4101365"/>
          </a:xfrm>
        </p:spPr>
      </p:pic>
      <p:pic>
        <p:nvPicPr>
          <p:cNvPr id="5" name="Obrázek 4" descr="Lower_Lusatia_Dolni_Luzice_(Coat_of_Arms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872362"/>
            <a:ext cx="3406745" cy="419398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Znaky historických českých zemí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600200"/>
            <a:ext cx="3384376" cy="4709120"/>
          </a:xfrm>
        </p:spPr>
        <p:txBody>
          <a:bodyPr>
            <a:noAutofit/>
          </a:bodyPr>
          <a:lstStyle/>
          <a:p>
            <a:r>
              <a:rPr lang="cs-CZ" sz="2800" dirty="0" smtClean="0"/>
              <a:t>Uprostřed český lev – </a:t>
            </a:r>
            <a:r>
              <a:rPr lang="cs-CZ" sz="2800" b="1" dirty="0" smtClean="0"/>
              <a:t>Čechy</a:t>
            </a:r>
            <a:r>
              <a:rPr lang="cs-CZ" sz="2800" dirty="0" smtClean="0"/>
              <a:t>, vlevo nahoře </a:t>
            </a:r>
            <a:r>
              <a:rPr lang="cs-CZ" sz="2800" b="1" dirty="0" smtClean="0"/>
              <a:t>Morava</a:t>
            </a:r>
            <a:r>
              <a:rPr lang="cs-CZ" sz="2800" dirty="0" smtClean="0"/>
              <a:t>, vpravo nahoře </a:t>
            </a:r>
            <a:r>
              <a:rPr lang="cs-CZ" sz="2800" b="1" dirty="0" smtClean="0"/>
              <a:t>Slezsko</a:t>
            </a:r>
            <a:r>
              <a:rPr lang="cs-CZ" sz="2800" dirty="0" smtClean="0"/>
              <a:t>, vlevo dole </a:t>
            </a:r>
            <a:r>
              <a:rPr lang="cs-CZ" sz="2800" b="1" dirty="0" smtClean="0"/>
              <a:t>Horní Lužice </a:t>
            </a:r>
            <a:r>
              <a:rPr lang="cs-CZ" sz="2800" dirty="0" smtClean="0"/>
              <a:t>(zlatá hradba) vedle </a:t>
            </a:r>
            <a:r>
              <a:rPr lang="cs-CZ" sz="2800" b="1" dirty="0" err="1" smtClean="0"/>
              <a:t>Těšínsko</a:t>
            </a:r>
            <a:r>
              <a:rPr lang="cs-CZ" sz="2800" dirty="0" smtClean="0"/>
              <a:t> (zlatá orlice) a vpravo dole </a:t>
            </a:r>
            <a:r>
              <a:rPr lang="cs-CZ" sz="2800" b="1" dirty="0" smtClean="0"/>
              <a:t>Dolní Lužice </a:t>
            </a:r>
            <a:r>
              <a:rPr lang="cs-CZ" sz="2800" dirty="0" smtClean="0"/>
              <a:t>(červený vůl</a:t>
            </a:r>
            <a:endParaRPr lang="cs-CZ" sz="2800" dirty="0"/>
          </a:p>
        </p:txBody>
      </p:sp>
      <p:pic>
        <p:nvPicPr>
          <p:cNvPr id="6" name="Obrázek 5" descr="Znak_ZK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1556792"/>
            <a:ext cx="4348723" cy="500299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Československý znak za 1. republiky</a:t>
            </a:r>
            <a:endParaRPr lang="cs-CZ" b="1" dirty="0"/>
          </a:p>
        </p:txBody>
      </p:sp>
      <p:pic>
        <p:nvPicPr>
          <p:cNvPr id="4" name="Zástupný symbol pro obsah 3" descr="CarpathianRutheniaCoA.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051113"/>
            <a:ext cx="3816424" cy="4626681"/>
          </a:xfrm>
        </p:spPr>
      </p:pic>
      <p:sp>
        <p:nvSpPr>
          <p:cNvPr id="5" name="Obdélník 4"/>
          <p:cNvSpPr/>
          <p:nvPr/>
        </p:nvSpPr>
        <p:spPr>
          <a:xfrm>
            <a:off x="683568" y="1268761"/>
            <a:ext cx="3744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Znak Podkarpatské Rusi</a:t>
            </a:r>
            <a:endParaRPr lang="cs-CZ" sz="2400" b="1" dirty="0"/>
          </a:p>
        </p:txBody>
      </p:sp>
      <p:pic>
        <p:nvPicPr>
          <p:cNvPr id="6" name="Obrázek 5" descr="480px-Czechoslovakia_COA_medium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60843" y="2204864"/>
            <a:ext cx="3481333" cy="4351666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5220072" y="1268761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Střední znak 1. republiky</a:t>
            </a:r>
            <a:endParaRPr lang="cs-CZ" sz="2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Znaky po roce 1990 – ČSFR a ČR</a:t>
            </a:r>
            <a:endParaRPr lang="cs-CZ" b="1" dirty="0"/>
          </a:p>
        </p:txBody>
      </p:sp>
      <p:pic>
        <p:nvPicPr>
          <p:cNvPr id="4" name="Zástupný symbol pro obsah 3" descr="CSFR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060848"/>
            <a:ext cx="3952875" cy="4467225"/>
          </a:xfrm>
        </p:spPr>
      </p:pic>
      <p:pic>
        <p:nvPicPr>
          <p:cNvPr id="5" name="Obrázek 4" descr="Coat_of_arms_of_the_Czech_Republic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92927" y="2176350"/>
            <a:ext cx="3509998" cy="4204978"/>
          </a:xfrm>
          <a:prstGeom prst="rect">
            <a:avLst/>
          </a:prstGeom>
        </p:spPr>
      </p:pic>
      <p:sp>
        <p:nvSpPr>
          <p:cNvPr id="9" name="Nadpis 1"/>
          <p:cNvSpPr txBox="1">
            <a:spLocks/>
          </p:cNvSpPr>
          <p:nvPr/>
        </p:nvSpPr>
        <p:spPr>
          <a:xfrm>
            <a:off x="755576" y="1196752"/>
            <a:ext cx="3168352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Česká a Slovenská federativní republika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5076056" y="1268760"/>
            <a:ext cx="3384376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Česká republika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Erby některých známých českých rodů</a:t>
            </a:r>
            <a:endParaRPr lang="cs-CZ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600200"/>
            <a:ext cx="3106688" cy="4853136"/>
          </a:xfrm>
        </p:spPr>
        <p:txBody>
          <a:bodyPr>
            <a:noAutofit/>
          </a:bodyPr>
          <a:lstStyle/>
          <a:p>
            <a:r>
              <a:rPr lang="cs-CZ" sz="1700" b="1" dirty="0" smtClean="0"/>
              <a:t>1. Dalibor z </a:t>
            </a:r>
            <a:r>
              <a:rPr lang="cs-CZ" sz="1700" b="1" dirty="0" err="1" smtClean="0"/>
              <a:t>Kozojed</a:t>
            </a:r>
            <a:r>
              <a:rPr lang="cs-CZ" sz="1700" b="1" dirty="0" smtClean="0"/>
              <a:t> </a:t>
            </a:r>
            <a:r>
              <a:rPr lang="cs-CZ" sz="1700" dirty="0" smtClean="0"/>
              <a:t>– český rytíř, který se postavil na stranu poddaných, za to byl uvězněn a r. </a:t>
            </a:r>
            <a:r>
              <a:rPr lang="cs-CZ" sz="1700" u="sng" dirty="0" smtClean="0"/>
              <a:t>1498 popraven</a:t>
            </a:r>
          </a:p>
          <a:p>
            <a:r>
              <a:rPr lang="cs-CZ" sz="1700" b="1" dirty="0" smtClean="0"/>
              <a:t>2. </a:t>
            </a:r>
            <a:r>
              <a:rPr lang="cs-CZ" sz="1700" b="1" dirty="0" err="1" smtClean="0"/>
              <a:t>Šlikové</a:t>
            </a:r>
            <a:r>
              <a:rPr lang="cs-CZ" sz="1700" b="1" dirty="0" smtClean="0"/>
              <a:t> </a:t>
            </a:r>
            <a:r>
              <a:rPr lang="cs-CZ" sz="1700" dirty="0" smtClean="0"/>
              <a:t>– významný šlechtický rod, od roku 1520 razil mince (tolary), </a:t>
            </a:r>
            <a:r>
              <a:rPr lang="cs-CZ" sz="1700" u="sng" dirty="0" smtClean="0"/>
              <a:t>Jáchym Ondřej </a:t>
            </a:r>
            <a:r>
              <a:rPr lang="cs-CZ" sz="1700" u="sng" dirty="0" err="1" smtClean="0"/>
              <a:t>Šlik</a:t>
            </a:r>
            <a:r>
              <a:rPr lang="cs-CZ" sz="1700" u="sng" dirty="0" smtClean="0"/>
              <a:t> popraven r. 1621 </a:t>
            </a:r>
            <a:r>
              <a:rPr lang="cs-CZ" sz="1700" dirty="0" smtClean="0"/>
              <a:t>na Staroměstském náměstí, Jindřich </a:t>
            </a:r>
            <a:r>
              <a:rPr lang="cs-CZ" sz="1700" dirty="0" err="1" smtClean="0"/>
              <a:t>Šlik</a:t>
            </a:r>
            <a:r>
              <a:rPr lang="cs-CZ" sz="1700" dirty="0" smtClean="0"/>
              <a:t> bojoval ve službách Albrechta z </a:t>
            </a:r>
            <a:r>
              <a:rPr lang="cs-CZ" sz="1700" dirty="0" err="1" smtClean="0"/>
              <a:t>Valdštejna</a:t>
            </a:r>
            <a:endParaRPr lang="cs-CZ" sz="1700" dirty="0" smtClean="0"/>
          </a:p>
          <a:p>
            <a:r>
              <a:rPr lang="cs-CZ" sz="1700" b="1" dirty="0" smtClean="0"/>
              <a:t>3. </a:t>
            </a:r>
            <a:r>
              <a:rPr lang="cs-CZ" sz="1700" b="1" dirty="0" err="1" smtClean="0"/>
              <a:t>Kaplířové</a:t>
            </a:r>
            <a:r>
              <a:rPr lang="cs-CZ" sz="1700" b="1" dirty="0" smtClean="0"/>
              <a:t> ze </a:t>
            </a:r>
            <a:r>
              <a:rPr lang="cs-CZ" sz="1700" b="1" dirty="0" err="1" smtClean="0"/>
              <a:t>Sulevic</a:t>
            </a:r>
            <a:r>
              <a:rPr lang="cs-CZ" sz="1700" b="1" dirty="0" smtClean="0"/>
              <a:t> </a:t>
            </a:r>
            <a:r>
              <a:rPr lang="cs-CZ" sz="1700" dirty="0" smtClean="0"/>
              <a:t>– jeden z rodu </a:t>
            </a:r>
            <a:r>
              <a:rPr lang="cs-CZ" sz="1700" u="sng" dirty="0" smtClean="0"/>
              <a:t>popraven r. 1621 na Staroměstském náměstí, Kašpar Zdeněk </a:t>
            </a:r>
            <a:r>
              <a:rPr lang="cs-CZ" sz="1700" u="sng" dirty="0" err="1" smtClean="0"/>
              <a:t>Kaplíř</a:t>
            </a:r>
            <a:r>
              <a:rPr lang="cs-CZ" sz="1700" u="sng" dirty="0" smtClean="0"/>
              <a:t> ze </a:t>
            </a:r>
            <a:r>
              <a:rPr lang="cs-CZ" sz="1700" u="sng" dirty="0" err="1" smtClean="0"/>
              <a:t>Sulevic</a:t>
            </a:r>
            <a:r>
              <a:rPr lang="cs-CZ" sz="1700" u="sng" dirty="0" smtClean="0"/>
              <a:t> řídil obranu Vídně před Turky r. 1683.</a:t>
            </a:r>
            <a:endParaRPr lang="cs-CZ" sz="1700" u="sng" dirty="0"/>
          </a:p>
        </p:txBody>
      </p:sp>
      <p:pic>
        <p:nvPicPr>
          <p:cNvPr id="8" name="Obrázek 7" descr="erb-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2060848"/>
            <a:ext cx="5184648" cy="396044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Významné šlechtické erby</a:t>
            </a:r>
            <a:endParaRPr lang="cs-CZ" b="1" dirty="0"/>
          </a:p>
        </p:txBody>
      </p:sp>
      <p:pic>
        <p:nvPicPr>
          <p:cNvPr id="4" name="Zástupný symbol pro obsah 3" descr="ImageOstrve0021ore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3284984"/>
            <a:ext cx="2957168" cy="3096344"/>
          </a:xfrm>
        </p:spPr>
      </p:pic>
      <p:pic>
        <p:nvPicPr>
          <p:cNvPr id="5" name="Obrázek 4" descr="ImagePani_Kunstatu0033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3563888" y="2636912"/>
            <a:ext cx="2448272" cy="3756453"/>
          </a:xfrm>
          <a:prstGeom prst="rect">
            <a:avLst/>
          </a:prstGeom>
        </p:spPr>
      </p:pic>
      <p:pic>
        <p:nvPicPr>
          <p:cNvPr id="6" name="Obrázek 5" descr="ImageZavis_Falkens0032ore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996952"/>
            <a:ext cx="2596380" cy="3397494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395536" y="1844825"/>
            <a:ext cx="24482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Berkové z </a:t>
            </a:r>
            <a:r>
              <a:rPr lang="cs-CZ" sz="2400" b="1" dirty="0" err="1" smtClean="0"/>
              <a:t>Dubé</a:t>
            </a:r>
            <a:r>
              <a:rPr lang="cs-CZ" sz="2400" b="1" dirty="0" smtClean="0"/>
              <a:t> </a:t>
            </a:r>
          </a:p>
          <a:p>
            <a:r>
              <a:rPr lang="cs-CZ" dirty="0" smtClean="0"/>
              <a:t>- černé zkřížené </a:t>
            </a:r>
            <a:r>
              <a:rPr lang="cs-CZ" dirty="0" err="1" smtClean="0"/>
              <a:t>ostrve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635896" y="1700809"/>
            <a:ext cx="2376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Páni z </a:t>
            </a:r>
            <a:r>
              <a:rPr lang="cs-CZ" sz="2400" b="1" dirty="0" err="1" smtClean="0"/>
              <a:t>Kunštátu</a:t>
            </a:r>
            <a:endParaRPr lang="cs-CZ" sz="2400" b="1" dirty="0" smtClean="0"/>
          </a:p>
          <a:p>
            <a:r>
              <a:rPr lang="cs-CZ" sz="2400" b="1" dirty="0" smtClean="0"/>
              <a:t> a z Poděbrad</a:t>
            </a:r>
            <a:endParaRPr lang="cs-CZ" sz="2400" b="1" dirty="0"/>
          </a:p>
        </p:txBody>
      </p:sp>
      <p:sp>
        <p:nvSpPr>
          <p:cNvPr id="9" name="Obdélník 8"/>
          <p:cNvSpPr/>
          <p:nvPr/>
        </p:nvSpPr>
        <p:spPr>
          <a:xfrm>
            <a:off x="6084168" y="1700808"/>
            <a:ext cx="2808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Záviš z </a:t>
            </a:r>
            <a:r>
              <a:rPr lang="cs-CZ" sz="2400" b="1" dirty="0" err="1" smtClean="0"/>
              <a:t>Falknštejna</a:t>
            </a:r>
            <a:r>
              <a:rPr lang="cs-CZ" sz="2400" b="1" dirty="0" smtClean="0"/>
              <a:t> – rod </a:t>
            </a:r>
            <a:r>
              <a:rPr lang="cs-CZ" sz="2400" b="1" dirty="0" err="1" smtClean="0"/>
              <a:t>Vítkovců</a:t>
            </a:r>
            <a:endParaRPr lang="cs-CZ" sz="24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rmAutofit fontScale="90000"/>
          </a:bodyPr>
          <a:lstStyle/>
          <a:p>
            <a:r>
              <a:rPr lang="cs-CZ" sz="4900" b="1" dirty="0" smtClean="0"/>
              <a:t>Erby </a:t>
            </a:r>
            <a:r>
              <a:rPr lang="cs-CZ" sz="4900" b="1" dirty="0" err="1" smtClean="0"/>
              <a:t>Vítkovců</a:t>
            </a:r>
            <a:r>
              <a:rPr lang="cs-CZ" sz="4900" b="1" dirty="0" smtClean="0"/>
              <a:t> </a:t>
            </a:r>
            <a:r>
              <a:rPr lang="cs-CZ" b="1" dirty="0" smtClean="0"/>
              <a:t>– </a:t>
            </a:r>
            <a:r>
              <a:rPr lang="cs-CZ" sz="4000" b="1" dirty="0" smtClean="0"/>
              <a:t>rozdělení rodu na větve dle barvy růží</a:t>
            </a:r>
            <a:r>
              <a:rPr lang="cs-CZ" b="1" dirty="0" smtClean="0"/>
              <a:t> </a:t>
            </a:r>
            <a:r>
              <a:rPr lang="cs-CZ" sz="3100" dirty="0" smtClean="0"/>
              <a:t>(Páni z Hradce, Krumlova, Rožmberka, Třeboně a </a:t>
            </a:r>
            <a:r>
              <a:rPr lang="cs-CZ" sz="3100" dirty="0" err="1" smtClean="0"/>
              <a:t>Landštejna</a:t>
            </a:r>
            <a:r>
              <a:rPr lang="cs-CZ" sz="3100" dirty="0" smtClean="0"/>
              <a:t> a ze Stráže a Ústí)</a:t>
            </a:r>
            <a:endParaRPr lang="cs-CZ" sz="3100" dirty="0"/>
          </a:p>
        </p:txBody>
      </p:sp>
      <p:pic>
        <p:nvPicPr>
          <p:cNvPr id="4" name="Zástupný symbol pro obsah 3" descr="ErbyVitkovcu_ore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471996"/>
            <a:ext cx="8229600" cy="2782371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Erb rodu </a:t>
            </a:r>
            <a:r>
              <a:rPr lang="cs-CZ" b="1" dirty="0" err="1" smtClean="0"/>
              <a:t>Strozziů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3"/>
            <a:ext cx="8147248" cy="1368151"/>
          </a:xfrm>
        </p:spPr>
        <p:txBody>
          <a:bodyPr>
            <a:normAutofit fontScale="55000" lnSpcReduction="20000"/>
          </a:bodyPr>
          <a:lstStyle/>
          <a:p>
            <a:r>
              <a:rPr lang="cs-CZ" b="1" dirty="0" smtClean="0"/>
              <a:t>Rodinný znak </a:t>
            </a:r>
            <a:r>
              <a:rPr lang="cs-CZ" b="1" dirty="0" err="1" smtClean="0"/>
              <a:t>Strozziů</a:t>
            </a:r>
            <a:r>
              <a:rPr lang="cs-CZ" b="1" dirty="0" smtClean="0"/>
              <a:t> </a:t>
            </a:r>
            <a:r>
              <a:rPr lang="cs-CZ" dirty="0" smtClean="0"/>
              <a:t>používal v této podobě </a:t>
            </a:r>
            <a:r>
              <a:rPr lang="cs-CZ" b="1" dirty="0" smtClean="0"/>
              <a:t>Petr </a:t>
            </a:r>
            <a:r>
              <a:rPr lang="cs-CZ" b="1" dirty="0" err="1" smtClean="0"/>
              <a:t>Strozzi</a:t>
            </a:r>
            <a:r>
              <a:rPr lang="cs-CZ" b="1" dirty="0" smtClean="0"/>
              <a:t>.</a:t>
            </a:r>
            <a:r>
              <a:rPr lang="cs-CZ" dirty="0" smtClean="0"/>
              <a:t> Je to </a:t>
            </a:r>
            <a:r>
              <a:rPr lang="cs-CZ" u="sng" dirty="0" smtClean="0"/>
              <a:t>zlaté pole, na něm červené břevno a v něm tři turecké doprava otočené (heraldicky se strany určují z pohledu držitele erbu) stříbrné půlměsíce</a:t>
            </a:r>
            <a:r>
              <a:rPr lang="cs-CZ" dirty="0" smtClean="0"/>
              <a:t>. V klenotu je </a:t>
            </a:r>
            <a:r>
              <a:rPr lang="cs-CZ" dirty="0" err="1" smtClean="0"/>
              <a:t>helmovní</a:t>
            </a:r>
            <a:r>
              <a:rPr lang="cs-CZ" dirty="0" smtClean="0"/>
              <a:t> koruna a pod ní iniciála rodinného příjmení, písmeno </a:t>
            </a:r>
            <a:r>
              <a:rPr lang="cs-CZ" b="1" dirty="0" smtClean="0"/>
              <a:t>„S“. </a:t>
            </a:r>
          </a:p>
          <a:p>
            <a:r>
              <a:rPr lang="cs-CZ" sz="3800" b="1" i="1" dirty="0" smtClean="0"/>
              <a:t>Erb na hořickém zámku nad portálem.</a:t>
            </a:r>
            <a:endParaRPr lang="cs-CZ" sz="3800" b="1" i="1" dirty="0"/>
          </a:p>
        </p:txBody>
      </p:sp>
      <p:pic>
        <p:nvPicPr>
          <p:cNvPr id="4" name="Obrázek 3" descr="Dumy muzeum 001zame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80503" y="3167971"/>
            <a:ext cx="3672408" cy="2754306"/>
          </a:xfrm>
          <a:prstGeom prst="rect">
            <a:avLst/>
          </a:prstGeom>
        </p:spPr>
      </p:pic>
      <p:pic>
        <p:nvPicPr>
          <p:cNvPr id="5" name="Obrázek 4" descr="Dumy muzeum 002zamek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63887" y="2708920"/>
            <a:ext cx="4968552" cy="372641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Znak města Hořice a znak </a:t>
            </a:r>
            <a:r>
              <a:rPr lang="cs-CZ" b="1" dirty="0" err="1" smtClean="0"/>
              <a:t>Strozziů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(kamenná deska z hořického muzea)</a:t>
            </a:r>
            <a:endParaRPr lang="cs-CZ" dirty="0"/>
          </a:p>
        </p:txBody>
      </p:sp>
      <p:pic>
        <p:nvPicPr>
          <p:cNvPr id="4" name="Zástupný symbol pro obsah 3" descr="Dumy muzeum 005erbmuzeum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37963" y="1844824"/>
            <a:ext cx="4342483" cy="3744416"/>
          </a:xfrm>
        </p:spPr>
      </p:pic>
      <p:pic>
        <p:nvPicPr>
          <p:cNvPr id="5" name="Obrázek 4" descr="znak-mest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785" y="1772816"/>
            <a:ext cx="3446159" cy="432048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Odborná literatury – Encyklopedie heraldiky</a:t>
            </a:r>
            <a:endParaRPr lang="cs-CZ" b="1" dirty="0"/>
          </a:p>
        </p:txBody>
      </p:sp>
      <p:pic>
        <p:nvPicPr>
          <p:cNvPr id="4" name="Zástupný symbol pro obsah 3" descr="Encyklopedie Heraldiky_orez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2298297" y="2290466"/>
            <a:ext cx="5124856" cy="3657511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Heraldika – test - 1. část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1. Se kterými dvěma pomocnými vědami historickými je heraldika nejvíce spjata? </a:t>
            </a:r>
          </a:p>
          <a:p>
            <a:r>
              <a:rPr lang="cs-CZ" dirty="0" smtClean="0"/>
              <a:t>2. Uveď osoby, které se zabývaly heraldikou od středověku do 20. století?</a:t>
            </a:r>
          </a:p>
          <a:p>
            <a:r>
              <a:rPr lang="cs-CZ" dirty="0" smtClean="0"/>
              <a:t>3. V souvislosti s čím a kdy vznikly erby?</a:t>
            </a:r>
          </a:p>
          <a:p>
            <a:r>
              <a:rPr lang="cs-CZ" dirty="0" smtClean="0"/>
              <a:t>4. Proč mají erby tvary štítů?</a:t>
            </a:r>
          </a:p>
          <a:p>
            <a:r>
              <a:rPr lang="cs-CZ" dirty="0" smtClean="0"/>
              <a:t>5. Pokud je erb hodně jednoduchý, bude patrně starší nebo mladší?</a:t>
            </a:r>
          </a:p>
          <a:p>
            <a:r>
              <a:rPr lang="cs-CZ" dirty="0" smtClean="0"/>
              <a:t>6. Nad štítem se nacházejí dva prvky. Jeden je </a:t>
            </a:r>
            <a:r>
              <a:rPr lang="cs-CZ" dirty="0" err="1" smtClean="0"/>
              <a:t>helm</a:t>
            </a:r>
            <a:r>
              <a:rPr lang="cs-CZ" dirty="0" smtClean="0"/>
              <a:t> a druhý?</a:t>
            </a:r>
          </a:p>
          <a:p>
            <a:r>
              <a:rPr lang="cs-CZ" dirty="0" smtClean="0"/>
              <a:t>7. Co bývají držitelé štítu?</a:t>
            </a:r>
          </a:p>
          <a:p>
            <a:r>
              <a:rPr lang="cs-CZ" dirty="0" smtClean="0"/>
              <a:t>8. Napiš alespoň šest možností dělení štítu.</a:t>
            </a:r>
            <a:endParaRPr lang="cs-CZ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Heraldika – test – 2.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9. Uveď, kdo má ve znaku břevno a jaké barvy?</a:t>
            </a:r>
          </a:p>
          <a:p>
            <a:r>
              <a:rPr lang="cs-CZ" dirty="0" smtClean="0"/>
              <a:t>10.  Jaká reálná zvířata bývají často v erbu?</a:t>
            </a:r>
          </a:p>
          <a:p>
            <a:r>
              <a:rPr lang="cs-CZ" dirty="0" smtClean="0"/>
              <a:t>11.  Jaké fantastické bytosti bývají v erbu?</a:t>
            </a:r>
          </a:p>
          <a:p>
            <a:r>
              <a:rPr lang="cs-CZ" dirty="0" smtClean="0"/>
              <a:t>12. Jaké předměty bývají v erbu?</a:t>
            </a:r>
          </a:p>
          <a:p>
            <a:r>
              <a:rPr lang="cs-CZ" dirty="0" smtClean="0"/>
              <a:t>13. Vysvětli pojem „mluvící erb“ a uveď dva příklady.</a:t>
            </a:r>
          </a:p>
          <a:p>
            <a:r>
              <a:rPr lang="cs-CZ" dirty="0" smtClean="0"/>
              <a:t>14. Jaké vyobrazení na erbu mají </a:t>
            </a:r>
            <a:r>
              <a:rPr lang="cs-CZ" dirty="0" err="1" smtClean="0"/>
              <a:t>Pernštejnové</a:t>
            </a:r>
            <a:r>
              <a:rPr lang="cs-CZ" dirty="0" smtClean="0"/>
              <a:t> a proč?</a:t>
            </a:r>
          </a:p>
          <a:p>
            <a:r>
              <a:rPr lang="cs-CZ" dirty="0" smtClean="0"/>
              <a:t>15. Popiš nejstarší znak českého státu.</a:t>
            </a:r>
          </a:p>
          <a:p>
            <a:r>
              <a:rPr lang="cs-CZ" dirty="0" smtClean="0"/>
              <a:t>16. Kde a kdy se poprvé objevuje vyobrazení českého lva?</a:t>
            </a:r>
          </a:p>
          <a:p>
            <a:r>
              <a:rPr lang="cs-CZ" dirty="0" smtClean="0"/>
              <a:t>17. Popiš znak Markrabství dolnolužického (Dolní Lužice).</a:t>
            </a:r>
            <a:endParaRPr lang="cs-CZ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Heraldika – test – 3. část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898776" cy="485313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18. Popiš typy štítů –        1 - 6.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19. Popiš barvu štítu – 1 - 7 (představ si, že podklad </a:t>
            </a:r>
            <a:r>
              <a:rPr lang="cs-CZ" u="sng" dirty="0" smtClean="0"/>
              <a:t>není černý, ale bílý</a:t>
            </a:r>
            <a:r>
              <a:rPr lang="cs-CZ" dirty="0" smtClean="0"/>
              <a:t>).</a:t>
            </a:r>
          </a:p>
          <a:p>
            <a:endParaRPr lang="cs-CZ" dirty="0" smtClean="0"/>
          </a:p>
          <a:p>
            <a:r>
              <a:rPr lang="cs-CZ" dirty="0" smtClean="0"/>
              <a:t>20. Nakresli raně gotický erb dělený podélně, v levé polovině je červená hvězda na stříbrném poli a v pravé černé zkřížené </a:t>
            </a:r>
            <a:r>
              <a:rPr lang="cs-CZ" dirty="0" err="1" smtClean="0"/>
              <a:t>ostrve</a:t>
            </a:r>
            <a:r>
              <a:rPr lang="cs-CZ" dirty="0" smtClean="0"/>
              <a:t> na zlatém poli.</a:t>
            </a:r>
            <a:endParaRPr lang="cs-CZ" dirty="0"/>
          </a:p>
        </p:txBody>
      </p:sp>
      <p:pic>
        <p:nvPicPr>
          <p:cNvPr id="4" name="Obrázek 3" descr="erb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1340768"/>
            <a:ext cx="3932764" cy="2766856"/>
          </a:xfrm>
          <a:prstGeom prst="rect">
            <a:avLst/>
          </a:prstGeom>
        </p:spPr>
      </p:pic>
      <p:pic>
        <p:nvPicPr>
          <p:cNvPr id="5" name="Obrázek 4" descr="erb-01_1_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4221088"/>
            <a:ext cx="2674620" cy="1088136"/>
          </a:xfrm>
          <a:prstGeom prst="rect">
            <a:avLst/>
          </a:prstGeom>
        </p:spPr>
      </p:pic>
      <p:pic>
        <p:nvPicPr>
          <p:cNvPr id="6" name="Obrázek 5" descr="_2_ore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5301208"/>
            <a:ext cx="1961388" cy="101041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Heraldika – test 1. č.-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1. Se kterými dvěma pomocnými vědami historickými je heraldika nejvíce spjata? – </a:t>
            </a:r>
            <a:r>
              <a:rPr lang="cs-CZ" u="sng" dirty="0" smtClean="0"/>
              <a:t>Se sfragistikou a genealogií</a:t>
            </a:r>
            <a:r>
              <a:rPr lang="cs-CZ" dirty="0" smtClean="0"/>
              <a:t> 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2. Uveď osoby, které se zabývaly heraldikou od středověku do 20. století? – </a:t>
            </a:r>
            <a:r>
              <a:rPr lang="cs-CZ" u="sng" dirty="0" smtClean="0"/>
              <a:t>Dalimil, Bartoloměj </a:t>
            </a:r>
            <a:r>
              <a:rPr lang="cs-CZ" u="sng" dirty="0" err="1" smtClean="0"/>
              <a:t>Paprocký</a:t>
            </a:r>
            <a:r>
              <a:rPr lang="cs-CZ" u="sng" dirty="0" smtClean="0"/>
              <a:t> z </a:t>
            </a:r>
            <a:r>
              <a:rPr lang="cs-CZ" u="sng" dirty="0" err="1" smtClean="0"/>
              <a:t>Hlohol</a:t>
            </a:r>
            <a:r>
              <a:rPr lang="cs-CZ" u="sng" dirty="0" smtClean="0"/>
              <a:t>, Vojtěch Král z Dobré Vody, Karel </a:t>
            </a:r>
            <a:r>
              <a:rPr lang="cs-CZ" u="sng" dirty="0" err="1" smtClean="0"/>
              <a:t>Schwarzenberg</a:t>
            </a:r>
            <a:r>
              <a:rPr lang="cs-CZ" u="sng" dirty="0" smtClean="0"/>
              <a:t>, August Sedláček, Václav Vojtíšek</a:t>
            </a:r>
            <a:r>
              <a:rPr lang="cs-CZ" dirty="0" smtClean="0"/>
              <a:t> – </a:t>
            </a:r>
            <a:r>
              <a:rPr lang="cs-CZ" b="1" dirty="0" smtClean="0"/>
              <a:t>6 bodů</a:t>
            </a:r>
          </a:p>
          <a:p>
            <a:r>
              <a:rPr lang="cs-CZ" dirty="0" smtClean="0"/>
              <a:t>3. V souvislosti s čím a kdy vznikly erby? – </a:t>
            </a:r>
            <a:r>
              <a:rPr lang="cs-CZ" u="sng" dirty="0" smtClean="0"/>
              <a:t>S křížovými výpravami ve 2. čtvrtině 12. stol.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4. Proč mají erby tvary štítů? </a:t>
            </a:r>
            <a:r>
              <a:rPr lang="cs-CZ" u="sng" dirty="0" smtClean="0"/>
              <a:t>– Na štítech měli označení vojáci jedné družiny</a:t>
            </a:r>
            <a:r>
              <a:rPr lang="cs-CZ" dirty="0" smtClean="0"/>
              <a:t> 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5. Pokud je erb hodně jednoduchý, bude patrně starší nebo mladší? – </a:t>
            </a:r>
            <a:r>
              <a:rPr lang="cs-CZ" u="sng" dirty="0" smtClean="0"/>
              <a:t>Starší </a:t>
            </a:r>
            <a:r>
              <a:rPr lang="cs-CZ" dirty="0" smtClean="0"/>
              <a:t>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6. Nad štítem se nacházejí dva prvky. Jeden je </a:t>
            </a:r>
            <a:r>
              <a:rPr lang="cs-CZ" dirty="0" err="1" smtClean="0"/>
              <a:t>helm</a:t>
            </a:r>
            <a:r>
              <a:rPr lang="cs-CZ" dirty="0" smtClean="0"/>
              <a:t> a druhý? – </a:t>
            </a:r>
            <a:r>
              <a:rPr lang="cs-CZ" u="sng" dirty="0" smtClean="0"/>
              <a:t>Klenot</a:t>
            </a:r>
            <a:r>
              <a:rPr lang="cs-CZ" dirty="0" smtClean="0"/>
              <a:t> – </a:t>
            </a:r>
            <a:r>
              <a:rPr lang="cs-CZ" b="1" dirty="0" smtClean="0"/>
              <a:t>1 bod</a:t>
            </a:r>
          </a:p>
          <a:p>
            <a:r>
              <a:rPr lang="cs-CZ" dirty="0" smtClean="0"/>
              <a:t>7. Co bývají držitelé štítu? – </a:t>
            </a:r>
            <a:r>
              <a:rPr lang="cs-CZ" u="sng" dirty="0" smtClean="0"/>
              <a:t>Lvi nebo rytíři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8. Napiš alespoň šest možností dělení štítu. – </a:t>
            </a:r>
            <a:r>
              <a:rPr lang="cs-CZ" u="sng" dirty="0" smtClean="0"/>
              <a:t>Podélné, příčné, </a:t>
            </a:r>
            <a:r>
              <a:rPr lang="cs-CZ" u="sng" dirty="0" err="1" smtClean="0"/>
              <a:t>kosmo</a:t>
            </a:r>
            <a:r>
              <a:rPr lang="cs-CZ" u="sng" dirty="0" smtClean="0"/>
              <a:t>, šikmo, čtvrcení, </a:t>
            </a:r>
            <a:r>
              <a:rPr lang="cs-CZ" u="sng" dirty="0" err="1" smtClean="0"/>
              <a:t>napokos</a:t>
            </a:r>
            <a:r>
              <a:rPr lang="cs-CZ" u="sng" dirty="0" smtClean="0"/>
              <a:t> křížem</a:t>
            </a:r>
            <a:r>
              <a:rPr lang="cs-CZ" dirty="0" smtClean="0"/>
              <a:t> – </a:t>
            </a:r>
            <a:r>
              <a:rPr lang="cs-CZ" b="1" dirty="0" smtClean="0"/>
              <a:t>6 bodů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Heraldika – test 2. č.-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 smtClean="0"/>
              <a:t>9. Uveď, kdo má ve znaku břevno a jaké barvy? – </a:t>
            </a:r>
            <a:r>
              <a:rPr lang="cs-CZ" u="sng" dirty="0" smtClean="0"/>
              <a:t>Pražské arcibiskupství, zlaté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10.  Jaká reálná zvířata bývají často v erbu? – </a:t>
            </a:r>
            <a:r>
              <a:rPr lang="cs-CZ" u="sng" dirty="0" smtClean="0"/>
              <a:t>Lev, lvice, orel, orlice, býk, kůň, medvěd, labuť atd</a:t>
            </a:r>
            <a:r>
              <a:rPr lang="cs-CZ" dirty="0" smtClean="0"/>
              <a:t>.– </a:t>
            </a:r>
            <a:r>
              <a:rPr lang="cs-CZ" b="1" dirty="0" smtClean="0"/>
              <a:t>6 bodů</a:t>
            </a:r>
          </a:p>
          <a:p>
            <a:r>
              <a:rPr lang="cs-CZ" dirty="0" smtClean="0"/>
              <a:t>11.  Jaké fantastické bytosti bývají v erbu? - </a:t>
            </a:r>
            <a:r>
              <a:rPr lang="cs-CZ" u="sng" dirty="0" smtClean="0"/>
              <a:t>Saň, drak, pták Noh, jednorožec, anděl, mořská panna, </a:t>
            </a:r>
            <a:r>
              <a:rPr lang="cs-CZ" u="sng" dirty="0" err="1" smtClean="0"/>
              <a:t>hippocentaur</a:t>
            </a:r>
            <a:r>
              <a:rPr lang="cs-CZ" u="sng" dirty="0" smtClean="0"/>
              <a:t> atd.</a:t>
            </a:r>
            <a:r>
              <a:rPr lang="cs-CZ" dirty="0" smtClean="0"/>
              <a:t> – </a:t>
            </a:r>
            <a:r>
              <a:rPr lang="cs-CZ" b="1" dirty="0" smtClean="0"/>
              <a:t>5 bodů</a:t>
            </a:r>
          </a:p>
          <a:p>
            <a:r>
              <a:rPr lang="cs-CZ" dirty="0" smtClean="0"/>
              <a:t>12. Jaké předměty bývají v erbu? – </a:t>
            </a:r>
            <a:r>
              <a:rPr lang="cs-CZ" u="sng" dirty="0" smtClean="0"/>
              <a:t>Meče, sekery, věže, hradby, zemědělské nářadí, rostliny atd.</a:t>
            </a:r>
            <a:r>
              <a:rPr lang="cs-CZ" dirty="0" smtClean="0"/>
              <a:t> – </a:t>
            </a:r>
            <a:r>
              <a:rPr lang="cs-CZ" b="1" dirty="0" smtClean="0"/>
              <a:t>6 bodů</a:t>
            </a:r>
          </a:p>
          <a:p>
            <a:r>
              <a:rPr lang="cs-CZ" dirty="0" smtClean="0"/>
              <a:t>13. Vysvětli pojem „mluvící erb“ a uveď dva příklady. – </a:t>
            </a:r>
            <a:r>
              <a:rPr lang="cs-CZ" u="sng" dirty="0" smtClean="0"/>
              <a:t>Když jméno rodu vyjadřuje vyobrazení na erbu, </a:t>
            </a:r>
            <a:r>
              <a:rPr lang="cs-CZ" u="sng" dirty="0" err="1" smtClean="0"/>
              <a:t>Hrabišici</a:t>
            </a:r>
            <a:r>
              <a:rPr lang="cs-CZ" u="sng" dirty="0" smtClean="0"/>
              <a:t> – hrábě, </a:t>
            </a:r>
            <a:r>
              <a:rPr lang="cs-CZ" u="sng" dirty="0" err="1" smtClean="0"/>
              <a:t>Šternberkové</a:t>
            </a:r>
            <a:r>
              <a:rPr lang="cs-CZ" u="sng" dirty="0" smtClean="0"/>
              <a:t> – hvězda atd.</a:t>
            </a:r>
            <a:r>
              <a:rPr lang="cs-CZ" dirty="0" smtClean="0"/>
              <a:t> – </a:t>
            </a:r>
            <a:r>
              <a:rPr lang="cs-CZ" b="1" dirty="0" smtClean="0"/>
              <a:t>3 body</a:t>
            </a:r>
          </a:p>
          <a:p>
            <a:r>
              <a:rPr lang="cs-CZ" dirty="0" smtClean="0"/>
              <a:t>14. Jaké vyobrazení na erbu mají </a:t>
            </a:r>
            <a:r>
              <a:rPr lang="cs-CZ" dirty="0" err="1" smtClean="0"/>
              <a:t>Pernštejnové</a:t>
            </a:r>
            <a:r>
              <a:rPr lang="cs-CZ" dirty="0" smtClean="0"/>
              <a:t> a proč? – </a:t>
            </a:r>
            <a:r>
              <a:rPr lang="cs-CZ" u="sng" dirty="0" smtClean="0"/>
              <a:t>Zubří hlavu, jeden z předků přivedl živého zubra a pak ho sekerou zabil</a:t>
            </a:r>
            <a:r>
              <a:rPr lang="cs-CZ" dirty="0" smtClean="0"/>
              <a:t> 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15. Popiš nejstarší znak českého státu. - </a:t>
            </a:r>
            <a:r>
              <a:rPr lang="cs-CZ" u="sng" dirty="0" smtClean="0"/>
              <a:t>černá orlice s červenými plaménky, zlatým zobákem a drápy s jetelovými lístky na křídlech </a:t>
            </a:r>
            <a:r>
              <a:rPr lang="cs-CZ" dirty="0" smtClean="0"/>
              <a:t>– </a:t>
            </a:r>
            <a:r>
              <a:rPr lang="cs-CZ" b="1" dirty="0" smtClean="0"/>
              <a:t>5 bodů</a:t>
            </a:r>
          </a:p>
          <a:p>
            <a:r>
              <a:rPr lang="cs-CZ" dirty="0" smtClean="0"/>
              <a:t>16. Kde a kdy se poprvé objevuje vyobrazení českého lva? – </a:t>
            </a:r>
            <a:r>
              <a:rPr lang="cs-CZ" u="sng" dirty="0" smtClean="0"/>
              <a:t>V pasionálu abatyše Kunhuty </a:t>
            </a:r>
            <a:r>
              <a:rPr lang="cs-CZ" u="sng" dirty="0" err="1" smtClean="0"/>
              <a:t>poč</a:t>
            </a:r>
            <a:r>
              <a:rPr lang="cs-CZ" u="sng" dirty="0" smtClean="0"/>
              <a:t>. 14. stol. </a:t>
            </a:r>
            <a:r>
              <a:rPr lang="cs-CZ" dirty="0" smtClean="0"/>
              <a:t>– </a:t>
            </a:r>
            <a:r>
              <a:rPr lang="cs-CZ" b="1" dirty="0" smtClean="0"/>
              <a:t>2 body</a:t>
            </a:r>
          </a:p>
          <a:p>
            <a:r>
              <a:rPr lang="cs-CZ" dirty="0" smtClean="0"/>
              <a:t>17. Popiš znak Markrabství dolnolužického (Dolní Lužice). - </a:t>
            </a:r>
            <a:r>
              <a:rPr lang="cs-CZ" u="sng" dirty="0" smtClean="0"/>
              <a:t>Vpravo kráčející červený vůl na zelené louce a na stříbrném štítě </a:t>
            </a:r>
            <a:r>
              <a:rPr lang="cs-CZ" dirty="0" smtClean="0"/>
              <a:t>– </a:t>
            </a:r>
            <a:r>
              <a:rPr lang="cs-CZ" b="1" dirty="0" smtClean="0"/>
              <a:t>4 body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Heraldika – test 3. č.-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3610744" cy="4968552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18. Popiš typy štítů. – 1. normanský, 2. gotický, 3. kolčí (turnajový), 4. vrcholně gotický (španělský), 5. barokní, 6. klasicistní (anglický)</a:t>
            </a:r>
          </a:p>
          <a:p>
            <a:endParaRPr lang="cs-CZ" dirty="0" smtClean="0"/>
          </a:p>
          <a:p>
            <a:r>
              <a:rPr lang="cs-CZ" dirty="0" smtClean="0"/>
              <a:t>19. Popiš barvu štítu – 1 - 7 (představ si, že podklad není černý, ale bílý). – 1. zlatý, 2. stříbrný, 3. červený, 4. modrý, 5. černý, 6. zelený, 7. nachový</a:t>
            </a:r>
          </a:p>
          <a:p>
            <a:endParaRPr lang="cs-CZ" dirty="0" smtClean="0"/>
          </a:p>
          <a:p>
            <a:r>
              <a:rPr lang="cs-CZ" dirty="0" smtClean="0"/>
              <a:t>20. Nakresli raně gotický erb dělený podélně, v levé polovině je červená hvězda na stříbrném poli a v pravé černé zkřížené </a:t>
            </a:r>
            <a:r>
              <a:rPr lang="cs-CZ" dirty="0" err="1" smtClean="0"/>
              <a:t>ostrve</a:t>
            </a:r>
            <a:r>
              <a:rPr lang="cs-CZ" dirty="0" smtClean="0"/>
              <a:t> na zlatém poli.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erb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1628801"/>
            <a:ext cx="3368978" cy="2370210"/>
          </a:xfrm>
          <a:prstGeom prst="rect">
            <a:avLst/>
          </a:prstGeom>
        </p:spPr>
      </p:pic>
      <p:pic>
        <p:nvPicPr>
          <p:cNvPr id="5" name="Obrázek 4" descr="erb-01_1_orez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4077072"/>
            <a:ext cx="2674620" cy="1088136"/>
          </a:xfrm>
          <a:prstGeom prst="rect">
            <a:avLst/>
          </a:prstGeom>
        </p:spPr>
      </p:pic>
      <p:pic>
        <p:nvPicPr>
          <p:cNvPr id="6" name="Obrázek 5" descr="_2_orez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5157192"/>
            <a:ext cx="1944216" cy="1010412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cs-CZ" sz="6200" dirty="0" smtClean="0"/>
              <a:t>Hlaváček, Ivan; Kašpar, Jaroslav; Nový, Rostislav. </a:t>
            </a:r>
            <a:r>
              <a:rPr lang="cs-CZ" sz="6200" dirty="0" err="1" smtClean="0"/>
              <a:t>Vademecum</a:t>
            </a:r>
            <a:r>
              <a:rPr lang="cs-CZ" sz="6200" dirty="0" smtClean="0"/>
              <a:t> pomocných věd historických. Praha: Nakladatelství Svoboda, 1988.</a:t>
            </a:r>
          </a:p>
          <a:p>
            <a:r>
              <a:rPr lang="cs-CZ" sz="6200" dirty="0" err="1" smtClean="0"/>
              <a:t>Zenger</a:t>
            </a:r>
            <a:r>
              <a:rPr lang="cs-CZ" sz="6200" dirty="0" smtClean="0"/>
              <a:t>, Zdeněk. Česká heraldika. Praha: Nakladatelství Vyšehrad, 1978.</a:t>
            </a:r>
          </a:p>
          <a:p>
            <a:r>
              <a:rPr lang="cs-CZ" sz="6200" dirty="0" err="1" smtClean="0"/>
              <a:t>Čarek</a:t>
            </a:r>
            <a:r>
              <a:rPr lang="cs-CZ" sz="6200" dirty="0" smtClean="0"/>
              <a:t>, Jiří. Městské znaky v českých zemích. </a:t>
            </a:r>
            <a:r>
              <a:rPr lang="cs-CZ" sz="6200" dirty="0" err="1" smtClean="0"/>
              <a:t>Ilustr</a:t>
            </a:r>
            <a:r>
              <a:rPr lang="cs-CZ" sz="6200" dirty="0" smtClean="0"/>
              <a:t>. Valášek, Stanislav. 1. vydání. Praha: Nakladatelství Academia, 1985.</a:t>
            </a:r>
          </a:p>
          <a:p>
            <a:r>
              <a:rPr lang="cs-CZ" sz="6200" dirty="0" smtClean="0"/>
              <a:t>Mudra,M. Rodová heraldika. </a:t>
            </a:r>
            <a:r>
              <a:rPr lang="cs-CZ" sz="6200" dirty="0" err="1" smtClean="0"/>
              <a:t>Ilustr</a:t>
            </a:r>
            <a:r>
              <a:rPr lang="cs-CZ" sz="6200" dirty="0" smtClean="0"/>
              <a:t>. Gába, K.; </a:t>
            </a:r>
            <a:r>
              <a:rPr lang="cs-CZ" sz="6200" dirty="0" err="1" smtClean="0"/>
              <a:t>Radosta</a:t>
            </a:r>
            <a:r>
              <a:rPr lang="cs-CZ" sz="6200" dirty="0" smtClean="0"/>
              <a:t>, P. Praha: Nakladatelství Panorama, nedat.</a:t>
            </a:r>
          </a:p>
          <a:p>
            <a:r>
              <a:rPr lang="cs-CZ" sz="6200" dirty="0" smtClean="0">
                <a:hlinkClick r:id="rId2"/>
              </a:rPr>
              <a:t>http://cs.wikipedia.org</a:t>
            </a:r>
            <a:endParaRPr lang="cs-CZ" sz="6200" dirty="0" smtClean="0"/>
          </a:p>
          <a:p>
            <a:pPr>
              <a:buNone/>
            </a:pPr>
            <a:r>
              <a:rPr lang="cs-CZ" sz="6200" b="1" u="sng" dirty="0" smtClean="0"/>
              <a:t>Použité obrázky:</a:t>
            </a:r>
          </a:p>
          <a:p>
            <a:pPr lvl="0"/>
            <a:r>
              <a:rPr lang="cs-CZ" sz="6200" u="sng" dirty="0" smtClean="0">
                <a:hlinkClick r:id="rId3"/>
              </a:rPr>
              <a:t>http://upload.wikimedia.org/wikipedia/commons/d/d6/Erb_P%C5%99emyslovc%C5%AF.png?uselang=cs</a:t>
            </a:r>
            <a:r>
              <a:rPr lang="cs-CZ" sz="6200" dirty="0" smtClean="0"/>
              <a:t> – Přemyslovská orlice – volné dílo – str. 3</a:t>
            </a:r>
          </a:p>
          <a:p>
            <a:pPr lvl="0"/>
            <a:r>
              <a:rPr lang="cs-CZ" sz="6200" u="sng" dirty="0" smtClean="0">
                <a:hlinkClick r:id="rId4"/>
              </a:rPr>
              <a:t>http://upload.wikimedia.org/wikipedia/commons/0/00/Lev_erb_kunhuta.jpg?uselang=cs</a:t>
            </a:r>
            <a:r>
              <a:rPr lang="cs-CZ" sz="6200" dirty="0" smtClean="0"/>
              <a:t> – Český lev z Pasionálu abatyše </a:t>
            </a:r>
            <a:r>
              <a:rPr lang="cs-CZ" sz="6200" dirty="0" err="1" smtClean="0"/>
              <a:t>Kunuty</a:t>
            </a:r>
            <a:r>
              <a:rPr lang="cs-CZ" sz="6200" dirty="0" smtClean="0"/>
              <a:t> – </a:t>
            </a:r>
            <a:r>
              <a:rPr lang="cs-CZ" sz="6200" dirty="0" err="1" smtClean="0"/>
              <a:t>poč</a:t>
            </a:r>
            <a:r>
              <a:rPr lang="cs-CZ" sz="6200" dirty="0" smtClean="0"/>
              <a:t> 14. stol – volné dílo – str. 3</a:t>
            </a:r>
          </a:p>
          <a:p>
            <a:pPr lvl="0"/>
            <a:r>
              <a:rPr lang="cs-CZ" sz="6200" u="sng" dirty="0" smtClean="0">
                <a:hlinkClick r:id="rId5"/>
              </a:rPr>
              <a:t>http://upload.wikimedia.org/wikipedia/commons/a/aa/Znak_Moravy.PNG?uselang=cs</a:t>
            </a:r>
            <a:r>
              <a:rPr lang="cs-CZ" sz="6200" dirty="0" smtClean="0"/>
              <a:t> – znak Moravy – vyňaté dílo z ochrany – str. 5</a:t>
            </a:r>
          </a:p>
          <a:p>
            <a:pPr lvl="0"/>
            <a:r>
              <a:rPr lang="cs-CZ" sz="6200" u="sng" dirty="0" smtClean="0">
                <a:hlinkClick r:id="rId6"/>
              </a:rPr>
              <a:t>http://upload.wikimedia.org/wikipedia/commons/0/0e/Provinz_Schlesien_Wappen.png?uselang=cs</a:t>
            </a:r>
            <a:r>
              <a:rPr lang="cs-CZ" sz="6200" dirty="0" smtClean="0"/>
              <a:t> – znak Slezska – volné dílo – str. 5</a:t>
            </a:r>
          </a:p>
          <a:p>
            <a:pPr lvl="0"/>
            <a:r>
              <a:rPr lang="cs-CZ" sz="6200" u="sng" dirty="0" smtClean="0">
                <a:hlinkClick r:id="rId7"/>
              </a:rPr>
              <a:t>http://upload.wikimedia.org/wikipedia/commons/9/96/Upper_Silesia_coat_of_arms.png?uselang=cs</a:t>
            </a:r>
            <a:r>
              <a:rPr lang="cs-CZ" sz="6200" dirty="0" smtClean="0"/>
              <a:t> –Znak Horního Slezska – volné dílo – str. 7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cs-CZ" u="sng" dirty="0" smtClean="0">
                <a:hlinkClick r:id="rId2"/>
              </a:rPr>
              <a:t>http://upload.wikimedia.org/wikipedia/commons/4/47/Lower_Lusatia_%28Coat_of_Arms%29.jpg?uselang=cs</a:t>
            </a:r>
            <a:r>
              <a:rPr lang="cs-CZ" dirty="0" smtClean="0"/>
              <a:t> – Dolní Lužice – volné dílo – str.7</a:t>
            </a:r>
          </a:p>
          <a:p>
            <a:pPr lvl="0"/>
            <a:r>
              <a:rPr lang="cs-CZ" u="sng" dirty="0" smtClean="0">
                <a:hlinkClick r:id="rId3"/>
              </a:rPr>
              <a:t>http://upload.wikimedia.org/wikipedia/commons/4/4c/CoA_Czech_Crown.jpg?uselang=cs</a:t>
            </a:r>
            <a:r>
              <a:rPr lang="cs-CZ" dirty="0" smtClean="0"/>
              <a:t> – Černobílý znak českých zemí - Znak zemí Koruny české v 19. století: Znak Českého království se Svatováclavskou korunou, znak Moravského markrabství, znak Slezského vévodství, znak Horní Lužice, znak Dolního Slezska a znak Dolní Lužice – volné dílo – str. 8</a:t>
            </a:r>
          </a:p>
          <a:p>
            <a:pPr lvl="0"/>
            <a:r>
              <a:rPr lang="cs-CZ" u="sng" dirty="0" smtClean="0">
                <a:hlinkClick r:id="rId4"/>
              </a:rPr>
              <a:t>http://commons.wikimedia.org/wiki/File:CarpathianRutheniaCoA.svg?uselang=cs</a:t>
            </a:r>
            <a:r>
              <a:rPr lang="cs-CZ" dirty="0" smtClean="0"/>
              <a:t> – znak Podkarpatské Rusi – volné dílo – str. 9</a:t>
            </a:r>
          </a:p>
          <a:p>
            <a:pPr lvl="0"/>
            <a:r>
              <a:rPr lang="cs-CZ" u="sng" dirty="0" smtClean="0">
                <a:hlinkClick r:id="rId5"/>
              </a:rPr>
              <a:t>http://commons.wikimedia.org/wiki/File:Czechoslovakia_COA_medium.svg?uselang=cs-</a:t>
            </a:r>
            <a:r>
              <a:rPr lang="cs-CZ" dirty="0" smtClean="0"/>
              <a:t> Československo – střední znak - v</a:t>
            </a:r>
            <a:r>
              <a:rPr lang="cs-CZ" i="1" dirty="0" smtClean="0"/>
              <a:t>yňaté z ochrany dle práva autorského</a:t>
            </a:r>
            <a:r>
              <a:rPr lang="cs-CZ" dirty="0" smtClean="0"/>
              <a:t> – str. 9</a:t>
            </a:r>
          </a:p>
          <a:p>
            <a:pPr lvl="0"/>
            <a:r>
              <a:rPr lang="cs-CZ" u="sng" dirty="0" smtClean="0">
                <a:hlinkClick r:id="rId6"/>
              </a:rPr>
              <a:t>http://upload.wikimedia.org/wikipedia/commons/c/c9/CSFR.gif?uselang=cs</a:t>
            </a:r>
            <a:r>
              <a:rPr lang="cs-CZ" dirty="0" smtClean="0"/>
              <a:t> – Znak ČSFR – vyňaté z ochrany dle práva autorského – str. 10</a:t>
            </a:r>
          </a:p>
          <a:p>
            <a:pPr lvl="0"/>
            <a:r>
              <a:rPr lang="cs-CZ" u="sng" dirty="0" smtClean="0">
                <a:hlinkClick r:id="rId7"/>
              </a:rPr>
              <a:t>http://commons.wikimedia.org/wiki/File:Coat_of_arms_of_the_Czech_Republic.svg?uselang=cs</a:t>
            </a:r>
            <a:r>
              <a:rPr lang="cs-CZ" dirty="0" smtClean="0"/>
              <a:t> – znak ČR – vyňato z autorského práva – str. 10</a:t>
            </a:r>
          </a:p>
          <a:p>
            <a:pPr lvl="0"/>
            <a:r>
              <a:rPr lang="cs-CZ" u="sng" dirty="0" smtClean="0">
                <a:hlinkClick r:id="rId8"/>
              </a:rPr>
              <a:t>http://commons.wikimedia.org/wiki/File:Erby_rodu_vitkovcu.jpg?uselang=cs</a:t>
            </a:r>
            <a:r>
              <a:rPr lang="cs-CZ" dirty="0" smtClean="0"/>
              <a:t>,  autor: </a:t>
            </a:r>
            <a:r>
              <a:rPr lang="cs-CZ" u="sng" dirty="0" smtClean="0">
                <a:hlinkClick r:id="rId9" tooltip="User:Nula666"/>
              </a:rPr>
              <a:t>Nula666</a:t>
            </a:r>
            <a:r>
              <a:rPr lang="cs-CZ" dirty="0" smtClean="0"/>
              <a:t> Všech 5 erbů </a:t>
            </a:r>
            <a:r>
              <a:rPr lang="cs-CZ" dirty="0" err="1" smtClean="0"/>
              <a:t>Vitkovcu</a:t>
            </a:r>
            <a:r>
              <a:rPr lang="cs-CZ" dirty="0" smtClean="0"/>
              <a:t> - Hrad </a:t>
            </a:r>
            <a:r>
              <a:rPr lang="cs-CZ" dirty="0" err="1" smtClean="0"/>
              <a:t>Landštejn</a:t>
            </a:r>
            <a:r>
              <a:rPr lang="cs-CZ" dirty="0" smtClean="0"/>
              <a:t> – str. 13</a:t>
            </a:r>
          </a:p>
          <a:p>
            <a:pPr>
              <a:buNone/>
            </a:pPr>
            <a:r>
              <a:rPr lang="cs-CZ" b="1" dirty="0" smtClean="0"/>
              <a:t>Fota autora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1700</Words>
  <Application>Microsoft Office PowerPoint</Application>
  <PresentationFormat>Předvádění na obrazovce (4:3)</PresentationFormat>
  <Paragraphs>133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sady Office</vt:lpstr>
      <vt:lpstr>Snímek 1</vt:lpstr>
      <vt:lpstr>Heraldika 2</vt:lpstr>
      <vt:lpstr>Znaky českého státu v historii</vt:lpstr>
      <vt:lpstr>Přemyslovská orlice a český lev Svatováclavská orlice – první znak českého státu a první vyobrazení českého lva z Pasionálu abatyše Kunhuty</vt:lpstr>
      <vt:lpstr>Hlavní znaky českých zemí</vt:lpstr>
      <vt:lpstr>Znak Moravy a Slezska (Knížectví vratislavské)</vt:lpstr>
      <vt:lpstr>Další znaky českých zemí</vt:lpstr>
      <vt:lpstr>Znak Těšínska (Horního Slezska) a znak       Dolní Lužice</vt:lpstr>
      <vt:lpstr>Znaky historických českých zemí</vt:lpstr>
      <vt:lpstr>Československý znak za 1. republiky</vt:lpstr>
      <vt:lpstr>Znaky po roce 1990 – ČSFR a ČR</vt:lpstr>
      <vt:lpstr>Erby některých známých českých rodů</vt:lpstr>
      <vt:lpstr>Významné šlechtické erby</vt:lpstr>
      <vt:lpstr>Erby Vítkovců – rozdělení rodu na větve dle barvy růží (Páni z Hradce, Krumlova, Rožmberka, Třeboně a Landštejna a ze Stráže a Ústí)</vt:lpstr>
      <vt:lpstr>Erb rodu Strozziů</vt:lpstr>
      <vt:lpstr>Znak města Hořice a znak Strozziů (kamenná deska z hořického muzea)</vt:lpstr>
      <vt:lpstr>Odborná literatury – Encyklopedie heraldiky</vt:lpstr>
      <vt:lpstr>Heraldika – test - 1. část </vt:lpstr>
      <vt:lpstr>Heraldika – test – 2. část</vt:lpstr>
      <vt:lpstr>Heraldika – test – 3. část</vt:lpstr>
      <vt:lpstr>Heraldika – test 1. č.- řešení</vt:lpstr>
      <vt:lpstr>Heraldika – test 2. č.- řešení</vt:lpstr>
      <vt:lpstr>Heraldika – test 3. č.- řešení</vt:lpstr>
      <vt:lpstr>Použitá literatura</vt:lpstr>
      <vt:lpstr>Snímek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Heraldika</dc:title>
  <cp:lastModifiedBy>Gymnázium a SOŠ</cp:lastModifiedBy>
  <cp:revision>163</cp:revision>
  <dcterms:modified xsi:type="dcterms:W3CDTF">2014-03-24T10:36:48Z</dcterms:modified>
</cp:coreProperties>
</file>