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6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59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9" r:id="rId24"/>
    <p:sldId id="277" r:id="rId25"/>
    <p:sldId id="278" r:id="rId26"/>
    <p:sldId id="284" r:id="rId27"/>
    <p:sldId id="280" r:id="rId28"/>
    <p:sldId id="282" r:id="rId29"/>
    <p:sldId id="281" r:id="rId30"/>
    <p:sldId id="283" r:id="rId31"/>
    <p:sldId id="285" r:id="rId32"/>
    <p:sldId id="287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/index.php?title=User:Adam22&amp;action=edit&amp;redlink=1" TargetMode="External"/><Relationship Id="rId3" Type="http://schemas.openxmlformats.org/officeDocument/2006/relationships/hyperlink" Target="http://commons.wikimedia.org/wiki/File:Prage_Orloj_Barnab%C3%A1%C5%A1_a_Bartolom%C4%9Bj.jpg?uselang=cs" TargetMode="External"/><Relationship Id="rId7" Type="http://schemas.openxmlformats.org/officeDocument/2006/relationships/hyperlink" Target="http://commons.wikimedia.org/wiki/File:Kry%C5%A1tofovo_%C3%9Adol%C3%AD,_orloj.JPG?uselang=cs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User:Snek01" TargetMode="External"/><Relationship Id="rId5" Type="http://schemas.openxmlformats.org/officeDocument/2006/relationships/hyperlink" Target="http://commons.wikimedia.org/wiki/File:Orloj_in_Olomouc.jpg?uselang=cs" TargetMode="External"/><Relationship Id="rId4" Type="http://schemas.openxmlformats.org/officeDocument/2006/relationships/hyperlink" Target="http://commons.wikimedia.org/wiki/User:Karelj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Orloj_inter%C3%A9r.jpg?uselang=cs" TargetMode="External"/><Relationship Id="rId2" Type="http://schemas.openxmlformats.org/officeDocument/2006/relationships/hyperlink" Target="http://commons.wikimedia.org/wiki/File:Stavitel_orloje_Martin_Chaloupka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criptorium.jpg?uselang=cs" TargetMode="External"/><Relationship Id="rId5" Type="http://schemas.openxmlformats.org/officeDocument/2006/relationships/hyperlink" Target="http://commons.wikimedia.org/wiki/File:Gregory_XIII.jpg?uselang=cs" TargetMode="External"/><Relationship Id="rId4" Type="http://schemas.openxmlformats.org/officeDocument/2006/relationships/hyperlink" Target="http://commons.wikimedia.org/wiki/File:Gaius_Julius_Caesar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 bwMode="auto">
          <a:xfrm>
            <a:off x="457200" y="200247"/>
            <a:ext cx="8229600" cy="15113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endParaRPr lang="cs-CZ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185959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table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1770433"/>
            <a:ext cx="6840305" cy="490160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1512167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Chronologie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988840"/>
            <a:ext cx="6400800" cy="432048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Pomocná věda historická, která se zabývá způsoby měření času a prostředky k tomu užívanými.</a:t>
            </a:r>
          </a:p>
          <a:p>
            <a:r>
              <a:rPr lang="cs-CZ" b="1" dirty="0" smtClean="0"/>
              <a:t>Historická chronologie</a:t>
            </a:r>
            <a:r>
              <a:rPr lang="cs-CZ" dirty="0" smtClean="0"/>
              <a:t>  sleduje způsoby dělení a měření času v různých kulturních okruzích v průběhu jejich vývoje.</a:t>
            </a:r>
          </a:p>
          <a:p>
            <a:r>
              <a:rPr lang="cs-CZ" dirty="0" smtClean="0"/>
              <a:t>Má především praktickou funkci, to je převádění chronologických údajů minulosti na dnešní způsob datování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Chronologie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Název z řeckých slov </a:t>
            </a:r>
            <a:r>
              <a:rPr lang="cs-CZ" i="1" dirty="0" err="1" smtClean="0"/>
              <a:t>chronos</a:t>
            </a:r>
            <a:r>
              <a:rPr lang="cs-CZ" dirty="0" smtClean="0"/>
              <a:t> = čas a </a:t>
            </a:r>
            <a:r>
              <a:rPr lang="cs-CZ" i="1" dirty="0" smtClean="0"/>
              <a:t>logos</a:t>
            </a:r>
            <a:r>
              <a:rPr lang="cs-CZ" dirty="0" smtClean="0"/>
              <a:t> = slovo, věda</a:t>
            </a:r>
          </a:p>
          <a:p>
            <a:r>
              <a:rPr lang="cs-CZ" dirty="0" smtClean="0"/>
              <a:t>Chronologií se zabývali už </a:t>
            </a:r>
            <a:r>
              <a:rPr lang="cs-CZ" b="1" dirty="0" smtClean="0"/>
              <a:t>Isidor ze Sevilly </a:t>
            </a:r>
            <a:r>
              <a:rPr lang="cs-CZ" dirty="0" smtClean="0"/>
              <a:t>(v 6. – 7. století n.l.) a </a:t>
            </a:r>
            <a:r>
              <a:rPr lang="cs-CZ" b="1" dirty="0" err="1" smtClean="0"/>
              <a:t>Beda</a:t>
            </a:r>
            <a:r>
              <a:rPr lang="cs-CZ" b="1" dirty="0" smtClean="0"/>
              <a:t> </a:t>
            </a:r>
            <a:r>
              <a:rPr lang="cs-CZ" b="1" dirty="0" err="1" smtClean="0"/>
              <a:t>Venerabilis</a:t>
            </a:r>
            <a:r>
              <a:rPr lang="cs-CZ" b="1" dirty="0" smtClean="0"/>
              <a:t> </a:t>
            </a:r>
            <a:r>
              <a:rPr lang="cs-CZ" dirty="0" smtClean="0"/>
              <a:t>/Ctihodný/ (v 7. – 8. století n.l.)</a:t>
            </a:r>
          </a:p>
          <a:p>
            <a:r>
              <a:rPr lang="cs-CZ" dirty="0" smtClean="0"/>
              <a:t>V 19. století psali u nás statě a příručky o tom </a:t>
            </a:r>
            <a:r>
              <a:rPr lang="cs-CZ" b="1" dirty="0" smtClean="0"/>
              <a:t>Fr. Palacký, Josef </a:t>
            </a:r>
            <a:r>
              <a:rPr lang="cs-CZ" b="1" dirty="0" err="1" smtClean="0"/>
              <a:t>Emler</a:t>
            </a:r>
            <a:r>
              <a:rPr lang="cs-CZ" dirty="0" smtClean="0"/>
              <a:t> a hlavně </a:t>
            </a:r>
            <a:r>
              <a:rPr lang="cs-CZ" b="1" dirty="0" smtClean="0"/>
              <a:t>Gustav Fridrich</a:t>
            </a:r>
            <a:r>
              <a:rPr lang="cs-CZ" dirty="0" smtClean="0"/>
              <a:t> (napsal příručku „</a:t>
            </a:r>
            <a:r>
              <a:rPr lang="cs-CZ" u="sng" dirty="0" smtClean="0"/>
              <a:t>Rukojeť křesťanské chronologie“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Měření času (hodiny, orloje)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fontScale="62500" lnSpcReduction="20000"/>
          </a:bodyPr>
          <a:lstStyle/>
          <a:p>
            <a:r>
              <a:rPr lang="cs-CZ" sz="4400" b="1" dirty="0" smtClean="0"/>
              <a:t>Sluneční hodiny </a:t>
            </a:r>
            <a:r>
              <a:rPr lang="cs-CZ" dirty="0" smtClean="0"/>
              <a:t>– ukazovaly aktuální čas, závislé na svitu slunce</a:t>
            </a:r>
          </a:p>
          <a:p>
            <a:r>
              <a:rPr lang="cs-CZ" sz="4400" b="1" dirty="0" smtClean="0"/>
              <a:t>Orloje</a:t>
            </a:r>
            <a:r>
              <a:rPr lang="cs-CZ" sz="3600" dirty="0" smtClean="0"/>
              <a:t> </a:t>
            </a:r>
            <a:r>
              <a:rPr lang="cs-CZ" dirty="0" smtClean="0"/>
              <a:t>– </a:t>
            </a:r>
            <a:r>
              <a:rPr lang="cs-CZ" u="sng" dirty="0" smtClean="0"/>
              <a:t>nejstarší</a:t>
            </a:r>
            <a:r>
              <a:rPr lang="cs-CZ" dirty="0" smtClean="0"/>
              <a:t> u nás zmíněn </a:t>
            </a:r>
            <a:r>
              <a:rPr lang="cs-CZ" u="sng" dirty="0" smtClean="0"/>
              <a:t>v Kutné Hoře </a:t>
            </a:r>
            <a:r>
              <a:rPr lang="cs-CZ" dirty="0" smtClean="0"/>
              <a:t>před rokem 1375</a:t>
            </a:r>
          </a:p>
          <a:p>
            <a:r>
              <a:rPr lang="cs-CZ" sz="4000" b="1" dirty="0" smtClean="0"/>
              <a:t>Staroměstský orloj v Praze </a:t>
            </a:r>
            <a:r>
              <a:rPr lang="cs-CZ" dirty="0" smtClean="0"/>
              <a:t>doložen roku </a:t>
            </a:r>
            <a:r>
              <a:rPr lang="cs-CZ" u="sng" dirty="0" smtClean="0"/>
              <a:t>1400 (autory jsou asi Mikuláš z Kadaně a Jan Ondřejův)</a:t>
            </a:r>
            <a:r>
              <a:rPr lang="cs-CZ" dirty="0" smtClean="0"/>
              <a:t>, ale je asi starší. </a:t>
            </a:r>
            <a:r>
              <a:rPr lang="cs-CZ" u="sng" dirty="0" smtClean="0"/>
              <a:t>Známý mistr Hanuš orloj upravil roku 1490. </a:t>
            </a:r>
            <a:r>
              <a:rPr lang="cs-CZ" dirty="0" smtClean="0"/>
              <a:t>Orloji uprostřed dominuje astronomický ciferník a pod ním kalendářní deska. Na astronomickém ciferníku, lze odečíst různé časy, astronomické cykly, polohu Slunce a kterým souhvězdím zvířetníku právě prochází, polohu Měsíce  nad nebo pod horizontem, jeho fázi a postavení vzhledem ke Slunci. Z kalendářní desky lze odečíst aktuální měsíc, den a nepohyblivé svátky křesťanského kalendáře. Nad ciferníkem jsou dvě okna, kde se pohybují apoštolové. Po okrajích jsou další sochy a nad okny kohout, který kokrhá. V druhé polovině 19. století byla doplněna nová kalendářní deska se </a:t>
            </a:r>
            <a:r>
              <a:rPr lang="cs-CZ" u="sng" dirty="0" smtClean="0"/>
              <a:t>symboly zvěrokruhu od Josefa Mánesa</a:t>
            </a:r>
            <a:r>
              <a:rPr lang="cs-CZ" dirty="0" smtClean="0"/>
              <a:t>. Orloj byl poničen za 2. světové války.</a:t>
            </a:r>
          </a:p>
          <a:p>
            <a:r>
              <a:rPr lang="cs-CZ" dirty="0" smtClean="0"/>
              <a:t>Dále znám </a:t>
            </a:r>
            <a:r>
              <a:rPr lang="cs-CZ" sz="3800" b="1" dirty="0" smtClean="0"/>
              <a:t>orloj v Olomouci </a:t>
            </a:r>
            <a:r>
              <a:rPr lang="cs-CZ" dirty="0" smtClean="0"/>
              <a:t>z 15. století a orloje v dalších městech</a:t>
            </a:r>
          </a:p>
          <a:p>
            <a:r>
              <a:rPr lang="cs-CZ" dirty="0" smtClean="0"/>
              <a:t>Zajímavé jsou i </a:t>
            </a:r>
            <a:r>
              <a:rPr lang="cs-CZ" sz="3800" b="1" dirty="0" smtClean="0"/>
              <a:t>moderní orloje</a:t>
            </a:r>
            <a:r>
              <a:rPr lang="cs-CZ" dirty="0" smtClean="0"/>
              <a:t>, vybudované ve 20. nebo 21. století. Je to například </a:t>
            </a:r>
            <a:r>
              <a:rPr lang="cs-CZ" u="sng" dirty="0" smtClean="0"/>
              <a:t>orloj v Kryštofově Údolí u Liberce </a:t>
            </a:r>
            <a:r>
              <a:rPr lang="cs-CZ" dirty="0" smtClean="0"/>
              <a:t>nebo orloj na </a:t>
            </a:r>
            <a:r>
              <a:rPr lang="cs-CZ" u="sng" dirty="0" smtClean="0"/>
              <a:t>Slovensku ve Staré Bystrici. </a:t>
            </a:r>
            <a:endParaRPr lang="cs-CZ" u="sng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Sluneční hodiny </a:t>
            </a:r>
            <a:r>
              <a:rPr lang="cs-CZ" dirty="0" smtClean="0"/>
              <a:t>na nádvoří zámku v Litomyšli</a:t>
            </a:r>
            <a:endParaRPr lang="cs-CZ" dirty="0"/>
          </a:p>
        </p:txBody>
      </p:sp>
      <p:pic>
        <p:nvPicPr>
          <p:cNvPr id="4" name="Zástupný symbol pro obsah 3" descr="Dumy Litomysl 02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600200"/>
            <a:ext cx="6429869" cy="4822402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Sluneční hodiny </a:t>
            </a:r>
            <a:r>
              <a:rPr lang="cs-CZ" dirty="0" smtClean="0"/>
              <a:t>na zámku Nové Hrady u Litomyšle</a:t>
            </a:r>
            <a:endParaRPr lang="cs-CZ" dirty="0"/>
          </a:p>
        </p:txBody>
      </p:sp>
      <p:pic>
        <p:nvPicPr>
          <p:cNvPr id="4" name="Zástupný symbol pro obsah 3" descr="Dumy Litomysl 05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9" y="1600200"/>
            <a:ext cx="6336704" cy="4752528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Sluneční hodiny </a:t>
            </a:r>
            <a:r>
              <a:rPr lang="cs-CZ" dirty="0" smtClean="0"/>
              <a:t>na zámku v Hořicích</a:t>
            </a:r>
            <a:endParaRPr lang="cs-CZ" dirty="0"/>
          </a:p>
        </p:txBody>
      </p:sp>
      <p:pic>
        <p:nvPicPr>
          <p:cNvPr id="4" name="Zástupný symbol pro obsah 3" descr="Dumy muzeum 004zamekhodin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10482" y="1600200"/>
            <a:ext cx="6374837" cy="478112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Orloj na Staroměstské radnici v Praze a orloj v Olomouci</a:t>
            </a:r>
            <a:endParaRPr lang="cs-CZ" b="1" dirty="0"/>
          </a:p>
        </p:txBody>
      </p:sp>
      <p:pic>
        <p:nvPicPr>
          <p:cNvPr id="4" name="Zástupný symbol pro obsah 3" descr="Prage_Orloj_Barnabáš_a_Bartoloměj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99302" y="1484784"/>
            <a:ext cx="3640649" cy="5052776"/>
          </a:xfrm>
        </p:spPr>
      </p:pic>
      <p:pic>
        <p:nvPicPr>
          <p:cNvPr id="5" name="Obrázek 4" descr="Orloj_in_Olomouc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1484784"/>
            <a:ext cx="3640788" cy="505976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4000" b="1" dirty="0" smtClean="0"/>
              <a:t>Orloj v Kryštofově údolí na Liberecku </a:t>
            </a:r>
            <a:r>
              <a:rPr lang="cs-CZ" sz="3100" dirty="0" smtClean="0"/>
              <a:t>a jeho </a:t>
            </a:r>
            <a:r>
              <a:rPr lang="cs-CZ" sz="3600" dirty="0" smtClean="0"/>
              <a:t>stavitel Martin Chaloupka – orloj byl přestavěn   z </a:t>
            </a:r>
            <a:r>
              <a:rPr lang="cs-CZ" sz="3600" dirty="0" err="1" smtClean="0"/>
              <a:t>elektrorozvodny</a:t>
            </a:r>
            <a:r>
              <a:rPr lang="cs-CZ" sz="3600" dirty="0" smtClean="0"/>
              <a:t>)</a:t>
            </a:r>
            <a:endParaRPr lang="cs-CZ" dirty="0"/>
          </a:p>
        </p:txBody>
      </p:sp>
      <p:pic>
        <p:nvPicPr>
          <p:cNvPr id="4" name="Zástupný symbol pro obsah 3" descr="Kryštofovo_Údolí,_orloj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2060848"/>
            <a:ext cx="3714698" cy="4536504"/>
          </a:xfrm>
        </p:spPr>
      </p:pic>
      <p:pic>
        <p:nvPicPr>
          <p:cNvPr id="5" name="Obrázek 4" descr="Stavitel_orloje_Martin_Chaloup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99991" y="2060848"/>
            <a:ext cx="3978825" cy="388843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Řezbář Václav Plechatý  čistí své apoštoly uvnitř orloje </a:t>
            </a:r>
            <a:r>
              <a:rPr lang="cs-CZ" sz="3600" b="1" dirty="0" smtClean="0"/>
              <a:t>(Kryštofovo Údolí)</a:t>
            </a:r>
            <a:endParaRPr lang="cs-CZ" b="1" dirty="0"/>
          </a:p>
        </p:txBody>
      </p:sp>
      <p:pic>
        <p:nvPicPr>
          <p:cNvPr id="4" name="Zástupný symbol pro obsah 3" descr="Orloj_interé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07704" y="1587769"/>
            <a:ext cx="5616624" cy="4930057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Moderní orloj ve Staré Bystrici na Slovensku</a:t>
            </a:r>
            <a:endParaRPr lang="cs-CZ" b="1" dirty="0"/>
          </a:p>
        </p:txBody>
      </p:sp>
      <p:pic>
        <p:nvPicPr>
          <p:cNvPr id="4" name="Zástupný symbol pro obsah 3" descr="P123064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9" y="1600200"/>
            <a:ext cx="6525880" cy="4894410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Měsíční a sluneční roky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7500" lnSpcReduction="20000"/>
          </a:bodyPr>
          <a:lstStyle/>
          <a:p>
            <a:r>
              <a:rPr lang="cs-CZ" sz="3400" b="1" dirty="0" smtClean="0"/>
              <a:t>Měsíční rok </a:t>
            </a:r>
            <a:r>
              <a:rPr lang="cs-CZ" dirty="0" smtClean="0"/>
              <a:t>– má </a:t>
            </a:r>
            <a:r>
              <a:rPr lang="cs-CZ" b="1" dirty="0" smtClean="0"/>
              <a:t>354</a:t>
            </a:r>
            <a:r>
              <a:rPr lang="cs-CZ" dirty="0" smtClean="0"/>
              <a:t> dnů (jednou za </a:t>
            </a:r>
            <a:r>
              <a:rPr lang="cs-CZ" u="sng" dirty="0" smtClean="0"/>
              <a:t>3 roky se vkládal den a později i celý měsíc</a:t>
            </a:r>
            <a:r>
              <a:rPr lang="cs-CZ" dirty="0" smtClean="0"/>
              <a:t>). Rok začínal 1. března.</a:t>
            </a:r>
          </a:p>
          <a:p>
            <a:r>
              <a:rPr lang="cs-CZ" sz="3400" b="1" dirty="0" smtClean="0"/>
              <a:t>Sluneční rok</a:t>
            </a:r>
            <a:r>
              <a:rPr lang="cs-CZ" b="1" dirty="0" smtClean="0"/>
              <a:t> </a:t>
            </a:r>
            <a:r>
              <a:rPr lang="cs-CZ" dirty="0" smtClean="0"/>
              <a:t>– má </a:t>
            </a:r>
            <a:r>
              <a:rPr lang="cs-CZ" b="1" dirty="0" smtClean="0"/>
              <a:t>365 dnů, 5 hodin a 48 minut</a:t>
            </a:r>
            <a:r>
              <a:rPr lang="cs-CZ" dirty="0" smtClean="0"/>
              <a:t>. Každý čtvrtý rok se přidává den na konec února – i tak ale vznikla postupně odchylka, jež si vyžádala reformu kalendáře.</a:t>
            </a:r>
          </a:p>
          <a:p>
            <a:r>
              <a:rPr lang="cs-CZ" b="1" dirty="0" smtClean="0"/>
              <a:t>Dráha zdánlivého oběhu Slunce kolem Země </a:t>
            </a:r>
            <a:r>
              <a:rPr lang="cs-CZ" dirty="0" smtClean="0"/>
              <a:t>byla rozdělena starými astronomy na </a:t>
            </a:r>
            <a:r>
              <a:rPr lang="cs-CZ" b="1" dirty="0" smtClean="0"/>
              <a:t>12 dílů. </a:t>
            </a:r>
            <a:r>
              <a:rPr lang="cs-CZ" dirty="0" smtClean="0"/>
              <a:t>Stálice, které byly v blízkosti takového postavení, byly spojovány  v souhvězdí, označeny jmény např. zvířat a byl jim přidělen </a:t>
            </a:r>
            <a:r>
              <a:rPr lang="cs-CZ" b="1" dirty="0" smtClean="0"/>
              <a:t>pevný symbol</a:t>
            </a:r>
            <a:r>
              <a:rPr lang="cs-CZ" dirty="0" smtClean="0"/>
              <a:t>: Skopec </a:t>
            </a:r>
            <a:r>
              <a:rPr lang="cs-CZ" i="1" dirty="0" smtClean="0"/>
              <a:t>(březen – duben), </a:t>
            </a:r>
            <a:r>
              <a:rPr lang="cs-CZ" dirty="0" smtClean="0"/>
              <a:t>Býk </a:t>
            </a:r>
            <a:r>
              <a:rPr lang="cs-CZ" i="1" dirty="0" smtClean="0"/>
              <a:t>(duben – květen), </a:t>
            </a:r>
            <a:r>
              <a:rPr lang="cs-CZ" dirty="0" err="1" smtClean="0"/>
              <a:t>Blíženci</a:t>
            </a:r>
            <a:r>
              <a:rPr lang="cs-CZ" dirty="0" smtClean="0"/>
              <a:t> </a:t>
            </a:r>
            <a:r>
              <a:rPr lang="cs-CZ" i="1" dirty="0" smtClean="0"/>
              <a:t>(květen – červen</a:t>
            </a:r>
            <a:r>
              <a:rPr lang="cs-CZ" dirty="0" smtClean="0"/>
              <a:t>), Rak </a:t>
            </a:r>
            <a:r>
              <a:rPr lang="cs-CZ" i="1" dirty="0" smtClean="0"/>
              <a:t>(červen – červenec</a:t>
            </a:r>
            <a:r>
              <a:rPr lang="cs-CZ" dirty="0" smtClean="0"/>
              <a:t>), Lev </a:t>
            </a:r>
            <a:r>
              <a:rPr lang="cs-CZ" i="1" dirty="0" smtClean="0"/>
              <a:t>(červenec – srpen</a:t>
            </a:r>
            <a:r>
              <a:rPr lang="cs-CZ" dirty="0" smtClean="0"/>
              <a:t>), Panna </a:t>
            </a:r>
            <a:r>
              <a:rPr lang="cs-CZ" i="1" dirty="0" smtClean="0"/>
              <a:t>(srpen – září</a:t>
            </a:r>
            <a:r>
              <a:rPr lang="cs-CZ" dirty="0" smtClean="0"/>
              <a:t>), Váhy (</a:t>
            </a:r>
            <a:r>
              <a:rPr lang="cs-CZ" i="1" dirty="0" smtClean="0"/>
              <a:t>září – říjen)</a:t>
            </a:r>
            <a:r>
              <a:rPr lang="cs-CZ" dirty="0" smtClean="0"/>
              <a:t>, Štír </a:t>
            </a:r>
            <a:r>
              <a:rPr lang="cs-CZ" i="1" dirty="0" smtClean="0"/>
              <a:t>(říjen – listopad</a:t>
            </a:r>
            <a:r>
              <a:rPr lang="cs-CZ" dirty="0" smtClean="0"/>
              <a:t>), Střelec </a:t>
            </a:r>
            <a:r>
              <a:rPr lang="cs-CZ" i="1" dirty="0" smtClean="0"/>
              <a:t>(listopad – prosinec</a:t>
            </a:r>
            <a:r>
              <a:rPr lang="cs-CZ" dirty="0" smtClean="0"/>
              <a:t>), Kozoroh </a:t>
            </a:r>
            <a:r>
              <a:rPr lang="cs-CZ" i="1" dirty="0" smtClean="0"/>
              <a:t>(prosinec – lede</a:t>
            </a:r>
            <a:r>
              <a:rPr lang="cs-CZ" dirty="0" smtClean="0"/>
              <a:t>n), Vodnář </a:t>
            </a:r>
            <a:r>
              <a:rPr lang="cs-CZ" i="1" dirty="0" smtClean="0"/>
              <a:t>(leden – úno</a:t>
            </a:r>
            <a:r>
              <a:rPr lang="cs-CZ" dirty="0" smtClean="0"/>
              <a:t>r), Ryby </a:t>
            </a:r>
            <a:r>
              <a:rPr lang="cs-CZ" i="1" dirty="0" smtClean="0"/>
              <a:t>(únor – březen</a:t>
            </a:r>
            <a:r>
              <a:rPr lang="cs-CZ" dirty="0" smtClean="0"/>
              <a:t>). </a:t>
            </a:r>
            <a:r>
              <a:rPr lang="cs-CZ" u="sng" dirty="0" smtClean="0"/>
              <a:t>Východiskem je 21. bře</a:t>
            </a:r>
            <a:r>
              <a:rPr lang="cs-CZ" dirty="0" smtClean="0"/>
              <a:t>zen.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Juliánský a gregoriánský kalendář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Základem našeho dnešního kalendáře je </a:t>
            </a:r>
            <a:r>
              <a:rPr lang="cs-CZ" b="1" dirty="0" smtClean="0"/>
              <a:t>Juliánský kalendář</a:t>
            </a:r>
            <a:r>
              <a:rPr lang="cs-CZ" dirty="0" smtClean="0"/>
              <a:t>. Vytvořil ho </a:t>
            </a:r>
            <a:r>
              <a:rPr lang="cs-CZ" b="1" dirty="0" smtClean="0"/>
              <a:t>astronom </a:t>
            </a:r>
            <a:r>
              <a:rPr lang="cs-CZ" b="1" dirty="0" err="1" smtClean="0"/>
              <a:t>Sosigen</a:t>
            </a:r>
            <a:r>
              <a:rPr lang="cs-CZ" dirty="0" smtClean="0"/>
              <a:t>, do praxe ho </a:t>
            </a:r>
            <a:r>
              <a:rPr lang="cs-CZ" b="1" dirty="0" smtClean="0"/>
              <a:t>zavedl </a:t>
            </a:r>
            <a:r>
              <a:rPr lang="cs-CZ" b="1" u="sng" dirty="0" err="1" smtClean="0"/>
              <a:t>Gaius</a:t>
            </a:r>
            <a:r>
              <a:rPr lang="cs-CZ" b="1" u="sng" dirty="0" smtClean="0"/>
              <a:t> Julius </a:t>
            </a:r>
            <a:r>
              <a:rPr lang="cs-CZ" b="1" u="sng" dirty="0" err="1" smtClean="0"/>
              <a:t>Caesar</a:t>
            </a:r>
            <a:r>
              <a:rPr lang="cs-CZ" b="1" dirty="0" smtClean="0"/>
              <a:t> v roce 46 př. n. l.</a:t>
            </a:r>
            <a:r>
              <a:rPr lang="cs-CZ" dirty="0" smtClean="0"/>
              <a:t> Tehdy rok 46 př. n. l. byl prodloužen o 90 dní (byl </a:t>
            </a:r>
            <a:r>
              <a:rPr lang="cs-CZ" u="sng" dirty="0" smtClean="0"/>
              <a:t>původně u Římanů měsíční </a:t>
            </a:r>
            <a:r>
              <a:rPr lang="cs-CZ" dirty="0" smtClean="0"/>
              <a:t>– měl 355 dnů) a zaveden byl přestupný rok. Tento </a:t>
            </a:r>
            <a:r>
              <a:rPr lang="cs-CZ" u="sng" dirty="0" smtClean="0"/>
              <a:t>nový kalendář byl koncipován jako sluneční</a:t>
            </a:r>
            <a:r>
              <a:rPr lang="cs-CZ" dirty="0" smtClean="0"/>
              <a:t>. Drobná úprava kalendáře (změna počtu dnů některých měsíců) dále proběhla za císaře Augusta. </a:t>
            </a:r>
          </a:p>
          <a:p>
            <a:r>
              <a:rPr lang="cs-CZ" dirty="0" smtClean="0"/>
              <a:t>Protože </a:t>
            </a:r>
            <a:r>
              <a:rPr lang="cs-CZ" u="sng" dirty="0" smtClean="0"/>
              <a:t>u Juliánského kalendáře stále narůstal minutový rozdíl </a:t>
            </a:r>
            <a:r>
              <a:rPr lang="cs-CZ" dirty="0" smtClean="0"/>
              <a:t>(systém určování přestupných roků nebyl zcela správný) </a:t>
            </a:r>
            <a:r>
              <a:rPr lang="cs-CZ" u="sng" dirty="0" smtClean="0"/>
              <a:t>a ve středověku byl již 10 dnů</a:t>
            </a:r>
            <a:r>
              <a:rPr lang="cs-CZ" dirty="0" smtClean="0"/>
              <a:t>, byly </a:t>
            </a:r>
            <a:r>
              <a:rPr lang="cs-CZ" b="1" dirty="0" smtClean="0"/>
              <a:t>pokusy o reformu</a:t>
            </a:r>
            <a:r>
              <a:rPr lang="cs-CZ" dirty="0" smtClean="0"/>
              <a:t> například na církevních koncilech (Kostnickém, Basilejském atd.).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Gaius</a:t>
            </a:r>
            <a:r>
              <a:rPr lang="cs-CZ" b="1" dirty="0" smtClean="0"/>
              <a:t> Julius </a:t>
            </a:r>
            <a:r>
              <a:rPr lang="cs-CZ" b="1" dirty="0" err="1" smtClean="0"/>
              <a:t>Caesar</a:t>
            </a:r>
            <a:r>
              <a:rPr lang="cs-CZ" b="1" dirty="0" smtClean="0"/>
              <a:t> –</a:t>
            </a:r>
            <a:r>
              <a:rPr lang="cs-CZ" dirty="0" smtClean="0"/>
              <a:t> zavedl juliánský kalendář roku 46 př. n. l.</a:t>
            </a:r>
            <a:endParaRPr lang="cs-CZ" b="1" dirty="0"/>
          </a:p>
        </p:txBody>
      </p:sp>
      <p:pic>
        <p:nvPicPr>
          <p:cNvPr id="4" name="Zástupný symbol pro obsah 3" descr="Gaius_Julius_Caesa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484784"/>
            <a:ext cx="3456384" cy="4818028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Gregoriánský kalendář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Reformu nakonec provedl </a:t>
            </a:r>
            <a:r>
              <a:rPr lang="cs-CZ" sz="4100" b="1" dirty="0" smtClean="0"/>
              <a:t>papež Řehoř XIII. </a:t>
            </a:r>
            <a:r>
              <a:rPr lang="cs-CZ" b="1" dirty="0" smtClean="0"/>
              <a:t>(lat. </a:t>
            </a:r>
            <a:r>
              <a:rPr lang="cs-CZ" b="1" dirty="0" err="1" smtClean="0"/>
              <a:t>Gregorius</a:t>
            </a:r>
            <a:r>
              <a:rPr lang="cs-CZ" dirty="0" smtClean="0"/>
              <a:t>) roku </a:t>
            </a:r>
            <a:r>
              <a:rPr lang="cs-CZ" b="1" dirty="0" smtClean="0"/>
              <a:t>1582</a:t>
            </a:r>
            <a:r>
              <a:rPr lang="cs-CZ" dirty="0" smtClean="0"/>
              <a:t> vyhlášením bully, kdy na říjen téhož roku byla ohlášena reforma.</a:t>
            </a:r>
          </a:p>
          <a:p>
            <a:r>
              <a:rPr lang="cs-CZ" b="1" dirty="0" smtClean="0"/>
              <a:t>Gregoriánská reforma </a:t>
            </a:r>
            <a:r>
              <a:rPr lang="cs-CZ" dirty="0" smtClean="0"/>
              <a:t>– v tom, že </a:t>
            </a:r>
            <a:r>
              <a:rPr lang="cs-CZ" u="sng" dirty="0" smtClean="0"/>
              <a:t>po 4. říjnu se mělo psát 15. října (10 dní vypuštěno) a upravil se systém přestupných roků,</a:t>
            </a:r>
            <a:r>
              <a:rPr lang="cs-CZ" dirty="0" smtClean="0"/>
              <a:t> aby rozdíl nenarůstal na jednu stranu.</a:t>
            </a:r>
          </a:p>
          <a:p>
            <a:r>
              <a:rPr lang="cs-CZ" dirty="0" smtClean="0"/>
              <a:t>Reformu ihned </a:t>
            </a:r>
            <a:r>
              <a:rPr lang="cs-CZ" b="1" dirty="0" smtClean="0"/>
              <a:t>přijaly</a:t>
            </a:r>
            <a:r>
              <a:rPr lang="cs-CZ" dirty="0" smtClean="0"/>
              <a:t> některé </a:t>
            </a:r>
            <a:r>
              <a:rPr lang="cs-CZ" b="1" dirty="0" smtClean="0"/>
              <a:t>katolické státy: </a:t>
            </a:r>
            <a:r>
              <a:rPr lang="cs-CZ" dirty="0" smtClean="0"/>
              <a:t>Itálie, Polsko, Španělsko, Portugalsko, Francie. V roce 1583 německé katolické státy, roku </a:t>
            </a:r>
            <a:r>
              <a:rPr lang="cs-CZ" b="1" dirty="0" smtClean="0"/>
              <a:t>1584 habsburská monarchie včetně Čech.</a:t>
            </a:r>
          </a:p>
          <a:p>
            <a:r>
              <a:rPr lang="cs-CZ" b="1" dirty="0" smtClean="0"/>
              <a:t>Protestantské země </a:t>
            </a:r>
            <a:r>
              <a:rPr lang="cs-CZ" dirty="0" smtClean="0"/>
              <a:t>(německé, švýcarské a Dánsko až roku 1700, Anglie 1752, Albánie 1912, Rusko 1918, Řecko 1924, Turecko a Egypt 1927, Čína v roce 1949 atd.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cs-CZ" b="1" dirty="0" smtClean="0"/>
              <a:t>Řehoř XIII. – papež</a:t>
            </a:r>
            <a:br>
              <a:rPr lang="cs-CZ" b="1" dirty="0" smtClean="0"/>
            </a:br>
            <a:r>
              <a:rPr lang="cs-CZ" sz="3600" b="1" dirty="0" smtClean="0"/>
              <a:t>tvůrce nového gregoriánského kalendáře</a:t>
            </a:r>
            <a:br>
              <a:rPr lang="cs-CZ" sz="3600" b="1" dirty="0" smtClean="0"/>
            </a:br>
            <a:r>
              <a:rPr lang="cs-CZ" sz="3600" b="1" dirty="0" smtClean="0"/>
              <a:t>ve funkci 1572 - 1585</a:t>
            </a:r>
            <a:endParaRPr lang="cs-CZ" dirty="0"/>
          </a:p>
        </p:txBody>
      </p:sp>
      <p:pic>
        <p:nvPicPr>
          <p:cNvPr id="4" name="Zástupný symbol pro obsah 3" descr="Gregory_XII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860032" y="2226918"/>
            <a:ext cx="3600400" cy="4298426"/>
          </a:xfrm>
        </p:spPr>
      </p:pic>
      <p:sp>
        <p:nvSpPr>
          <p:cNvPr id="5" name="Obdélník 4"/>
          <p:cNvSpPr/>
          <p:nvPr/>
        </p:nvSpPr>
        <p:spPr>
          <a:xfrm>
            <a:off x="467544" y="2204865"/>
            <a:ext cx="381642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Řehoř XIII. – papež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Souvislosti:</a:t>
            </a:r>
            <a:r>
              <a:rPr lang="cs-CZ" dirty="0" smtClean="0"/>
              <a:t> brzy po jeho nástupu na papežský stolec došlo k zostření sporu mezi katolíky a protestanty – hlavně ve Francii – </a:t>
            </a:r>
            <a:r>
              <a:rPr lang="cs-CZ" b="1" u="sng" dirty="0" smtClean="0"/>
              <a:t>Bartolomějská noc </a:t>
            </a:r>
            <a:r>
              <a:rPr lang="cs-CZ" b="1" dirty="0" smtClean="0"/>
              <a:t>(z 23. na 24. srpna 1572), kdy došlo k povraždění nekatolíků (hugenotů)</a:t>
            </a:r>
            <a:endParaRPr lang="cs-CZ" b="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Další kalendáře a označení roků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Ve </a:t>
            </a:r>
            <a:r>
              <a:rPr lang="cs-CZ" b="1" dirty="0" smtClean="0"/>
              <a:t>Francii</a:t>
            </a:r>
            <a:r>
              <a:rPr lang="cs-CZ" dirty="0" smtClean="0"/>
              <a:t> v letech </a:t>
            </a:r>
            <a:r>
              <a:rPr lang="cs-CZ" b="1" dirty="0" smtClean="0"/>
              <a:t>1792 – 1805 </a:t>
            </a:r>
            <a:r>
              <a:rPr lang="cs-CZ" dirty="0" smtClean="0"/>
              <a:t>užíván </a:t>
            </a:r>
            <a:r>
              <a:rPr lang="cs-CZ" u="sng" dirty="0" smtClean="0"/>
              <a:t>kalendář Francouzské revoluce</a:t>
            </a:r>
            <a:r>
              <a:rPr lang="cs-CZ" dirty="0" smtClean="0"/>
              <a:t>. Datování vzato od roku </a:t>
            </a:r>
            <a:r>
              <a:rPr lang="cs-CZ" u="sng" dirty="0" smtClean="0"/>
              <a:t>1789,</a:t>
            </a:r>
            <a:r>
              <a:rPr lang="cs-CZ" dirty="0" smtClean="0"/>
              <a:t> počátek roku 23 září. </a:t>
            </a:r>
            <a:r>
              <a:rPr lang="cs-CZ" u="sng" dirty="0" smtClean="0"/>
              <a:t>Názvy měsíců </a:t>
            </a:r>
            <a:r>
              <a:rPr lang="cs-CZ" dirty="0" smtClean="0"/>
              <a:t>měly být původně dle ideálů revoluce, pak ale vzaty </a:t>
            </a:r>
            <a:r>
              <a:rPr lang="cs-CZ" u="sng" dirty="0" smtClean="0"/>
              <a:t>dle přírodních jevů – brumaire = měsíc mlh, thermidor = měsíc tepla.</a:t>
            </a:r>
            <a:r>
              <a:rPr lang="cs-CZ" dirty="0" smtClean="0"/>
              <a:t> </a:t>
            </a:r>
            <a:r>
              <a:rPr lang="cs-CZ" b="1" dirty="0" smtClean="0"/>
              <a:t>Měsíc</a:t>
            </a:r>
            <a:r>
              <a:rPr lang="cs-CZ" dirty="0" smtClean="0"/>
              <a:t> měl </a:t>
            </a:r>
            <a:r>
              <a:rPr lang="cs-CZ" b="1" dirty="0" smtClean="0"/>
              <a:t>30 dnů </a:t>
            </a:r>
            <a:r>
              <a:rPr lang="cs-CZ" dirty="0" smtClean="0"/>
              <a:t>(týden po 10 dnech), 5 dnů v roce bylo doplňkových na závěr a každý čtvrtý rok byl Den revoluce.</a:t>
            </a:r>
          </a:p>
          <a:p>
            <a:r>
              <a:rPr lang="cs-CZ" sz="3600" b="1" dirty="0" smtClean="0"/>
              <a:t>Označení roků: </a:t>
            </a:r>
            <a:r>
              <a:rPr lang="cs-CZ" b="1" dirty="0" smtClean="0"/>
              <a:t>Řekové</a:t>
            </a:r>
            <a:r>
              <a:rPr lang="cs-CZ" dirty="0" smtClean="0"/>
              <a:t> dle olympiád (</a:t>
            </a:r>
            <a:r>
              <a:rPr lang="cs-CZ" dirty="0" err="1" smtClean="0"/>
              <a:t>poč</a:t>
            </a:r>
            <a:r>
              <a:rPr lang="cs-CZ" dirty="0" smtClean="0"/>
              <a:t>. roku </a:t>
            </a:r>
            <a:r>
              <a:rPr lang="cs-CZ" u="sng" dirty="0" smtClean="0"/>
              <a:t>776 př. n</a:t>
            </a:r>
            <a:r>
              <a:rPr lang="cs-CZ" dirty="0" smtClean="0"/>
              <a:t>. l.), </a:t>
            </a:r>
            <a:r>
              <a:rPr lang="cs-CZ" b="1" dirty="0" smtClean="0"/>
              <a:t>Římané</a:t>
            </a:r>
            <a:r>
              <a:rPr lang="cs-CZ" dirty="0" smtClean="0"/>
              <a:t> od založení Říma (</a:t>
            </a:r>
            <a:r>
              <a:rPr lang="cs-CZ" u="sng" dirty="0" smtClean="0"/>
              <a:t>754 př. n. l</a:t>
            </a:r>
            <a:r>
              <a:rPr lang="cs-CZ" dirty="0" smtClean="0"/>
              <a:t>.), </a:t>
            </a:r>
            <a:r>
              <a:rPr lang="cs-CZ" b="1" dirty="0" smtClean="0"/>
              <a:t>první křesťané </a:t>
            </a:r>
            <a:r>
              <a:rPr lang="cs-CZ" dirty="0" smtClean="0"/>
              <a:t>od stvoření světa (v roce 221 n. l. to bylo vypočteno dle bible do roku </a:t>
            </a:r>
            <a:r>
              <a:rPr lang="cs-CZ" u="sng" dirty="0" smtClean="0"/>
              <a:t>5 502 př. n. l</a:t>
            </a:r>
            <a:r>
              <a:rPr lang="cs-CZ" dirty="0" smtClean="0"/>
              <a:t>. – toto datování užívala Byzantská říše a po ní Rusko do doby Petra Velikého). Další datování bylo dle </a:t>
            </a:r>
            <a:r>
              <a:rPr lang="cs-CZ" b="1" dirty="0" smtClean="0"/>
              <a:t>konzulů v Římě</a:t>
            </a:r>
            <a:r>
              <a:rPr lang="cs-CZ" dirty="0" smtClean="0"/>
              <a:t>, </a:t>
            </a:r>
            <a:r>
              <a:rPr lang="cs-CZ" b="1" dirty="0" smtClean="0"/>
              <a:t>Židé</a:t>
            </a:r>
            <a:r>
              <a:rPr lang="cs-CZ" dirty="0" smtClean="0"/>
              <a:t> také vypočítávali dle stvoření světa (</a:t>
            </a:r>
            <a:r>
              <a:rPr lang="cs-CZ" u="sng" dirty="0" smtClean="0"/>
              <a:t>3 761 př. n. l</a:t>
            </a:r>
            <a:r>
              <a:rPr lang="cs-CZ" dirty="0" smtClean="0"/>
              <a:t>.), dle éry </a:t>
            </a:r>
            <a:r>
              <a:rPr lang="cs-CZ" dirty="0" err="1" smtClean="0"/>
              <a:t>Dioklecianovy</a:t>
            </a:r>
            <a:r>
              <a:rPr lang="cs-CZ" dirty="0" smtClean="0"/>
              <a:t> atd.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Datování dle narození Ježíše Krista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Toto datování známé jako </a:t>
            </a:r>
            <a:r>
              <a:rPr lang="cs-CZ" b="1" dirty="0" smtClean="0"/>
              <a:t>„Léta Páně“ latinsky „Anno Domini“</a:t>
            </a:r>
            <a:r>
              <a:rPr lang="cs-CZ" dirty="0" smtClean="0"/>
              <a:t> navrženo až dost pozdě – v 6. století n.l.</a:t>
            </a:r>
          </a:p>
          <a:p>
            <a:r>
              <a:rPr lang="cs-CZ" dirty="0" smtClean="0"/>
              <a:t>Zavedl ho </a:t>
            </a:r>
            <a:r>
              <a:rPr lang="cs-CZ" sz="3600" b="1" dirty="0" smtClean="0"/>
              <a:t>římský opat </a:t>
            </a:r>
            <a:r>
              <a:rPr lang="cs-CZ" sz="3600" b="1" dirty="0" err="1" smtClean="0"/>
              <a:t>Dionysius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Exiguus</a:t>
            </a:r>
            <a:r>
              <a:rPr lang="cs-CZ" sz="3600" b="1" dirty="0" smtClean="0"/>
              <a:t> </a:t>
            </a:r>
            <a:r>
              <a:rPr lang="cs-CZ" dirty="0" smtClean="0"/>
              <a:t>roku </a:t>
            </a:r>
            <a:r>
              <a:rPr lang="cs-CZ" b="1" dirty="0" smtClean="0"/>
              <a:t>525 n. l.</a:t>
            </a:r>
            <a:r>
              <a:rPr lang="cs-CZ" dirty="0" smtClean="0"/>
              <a:t> zpětně </a:t>
            </a:r>
            <a:r>
              <a:rPr lang="cs-CZ" u="sng" dirty="0" smtClean="0"/>
              <a:t>dle narození Ježíše Krista</a:t>
            </a:r>
            <a:r>
              <a:rPr lang="cs-CZ" dirty="0" smtClean="0"/>
              <a:t>. </a:t>
            </a:r>
            <a:r>
              <a:rPr lang="cs-CZ" b="1" dirty="0" smtClean="0"/>
              <a:t>Ujalo se až v 8. – 9. století</a:t>
            </a:r>
            <a:r>
              <a:rPr lang="cs-CZ" dirty="0" smtClean="0"/>
              <a:t>. </a:t>
            </a:r>
          </a:p>
          <a:p>
            <a:r>
              <a:rPr lang="cs-CZ" b="1" dirty="0" err="1" smtClean="0"/>
              <a:t>Dionysius</a:t>
            </a:r>
            <a:r>
              <a:rPr lang="cs-CZ" b="1" dirty="0" smtClean="0"/>
              <a:t> </a:t>
            </a:r>
            <a:r>
              <a:rPr lang="cs-CZ" b="1" dirty="0" err="1" smtClean="0"/>
              <a:t>Exiguus</a:t>
            </a:r>
            <a:r>
              <a:rPr lang="cs-CZ" dirty="0" smtClean="0"/>
              <a:t> (cca 470 – cca 544) byl římský kněz skythského původu z nynějšího území Dobrudže v Rumunsku. Přibližně od roku 500 žil v Římě, kde jako učený člen Vatikánské kurie přeložil z řečtiny do latiny 401 církevních kánonů. </a:t>
            </a:r>
            <a:r>
              <a:rPr lang="cs-CZ" dirty="0" err="1" smtClean="0"/>
              <a:t>Dionysius</a:t>
            </a:r>
            <a:r>
              <a:rPr lang="cs-CZ" dirty="0" smtClean="0"/>
              <a:t> napsal také pojednání o elementární matematice.</a:t>
            </a:r>
          </a:p>
          <a:p>
            <a:r>
              <a:rPr lang="cs-CZ" b="1" dirty="0" smtClean="0"/>
              <a:t>Určení doby narození Krista: </a:t>
            </a:r>
            <a:r>
              <a:rPr lang="cs-CZ" dirty="0" smtClean="0"/>
              <a:t>on sám uváděl že „současný rok“ byl rokem „konzulství </a:t>
            </a:r>
            <a:r>
              <a:rPr lang="cs-CZ" dirty="0" err="1" smtClean="0"/>
              <a:t>Probuse</a:t>
            </a:r>
            <a:r>
              <a:rPr lang="cs-CZ" dirty="0" smtClean="0"/>
              <a:t> Juniora [Flavius </a:t>
            </a:r>
            <a:r>
              <a:rPr lang="cs-CZ" dirty="0" err="1" smtClean="0"/>
              <a:t>Probus</a:t>
            </a:r>
            <a:r>
              <a:rPr lang="cs-CZ" dirty="0" smtClean="0"/>
              <a:t>]", který také označil </a:t>
            </a:r>
            <a:r>
              <a:rPr lang="cs-CZ" b="1" u="sng" dirty="0" smtClean="0"/>
              <a:t>jako rok 525  </a:t>
            </a:r>
            <a:r>
              <a:rPr lang="cs-CZ" u="sng" dirty="0" smtClean="0"/>
              <a:t>„od chvíle inkarnace [početí, vtělení] našeho Pána Ježíše Krista“. </a:t>
            </a:r>
            <a:endParaRPr lang="cs-CZ" u="sng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Dionysius</a:t>
            </a:r>
            <a:r>
              <a:rPr lang="cs-CZ" b="1" dirty="0" smtClean="0"/>
              <a:t> </a:t>
            </a:r>
            <a:r>
              <a:rPr lang="cs-CZ" b="1" dirty="0" err="1" smtClean="0"/>
              <a:t>Exiguus</a:t>
            </a:r>
            <a:r>
              <a:rPr lang="cs-CZ" dirty="0" smtClean="0"/>
              <a:t>, </a:t>
            </a:r>
            <a:r>
              <a:rPr lang="cs-CZ" sz="3600" dirty="0" smtClean="0"/>
              <a:t>který zavedl letopočet Anno Domini při psaní tabulek s daty velikonoc.</a:t>
            </a:r>
            <a:endParaRPr lang="cs-CZ" sz="3600" dirty="0"/>
          </a:p>
        </p:txBody>
      </p:sp>
      <p:pic>
        <p:nvPicPr>
          <p:cNvPr id="4" name="Zástupný symbol pro obsah 3" descr="Scriptoriu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484784"/>
            <a:ext cx="3312368" cy="4968552"/>
          </a:xfrm>
        </p:spPr>
      </p:pic>
      <p:sp>
        <p:nvSpPr>
          <p:cNvPr id="5" name="Obdélník 4"/>
          <p:cNvSpPr/>
          <p:nvPr/>
        </p:nvSpPr>
        <p:spPr>
          <a:xfrm>
            <a:off x="4499992" y="1628801"/>
            <a:ext cx="424847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Jakým způsobem dospěl k tomuto datu  (tedy roku narození Krista) není známo, </a:t>
            </a:r>
            <a:r>
              <a:rPr lang="cs-CZ" dirty="0" smtClean="0"/>
              <a:t>protože o tom nezanechal žádné zprávy.  Jím vynalezený systém číslování let </a:t>
            </a:r>
            <a:r>
              <a:rPr lang="cs-CZ" u="sng" dirty="0" smtClean="0"/>
              <a:t>měl nahradit datování podle </a:t>
            </a:r>
            <a:r>
              <a:rPr lang="cs-CZ" u="sng" dirty="0" err="1" smtClean="0"/>
              <a:t>diokleciánské</a:t>
            </a:r>
            <a:r>
              <a:rPr lang="cs-CZ" u="sng" dirty="0" smtClean="0"/>
              <a:t> éry,</a:t>
            </a:r>
            <a:r>
              <a:rPr lang="cs-CZ" dirty="0" smtClean="0"/>
              <a:t> které se používalo při tvorbě starých velikonočních tabulek, protože nepovažoval za správné číslovat roky od nástupu k moci císaře, který byl známý pronásledováním křesťanů. </a:t>
            </a:r>
            <a:r>
              <a:rPr lang="cs-CZ" b="1" dirty="0" smtClean="0"/>
              <a:t>Anno Domini se stalo převažujícím systémem číslování roků v Západní Evropě (</a:t>
            </a:r>
            <a:r>
              <a:rPr lang="cs-CZ" dirty="0" smtClean="0"/>
              <a:t>Byzanc se držela datování dle stvoření světa)</a:t>
            </a:r>
            <a:r>
              <a:rPr lang="cs-CZ" b="1" dirty="0" smtClean="0"/>
              <a:t> až poté, co ho použil </a:t>
            </a:r>
            <a:r>
              <a:rPr lang="cs-CZ" b="1" u="sng" dirty="0" err="1" smtClean="0"/>
              <a:t>Beda</a:t>
            </a:r>
            <a:r>
              <a:rPr lang="cs-CZ" b="1" u="sng" dirty="0" smtClean="0"/>
              <a:t> Ctihodný </a:t>
            </a:r>
            <a:r>
              <a:rPr lang="cs-CZ" b="1" dirty="0" smtClean="0"/>
              <a:t>ve své  knize, dokončené roku 731.</a:t>
            </a:r>
            <a:endParaRPr lang="cs-CZ" b="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Počátky roků, názvy měsíců </a:t>
            </a:r>
            <a:br>
              <a:rPr lang="cs-CZ" b="1" dirty="0" smtClean="0"/>
            </a:br>
            <a:r>
              <a:rPr lang="cs-CZ" b="1" dirty="0" smtClean="0"/>
              <a:t>a dny v týdnu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040560"/>
          </a:xfrm>
        </p:spPr>
        <p:txBody>
          <a:bodyPr>
            <a:normAutofit fontScale="55000" lnSpcReduction="20000"/>
          </a:bodyPr>
          <a:lstStyle/>
          <a:p>
            <a:r>
              <a:rPr lang="cs-CZ" sz="4400" b="1" u="sng" dirty="0" smtClean="0"/>
              <a:t>Počátky roků: </a:t>
            </a:r>
            <a:r>
              <a:rPr lang="cs-CZ" dirty="0" smtClean="0"/>
              <a:t>Ve starých kalendářích </a:t>
            </a:r>
            <a:r>
              <a:rPr lang="cs-CZ" b="1" u="sng" dirty="0" smtClean="0"/>
              <a:t>březen </a:t>
            </a:r>
            <a:r>
              <a:rPr lang="cs-CZ" u="sng" dirty="0" smtClean="0"/>
              <a:t>(proto v roce poslední – nejkratší měsíc byl únor a byl zde i přestupný den), </a:t>
            </a:r>
            <a:r>
              <a:rPr lang="cs-CZ" dirty="0" smtClean="0"/>
              <a:t>později někdy od </a:t>
            </a:r>
            <a:r>
              <a:rPr lang="cs-CZ" u="sng" dirty="0" smtClean="0"/>
              <a:t>narození Krista (25. prosince), někdy od Velikonoc </a:t>
            </a:r>
            <a:r>
              <a:rPr lang="cs-CZ" dirty="0" smtClean="0"/>
              <a:t>(to ale pak mohly být dva stejné dny v roce), nakonec  se ustálil od </a:t>
            </a:r>
            <a:r>
              <a:rPr lang="cs-CZ" b="1" dirty="0" smtClean="0"/>
              <a:t>1. ledna.</a:t>
            </a:r>
          </a:p>
          <a:p>
            <a:r>
              <a:rPr lang="cs-CZ" sz="4400" b="1" u="sng" dirty="0" smtClean="0"/>
              <a:t>Názvy měsíců: </a:t>
            </a:r>
            <a:r>
              <a:rPr lang="cs-CZ" b="1" dirty="0" smtClean="0"/>
              <a:t>Římané</a:t>
            </a:r>
            <a:r>
              <a:rPr lang="cs-CZ" dirty="0" smtClean="0"/>
              <a:t>, a podle nich později </a:t>
            </a:r>
            <a:r>
              <a:rPr lang="cs-CZ" b="1" dirty="0" smtClean="0"/>
              <a:t>Germáni a část Slovanů </a:t>
            </a:r>
            <a:r>
              <a:rPr lang="cs-CZ" dirty="0" smtClean="0"/>
              <a:t>odvozují </a:t>
            </a:r>
            <a:r>
              <a:rPr lang="cs-CZ" sz="3600" dirty="0" smtClean="0"/>
              <a:t>názvy měsíců </a:t>
            </a:r>
            <a:r>
              <a:rPr lang="cs-CZ" dirty="0" smtClean="0"/>
              <a:t>dle </a:t>
            </a:r>
            <a:r>
              <a:rPr lang="cs-CZ" u="sng" dirty="0" smtClean="0"/>
              <a:t>číslování </a:t>
            </a:r>
            <a:r>
              <a:rPr lang="cs-CZ" dirty="0" smtClean="0"/>
              <a:t>– měsíc první druhý, </a:t>
            </a:r>
            <a:r>
              <a:rPr lang="cs-CZ" u="sng" dirty="0" smtClean="0"/>
              <a:t>sedmý, osmý desátý  (</a:t>
            </a:r>
            <a:r>
              <a:rPr lang="cs-CZ" u="sng" dirty="0" err="1" smtClean="0"/>
              <a:t>september</a:t>
            </a:r>
            <a:r>
              <a:rPr lang="cs-CZ" u="sng" dirty="0" smtClean="0"/>
              <a:t>, </a:t>
            </a:r>
            <a:r>
              <a:rPr lang="cs-CZ" u="sng" dirty="0" err="1" smtClean="0"/>
              <a:t>oktober</a:t>
            </a:r>
            <a:r>
              <a:rPr lang="cs-CZ" dirty="0" smtClean="0"/>
              <a:t>) atd. Některé číslovky ovšem nahrazeny </a:t>
            </a:r>
            <a:r>
              <a:rPr lang="cs-CZ" u="sng" dirty="0" smtClean="0"/>
              <a:t>jmény bohů či císařů (bůh Janus – </a:t>
            </a:r>
            <a:r>
              <a:rPr lang="cs-CZ" u="sng" dirty="0" err="1" smtClean="0"/>
              <a:t>Januar</a:t>
            </a:r>
            <a:r>
              <a:rPr lang="cs-CZ" u="sng" dirty="0" smtClean="0"/>
              <a:t>,  Mars, císař Julius </a:t>
            </a:r>
            <a:r>
              <a:rPr lang="cs-CZ" u="sng" dirty="0" err="1" smtClean="0"/>
              <a:t>Caesar</a:t>
            </a:r>
            <a:r>
              <a:rPr lang="cs-CZ" u="sng" dirty="0" smtClean="0"/>
              <a:t> – </a:t>
            </a:r>
            <a:r>
              <a:rPr lang="cs-CZ" u="sng" dirty="0" err="1" smtClean="0"/>
              <a:t>jul</a:t>
            </a:r>
            <a:r>
              <a:rPr lang="cs-CZ" u="sng" dirty="0" smtClean="0"/>
              <a:t>, </a:t>
            </a:r>
            <a:r>
              <a:rPr lang="cs-CZ" u="sng" dirty="0" err="1" smtClean="0"/>
              <a:t>Augustus</a:t>
            </a:r>
            <a:r>
              <a:rPr lang="cs-CZ" u="sng" dirty="0" smtClean="0"/>
              <a:t> – august atd.).</a:t>
            </a:r>
          </a:p>
          <a:p>
            <a:r>
              <a:rPr lang="cs-CZ" b="1" dirty="0" smtClean="0"/>
              <a:t>Slované</a:t>
            </a:r>
            <a:r>
              <a:rPr lang="cs-CZ" dirty="0" smtClean="0"/>
              <a:t> (ve většině) mají názvy měsíců </a:t>
            </a:r>
            <a:r>
              <a:rPr lang="cs-CZ" u="sng" dirty="0" smtClean="0"/>
              <a:t>dle dění v přírodě </a:t>
            </a:r>
            <a:r>
              <a:rPr lang="cs-CZ" dirty="0" smtClean="0"/>
              <a:t>(leden, listopad, duben , březen, lipeň, </a:t>
            </a:r>
            <a:r>
              <a:rPr lang="cs-CZ" dirty="0" err="1" smtClean="0"/>
              <a:t>žnjenc</a:t>
            </a:r>
            <a:r>
              <a:rPr lang="cs-CZ" dirty="0" smtClean="0"/>
              <a:t>, </a:t>
            </a:r>
            <a:r>
              <a:rPr lang="cs-CZ" dirty="0" err="1" smtClean="0"/>
              <a:t>traveň</a:t>
            </a:r>
            <a:r>
              <a:rPr lang="cs-CZ" dirty="0" smtClean="0"/>
              <a:t> atd.</a:t>
            </a:r>
          </a:p>
          <a:p>
            <a:r>
              <a:rPr lang="cs-CZ" sz="4400" b="1" u="sng" dirty="0" smtClean="0"/>
              <a:t>Dny v týdnu: </a:t>
            </a:r>
            <a:r>
              <a:rPr lang="cs-CZ" b="1" dirty="0" smtClean="0"/>
              <a:t>Sedmidenní tý</a:t>
            </a:r>
            <a:r>
              <a:rPr lang="cs-CZ" dirty="0" smtClean="0"/>
              <a:t>den měli už staří </a:t>
            </a:r>
            <a:r>
              <a:rPr lang="cs-CZ" b="1" dirty="0" smtClean="0"/>
              <a:t>Hindové</a:t>
            </a:r>
            <a:r>
              <a:rPr lang="cs-CZ" dirty="0" smtClean="0"/>
              <a:t> (je to zmíněno v </a:t>
            </a:r>
            <a:r>
              <a:rPr lang="cs-CZ" dirty="0" err="1" smtClean="0"/>
              <a:t>Ramajáně</a:t>
            </a:r>
            <a:r>
              <a:rPr lang="cs-CZ" dirty="0" smtClean="0"/>
              <a:t>), staří </a:t>
            </a:r>
            <a:r>
              <a:rPr lang="cs-CZ" b="1" dirty="0" smtClean="0"/>
              <a:t>Babylóňané</a:t>
            </a:r>
            <a:r>
              <a:rPr lang="cs-CZ" dirty="0" smtClean="0"/>
              <a:t>, kteří vycházeli z astronomického pozorování a představ. Dny a božstva byly založeny na </a:t>
            </a:r>
            <a:r>
              <a:rPr lang="cs-CZ" u="sng" dirty="0" smtClean="0"/>
              <a:t>sedmi světelných tělesech </a:t>
            </a:r>
            <a:r>
              <a:rPr lang="cs-CZ" dirty="0" smtClean="0"/>
              <a:t>neboli „světlech“ viditelných pouhým okem (Slunce, Měsíc a pět viditelných planet – tedy sedm těles). Tato tělesa už ve starověku byla </a:t>
            </a:r>
            <a:r>
              <a:rPr lang="cs-CZ" b="1" dirty="0" smtClean="0"/>
              <a:t>ztotožňována s bohy</a:t>
            </a:r>
            <a:r>
              <a:rPr lang="cs-CZ" dirty="0" smtClean="0"/>
              <a:t>. Tak to nakonec </a:t>
            </a:r>
            <a:r>
              <a:rPr lang="cs-CZ" b="1" dirty="0" smtClean="0"/>
              <a:t>převzali i Římané</a:t>
            </a:r>
            <a:r>
              <a:rPr lang="cs-CZ" dirty="0" smtClean="0"/>
              <a:t>. </a:t>
            </a:r>
            <a:r>
              <a:rPr lang="cs-CZ" u="sng" dirty="0" smtClean="0"/>
              <a:t>Po roce 600 n. l</a:t>
            </a:r>
            <a:r>
              <a:rPr lang="cs-CZ" dirty="0" smtClean="0"/>
              <a:t>. se toto babylonské pojetí sedmidenního týdne </a:t>
            </a:r>
            <a:r>
              <a:rPr lang="cs-CZ" b="1" dirty="0" smtClean="0"/>
              <a:t>rozšířilo i do Číny a dalších východních zemí</a:t>
            </a:r>
            <a:r>
              <a:rPr lang="cs-CZ" dirty="0" smtClean="0"/>
              <a:t> (Korea, Japonsko, Tibet, Vietnam).</a:t>
            </a:r>
          </a:p>
          <a:p>
            <a:r>
              <a:rPr lang="cs-CZ" b="1" dirty="0" smtClean="0"/>
              <a:t>Židovský (hebrejský) a později i křesťanský a pak i islámský </a:t>
            </a:r>
            <a:r>
              <a:rPr lang="cs-CZ" dirty="0" smtClean="0"/>
              <a:t>sedmidenní týden odpovídá </a:t>
            </a:r>
            <a:r>
              <a:rPr lang="cs-CZ" u="sng" dirty="0" smtClean="0"/>
              <a:t>biblickému příběhu o stvoření světa</a:t>
            </a:r>
            <a:r>
              <a:rPr lang="cs-CZ" dirty="0" smtClean="0"/>
              <a:t>, kdy Bůh v šesti dnech stvořil svět a sedmý den odpočíval.</a:t>
            </a: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Názvy dnů v týdnu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62500" lnSpcReduction="20000"/>
          </a:bodyPr>
          <a:lstStyle/>
          <a:p>
            <a:r>
              <a:rPr lang="cs-CZ" sz="4400" b="1" dirty="0" smtClean="0"/>
              <a:t>Dny u Římanů</a:t>
            </a:r>
            <a:r>
              <a:rPr lang="cs-CZ" sz="3800" b="1" dirty="0" smtClean="0"/>
              <a:t>:</a:t>
            </a:r>
            <a:r>
              <a:rPr lang="cs-CZ" dirty="0" smtClean="0"/>
              <a:t> Z výše uvedeného vyplývá, že </a:t>
            </a:r>
            <a:r>
              <a:rPr lang="cs-CZ" b="1" dirty="0" smtClean="0"/>
              <a:t>staré civilizace a i Římané </a:t>
            </a:r>
            <a:r>
              <a:rPr lang="cs-CZ" dirty="0" smtClean="0"/>
              <a:t>označovali dny v týdnu </a:t>
            </a:r>
            <a:r>
              <a:rPr lang="cs-CZ" b="1" dirty="0" smtClean="0"/>
              <a:t>dle bohů (tedy sedmi světelných těles – Slunce, Měsíce a pěti planet</a:t>
            </a:r>
            <a:r>
              <a:rPr lang="cs-CZ" dirty="0" smtClean="0"/>
              <a:t>). V </a:t>
            </a:r>
            <a:r>
              <a:rPr lang="cs-CZ" b="1" dirty="0" smtClean="0"/>
              <a:t>latině</a:t>
            </a:r>
            <a:r>
              <a:rPr lang="cs-CZ" dirty="0" smtClean="0"/>
              <a:t> je tedy sobota </a:t>
            </a:r>
            <a:r>
              <a:rPr lang="cs-CZ" b="1" i="1" dirty="0" err="1" smtClean="0"/>
              <a:t>dies</a:t>
            </a:r>
            <a:r>
              <a:rPr lang="cs-CZ" b="1" i="1" dirty="0" smtClean="0"/>
              <a:t> Saturni</a:t>
            </a:r>
            <a:r>
              <a:rPr lang="cs-CZ" dirty="0" smtClean="0"/>
              <a:t>, neděle </a:t>
            </a:r>
            <a:r>
              <a:rPr lang="cs-CZ" b="1" i="1" dirty="0" err="1" smtClean="0"/>
              <a:t>dies</a:t>
            </a:r>
            <a:r>
              <a:rPr lang="cs-CZ" b="1" i="1" dirty="0" smtClean="0"/>
              <a:t> </a:t>
            </a:r>
            <a:r>
              <a:rPr lang="cs-CZ" b="1" i="1" dirty="0" err="1" smtClean="0"/>
              <a:t>Solis</a:t>
            </a:r>
            <a:r>
              <a:rPr lang="cs-CZ" dirty="0" smtClean="0"/>
              <a:t>, pondělí </a:t>
            </a:r>
            <a:r>
              <a:rPr lang="cs-CZ" b="1" i="1" dirty="0" err="1" smtClean="0"/>
              <a:t>dies</a:t>
            </a:r>
            <a:r>
              <a:rPr lang="cs-CZ" b="1" i="1" dirty="0" smtClean="0"/>
              <a:t> </a:t>
            </a:r>
            <a:r>
              <a:rPr lang="cs-CZ" b="1" i="1" dirty="0" err="1" smtClean="0"/>
              <a:t>Lunae</a:t>
            </a:r>
            <a:r>
              <a:rPr lang="cs-CZ" dirty="0" smtClean="0"/>
              <a:t>, úterý </a:t>
            </a:r>
            <a:r>
              <a:rPr lang="cs-CZ" b="1" i="1" dirty="0" err="1" smtClean="0"/>
              <a:t>dies</a:t>
            </a:r>
            <a:r>
              <a:rPr lang="cs-CZ" b="1" i="1" dirty="0" smtClean="0"/>
              <a:t> </a:t>
            </a:r>
            <a:r>
              <a:rPr lang="cs-CZ" b="1" i="1" dirty="0" err="1" smtClean="0"/>
              <a:t>Martis</a:t>
            </a:r>
            <a:r>
              <a:rPr lang="cs-CZ" dirty="0" smtClean="0"/>
              <a:t>, středa </a:t>
            </a:r>
            <a:r>
              <a:rPr lang="cs-CZ" b="1" i="1" dirty="0" err="1" smtClean="0"/>
              <a:t>dies</a:t>
            </a:r>
            <a:r>
              <a:rPr lang="cs-CZ" b="1" i="1" dirty="0" smtClean="0"/>
              <a:t> </a:t>
            </a:r>
            <a:r>
              <a:rPr lang="cs-CZ" b="1" i="1" dirty="0" err="1" smtClean="0"/>
              <a:t>Mercurii</a:t>
            </a:r>
            <a:r>
              <a:rPr lang="cs-CZ" dirty="0" smtClean="0"/>
              <a:t>, čtvrtek </a:t>
            </a:r>
            <a:r>
              <a:rPr lang="cs-CZ" b="1" i="1" dirty="0" err="1" smtClean="0"/>
              <a:t>dies</a:t>
            </a:r>
            <a:r>
              <a:rPr lang="cs-CZ" b="1" i="1" dirty="0" smtClean="0"/>
              <a:t> </a:t>
            </a:r>
            <a:r>
              <a:rPr lang="cs-CZ" b="1" i="1" dirty="0" err="1" smtClean="0"/>
              <a:t>Jovis</a:t>
            </a:r>
            <a:r>
              <a:rPr lang="cs-CZ" b="1" i="1" dirty="0" smtClean="0"/>
              <a:t> </a:t>
            </a:r>
            <a:r>
              <a:rPr lang="cs-CZ" dirty="0" smtClean="0"/>
              <a:t>a pátek </a:t>
            </a:r>
            <a:r>
              <a:rPr lang="cs-CZ" b="1" i="1" dirty="0" err="1" smtClean="0"/>
              <a:t>dies</a:t>
            </a:r>
            <a:r>
              <a:rPr lang="cs-CZ" b="1" i="1" dirty="0" smtClean="0"/>
              <a:t> </a:t>
            </a:r>
            <a:r>
              <a:rPr lang="cs-CZ" b="1" i="1" dirty="0" err="1" smtClean="0"/>
              <a:t>Veneris</a:t>
            </a:r>
            <a:r>
              <a:rPr lang="cs-CZ" b="1" i="1" dirty="0" smtClean="0"/>
              <a:t> </a:t>
            </a:r>
            <a:r>
              <a:rPr lang="cs-CZ" dirty="0" smtClean="0"/>
              <a:t>(tedy česky den Saturna, den Slunce, den Měsíce, den </a:t>
            </a:r>
            <a:r>
              <a:rPr lang="cs-CZ" dirty="0" err="1" smtClean="0"/>
              <a:t>Marta</a:t>
            </a:r>
            <a:r>
              <a:rPr lang="cs-CZ" dirty="0" smtClean="0"/>
              <a:t>/Marsu, den Merkura, den Jupitera, den Venuše). </a:t>
            </a:r>
            <a:r>
              <a:rPr lang="cs-CZ" u="sng" dirty="0" smtClean="0"/>
              <a:t>Od Římanů </a:t>
            </a:r>
            <a:r>
              <a:rPr lang="cs-CZ" dirty="0" smtClean="0"/>
              <a:t>to převzali také </a:t>
            </a:r>
            <a:r>
              <a:rPr lang="cs-CZ" b="1" dirty="0" smtClean="0"/>
              <a:t>Germáni</a:t>
            </a:r>
            <a:r>
              <a:rPr lang="cs-CZ" dirty="0" smtClean="0"/>
              <a:t>, jen jména některých bohů jsou trochu jiná. Ale některá tělesa zde jasně slyšíme. Porovnejme </a:t>
            </a:r>
            <a:r>
              <a:rPr lang="cs-CZ" b="1" dirty="0" smtClean="0"/>
              <a:t>německé a anglické názvy </a:t>
            </a:r>
            <a:r>
              <a:rPr lang="cs-CZ" dirty="0" smtClean="0"/>
              <a:t>– der </a:t>
            </a:r>
            <a:r>
              <a:rPr lang="cs-CZ" dirty="0" err="1" smtClean="0"/>
              <a:t>Sonntag</a:t>
            </a:r>
            <a:r>
              <a:rPr lang="cs-CZ" dirty="0" smtClean="0"/>
              <a:t>,  </a:t>
            </a:r>
            <a:r>
              <a:rPr lang="cs-CZ" dirty="0" err="1" smtClean="0"/>
              <a:t>Sunday</a:t>
            </a:r>
            <a:r>
              <a:rPr lang="cs-CZ" dirty="0" smtClean="0"/>
              <a:t>, der </a:t>
            </a:r>
            <a:r>
              <a:rPr lang="cs-CZ" dirty="0" err="1" smtClean="0"/>
              <a:t>Montag</a:t>
            </a:r>
            <a:r>
              <a:rPr lang="cs-CZ" dirty="0" smtClean="0"/>
              <a:t> , </a:t>
            </a:r>
            <a:r>
              <a:rPr lang="cs-CZ" dirty="0" err="1" smtClean="0"/>
              <a:t>Monday</a:t>
            </a:r>
            <a:r>
              <a:rPr lang="cs-CZ" dirty="0" smtClean="0"/>
              <a:t>, </a:t>
            </a:r>
            <a:r>
              <a:rPr lang="cs-CZ" dirty="0" err="1" smtClean="0"/>
              <a:t>Saturday</a:t>
            </a:r>
            <a:r>
              <a:rPr lang="cs-CZ" dirty="0" smtClean="0"/>
              <a:t>.</a:t>
            </a:r>
          </a:p>
          <a:p>
            <a:r>
              <a:rPr lang="cs-CZ" sz="4400" b="1" dirty="0" smtClean="0"/>
              <a:t>Židé</a:t>
            </a:r>
            <a:r>
              <a:rPr lang="cs-CZ" dirty="0" smtClean="0"/>
              <a:t> nazývali den odpočinku </a:t>
            </a:r>
            <a:r>
              <a:rPr lang="cs-CZ" b="1" dirty="0" smtClean="0"/>
              <a:t>„</a:t>
            </a:r>
            <a:r>
              <a:rPr lang="cs-CZ" b="1" dirty="0" err="1" smtClean="0"/>
              <a:t>sabbat</a:t>
            </a:r>
            <a:r>
              <a:rPr lang="cs-CZ" b="1" dirty="0" smtClean="0"/>
              <a:t>“ </a:t>
            </a:r>
            <a:r>
              <a:rPr lang="cs-CZ" dirty="0" smtClean="0"/>
              <a:t>a ostatní dny </a:t>
            </a:r>
            <a:r>
              <a:rPr lang="cs-CZ" b="1" dirty="0" smtClean="0"/>
              <a:t>číslovali.</a:t>
            </a:r>
          </a:p>
          <a:p>
            <a:r>
              <a:rPr lang="cs-CZ" sz="4400" b="1" dirty="0" smtClean="0"/>
              <a:t>Slované</a:t>
            </a:r>
            <a:r>
              <a:rPr lang="cs-CZ" dirty="0" smtClean="0"/>
              <a:t> převzali toto číslování i název </a:t>
            </a:r>
            <a:r>
              <a:rPr lang="cs-CZ" dirty="0" err="1" smtClean="0"/>
              <a:t>sabbat</a:t>
            </a:r>
            <a:r>
              <a:rPr lang="cs-CZ" dirty="0" smtClean="0"/>
              <a:t> (sobota, </a:t>
            </a:r>
            <a:r>
              <a:rPr lang="ru-RU" dirty="0" smtClean="0"/>
              <a:t>суббота</a:t>
            </a:r>
            <a:r>
              <a:rPr lang="cs-CZ" dirty="0" smtClean="0"/>
              <a:t> atd.), jen </a:t>
            </a:r>
            <a:r>
              <a:rPr lang="cs-CZ" b="1" dirty="0" smtClean="0"/>
              <a:t>číslování se změnilo, protože křesťané od určité doby počítali jako sedmý den neděli </a:t>
            </a:r>
            <a:r>
              <a:rPr lang="cs-CZ" dirty="0" smtClean="0"/>
              <a:t>(a ne sobotu), protože v neděli (třetí den po Velkém pátku) </a:t>
            </a:r>
            <a:r>
              <a:rPr lang="cs-CZ" b="1" dirty="0" smtClean="0"/>
              <a:t>Kristus vstal z mrtvých </a:t>
            </a:r>
            <a:r>
              <a:rPr lang="cs-CZ" dirty="0" smtClean="0"/>
              <a:t>– byl vzkříšen (proto v ruštině </a:t>
            </a:r>
            <a:r>
              <a:rPr lang="ru-RU" dirty="0" smtClean="0"/>
              <a:t> </a:t>
            </a:r>
            <a:r>
              <a:rPr lang="cs-CZ" dirty="0" smtClean="0"/>
              <a:t>neděle = </a:t>
            </a:r>
            <a:r>
              <a:rPr lang="ru-RU" dirty="0" smtClean="0"/>
              <a:t>воскресенье)</a:t>
            </a:r>
            <a:r>
              <a:rPr lang="cs-CZ" dirty="0" smtClean="0"/>
              <a:t>. Proto </a:t>
            </a:r>
            <a:r>
              <a:rPr lang="cs-CZ" u="sng" dirty="0" smtClean="0"/>
              <a:t>první den je pondělí</a:t>
            </a:r>
            <a:r>
              <a:rPr lang="cs-CZ" dirty="0" smtClean="0"/>
              <a:t>, druhý úterý, další středa, čtvrtek a pátek, což je ve všech slovanských jazycích podobné a označuje to většinou </a:t>
            </a:r>
            <a:r>
              <a:rPr lang="cs-CZ" u="sng" dirty="0" smtClean="0"/>
              <a:t>číslovky</a:t>
            </a:r>
            <a:r>
              <a:rPr lang="cs-CZ" dirty="0" smtClean="0"/>
              <a:t> (či </a:t>
            </a:r>
            <a:r>
              <a:rPr lang="cs-CZ" u="sng" dirty="0" smtClean="0"/>
              <a:t>den po neděli </a:t>
            </a:r>
            <a:r>
              <a:rPr lang="cs-CZ" dirty="0" smtClean="0"/>
              <a:t>nebo </a:t>
            </a:r>
            <a:r>
              <a:rPr lang="cs-CZ" u="sng" dirty="0" smtClean="0"/>
              <a:t>den uprostřed </a:t>
            </a:r>
            <a:r>
              <a:rPr lang="cs-CZ" dirty="0" smtClean="0"/>
              <a:t>týdne).</a:t>
            </a:r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/>
          </a:bodyPr>
          <a:lstStyle/>
          <a:p>
            <a:r>
              <a:rPr lang="cs-CZ" b="1" dirty="0" smtClean="0"/>
              <a:t>Dny ve čtyřech jazycích</a:t>
            </a:r>
            <a:br>
              <a:rPr lang="cs-CZ" b="1" dirty="0" smtClean="0"/>
            </a:br>
            <a:r>
              <a:rPr lang="cs-CZ" sz="3100" dirty="0" smtClean="0"/>
              <a:t>(anglicky, německy, rusky a česky)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r>
              <a:rPr lang="cs-CZ" dirty="0" err="1" smtClean="0"/>
              <a:t>Monday</a:t>
            </a:r>
            <a:r>
              <a:rPr lang="cs-CZ" dirty="0" smtClean="0"/>
              <a:t> – </a:t>
            </a:r>
            <a:r>
              <a:rPr lang="cs-CZ" dirty="0" err="1" smtClean="0"/>
              <a:t>Montag</a:t>
            </a:r>
            <a:r>
              <a:rPr lang="cs-CZ" dirty="0" smtClean="0"/>
              <a:t> – </a:t>
            </a:r>
            <a:r>
              <a:rPr lang="ru-RU" dirty="0" smtClean="0"/>
              <a:t>понедельник 	-</a:t>
            </a:r>
            <a:r>
              <a:rPr lang="cs-CZ" dirty="0" smtClean="0"/>
              <a:t>pondělí </a:t>
            </a:r>
            <a:r>
              <a:rPr lang="cs-CZ" dirty="0" err="1" smtClean="0"/>
              <a:t>Tuesday</a:t>
            </a:r>
            <a:r>
              <a:rPr lang="ru-RU" dirty="0" smtClean="0"/>
              <a:t> – </a:t>
            </a:r>
            <a:r>
              <a:rPr lang="cs-CZ" dirty="0" err="1" smtClean="0"/>
              <a:t>Dienstag</a:t>
            </a:r>
            <a:r>
              <a:rPr lang="cs-CZ" dirty="0" smtClean="0"/>
              <a:t> – </a:t>
            </a:r>
            <a:r>
              <a:rPr lang="ru-RU" dirty="0" smtClean="0"/>
              <a:t>вторник         	- </a:t>
            </a:r>
            <a:r>
              <a:rPr lang="cs-CZ" dirty="0" smtClean="0"/>
              <a:t>úterý </a:t>
            </a:r>
            <a:r>
              <a:rPr lang="cs-CZ" dirty="0" err="1" smtClean="0"/>
              <a:t>Wednesday</a:t>
            </a:r>
            <a:r>
              <a:rPr lang="ru-RU" dirty="0" smtClean="0"/>
              <a:t> – </a:t>
            </a:r>
            <a:r>
              <a:rPr lang="cs-CZ" dirty="0" err="1" smtClean="0"/>
              <a:t>Mittwoch</a:t>
            </a:r>
            <a:r>
              <a:rPr lang="cs-CZ" dirty="0" smtClean="0"/>
              <a:t> –</a:t>
            </a:r>
            <a:r>
              <a:rPr lang="ru-RU" dirty="0" smtClean="0"/>
              <a:t>среда      	- </a:t>
            </a:r>
            <a:r>
              <a:rPr lang="cs-CZ" dirty="0" smtClean="0"/>
              <a:t>středa </a:t>
            </a:r>
            <a:r>
              <a:rPr lang="cs-CZ" dirty="0" err="1" smtClean="0"/>
              <a:t>Thursday</a:t>
            </a:r>
            <a:r>
              <a:rPr lang="ru-RU" dirty="0" smtClean="0"/>
              <a:t> – </a:t>
            </a:r>
            <a:r>
              <a:rPr lang="cs-CZ" dirty="0" err="1" smtClean="0"/>
              <a:t>Donnerstag</a:t>
            </a:r>
            <a:r>
              <a:rPr lang="cs-CZ" dirty="0" smtClean="0"/>
              <a:t> – </a:t>
            </a:r>
            <a:r>
              <a:rPr lang="ru-RU" dirty="0" smtClean="0"/>
              <a:t>четверг   	- </a:t>
            </a:r>
            <a:r>
              <a:rPr lang="cs-CZ" dirty="0" smtClean="0"/>
              <a:t>čtvrtek </a:t>
            </a:r>
            <a:r>
              <a:rPr lang="cs-CZ" dirty="0" err="1" smtClean="0"/>
              <a:t>Friday</a:t>
            </a:r>
            <a:r>
              <a:rPr lang="ru-RU" dirty="0" smtClean="0"/>
              <a:t> – </a:t>
            </a:r>
            <a:r>
              <a:rPr lang="cs-CZ" dirty="0" err="1" smtClean="0"/>
              <a:t>Freitag</a:t>
            </a:r>
            <a:r>
              <a:rPr lang="cs-CZ" dirty="0" smtClean="0"/>
              <a:t> – </a:t>
            </a:r>
            <a:r>
              <a:rPr lang="ru-RU" dirty="0" smtClean="0"/>
              <a:t>пятница                	- </a:t>
            </a:r>
            <a:r>
              <a:rPr lang="cs-CZ" dirty="0" smtClean="0"/>
              <a:t>pátek </a:t>
            </a:r>
            <a:r>
              <a:rPr lang="cs-CZ" dirty="0" err="1" smtClean="0"/>
              <a:t>Saturday</a:t>
            </a:r>
            <a:r>
              <a:rPr lang="ru-RU" dirty="0" smtClean="0"/>
              <a:t> – </a:t>
            </a:r>
            <a:r>
              <a:rPr lang="cs-CZ" dirty="0" err="1" smtClean="0"/>
              <a:t>Samstag</a:t>
            </a:r>
            <a:r>
              <a:rPr lang="cs-CZ" dirty="0" smtClean="0"/>
              <a:t> – </a:t>
            </a:r>
            <a:r>
              <a:rPr lang="ru-RU" dirty="0" smtClean="0"/>
              <a:t>суббота 		- </a:t>
            </a:r>
            <a:r>
              <a:rPr lang="cs-CZ" dirty="0" smtClean="0"/>
              <a:t>sobota </a:t>
            </a:r>
            <a:r>
              <a:rPr lang="cs-CZ" dirty="0" err="1" smtClean="0"/>
              <a:t>Sunday</a:t>
            </a:r>
            <a:r>
              <a:rPr lang="ru-RU" dirty="0" smtClean="0"/>
              <a:t> – </a:t>
            </a:r>
            <a:r>
              <a:rPr lang="cs-CZ" dirty="0" err="1" smtClean="0"/>
              <a:t>Sonntag</a:t>
            </a:r>
            <a:r>
              <a:rPr lang="cs-CZ" dirty="0" smtClean="0"/>
              <a:t> – </a:t>
            </a:r>
            <a:r>
              <a:rPr lang="ru-RU" dirty="0" smtClean="0"/>
              <a:t>воскресенье 	- </a:t>
            </a:r>
            <a:r>
              <a:rPr lang="cs-CZ" dirty="0" smtClean="0"/>
              <a:t>neděle 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Dny španělsky a latinsky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Pondělí – </a:t>
            </a:r>
            <a:r>
              <a:rPr lang="cs-CZ" dirty="0" err="1" smtClean="0"/>
              <a:t>lunes</a:t>
            </a:r>
            <a:r>
              <a:rPr lang="cs-CZ" dirty="0" smtClean="0"/>
              <a:t>			</a:t>
            </a:r>
            <a:r>
              <a:rPr lang="cs-CZ" dirty="0" err="1" smtClean="0"/>
              <a:t>dies</a:t>
            </a:r>
            <a:r>
              <a:rPr lang="cs-CZ" dirty="0" smtClean="0"/>
              <a:t> </a:t>
            </a:r>
            <a:r>
              <a:rPr lang="cs-CZ" dirty="0" err="1" smtClean="0"/>
              <a:t>Lunae</a:t>
            </a:r>
            <a:endParaRPr lang="cs-CZ" dirty="0" smtClean="0"/>
          </a:p>
          <a:p>
            <a:r>
              <a:rPr lang="cs-CZ" dirty="0" smtClean="0"/>
              <a:t>Úterý – </a:t>
            </a:r>
            <a:r>
              <a:rPr lang="cs-CZ" dirty="0" err="1" smtClean="0"/>
              <a:t>martes</a:t>
            </a:r>
            <a:r>
              <a:rPr lang="cs-CZ" dirty="0" smtClean="0"/>
              <a:t>			</a:t>
            </a:r>
            <a:r>
              <a:rPr lang="cs-CZ" dirty="0" err="1" smtClean="0"/>
              <a:t>dies</a:t>
            </a:r>
            <a:r>
              <a:rPr lang="cs-CZ" dirty="0" smtClean="0"/>
              <a:t> </a:t>
            </a:r>
            <a:r>
              <a:rPr lang="cs-CZ" dirty="0" err="1" smtClean="0"/>
              <a:t>Martis</a:t>
            </a:r>
            <a:endParaRPr lang="cs-CZ" dirty="0" smtClean="0"/>
          </a:p>
          <a:p>
            <a:r>
              <a:rPr lang="cs-CZ" dirty="0" smtClean="0"/>
              <a:t>Středa - </a:t>
            </a:r>
            <a:r>
              <a:rPr lang="cs-CZ" dirty="0" err="1" smtClean="0"/>
              <a:t>miércoles</a:t>
            </a:r>
            <a:r>
              <a:rPr lang="cs-CZ" dirty="0" smtClean="0"/>
              <a:t> (</a:t>
            </a:r>
            <a:r>
              <a:rPr lang="cs-CZ" dirty="0" err="1" smtClean="0"/>
              <a:t>mierkoles</a:t>
            </a:r>
            <a:r>
              <a:rPr lang="cs-CZ" dirty="0" smtClean="0"/>
              <a:t>)	</a:t>
            </a:r>
            <a:r>
              <a:rPr lang="cs-CZ" dirty="0" err="1" smtClean="0"/>
              <a:t>dies</a:t>
            </a:r>
            <a:r>
              <a:rPr lang="cs-CZ" dirty="0" smtClean="0"/>
              <a:t> </a:t>
            </a:r>
            <a:r>
              <a:rPr lang="cs-CZ" dirty="0" err="1" smtClean="0"/>
              <a:t>Mercurii</a:t>
            </a:r>
            <a:endParaRPr lang="cs-CZ" dirty="0" smtClean="0"/>
          </a:p>
          <a:p>
            <a:r>
              <a:rPr lang="cs-CZ" dirty="0" smtClean="0"/>
              <a:t>Čtvrtek - </a:t>
            </a:r>
            <a:r>
              <a:rPr lang="cs-CZ" dirty="0" err="1" smtClean="0"/>
              <a:t>jueves</a:t>
            </a:r>
            <a:r>
              <a:rPr lang="cs-CZ" dirty="0" smtClean="0"/>
              <a:t> (</a:t>
            </a:r>
            <a:r>
              <a:rPr lang="cs-CZ" dirty="0" err="1" smtClean="0"/>
              <a:t>chueves</a:t>
            </a:r>
            <a:r>
              <a:rPr lang="cs-CZ" dirty="0" smtClean="0"/>
              <a:t>)	</a:t>
            </a:r>
            <a:r>
              <a:rPr lang="cs-CZ" dirty="0" err="1" smtClean="0"/>
              <a:t>dies</a:t>
            </a:r>
            <a:r>
              <a:rPr lang="cs-CZ" dirty="0" smtClean="0"/>
              <a:t> </a:t>
            </a:r>
            <a:r>
              <a:rPr lang="cs-CZ" dirty="0" err="1" smtClean="0"/>
              <a:t>Jovis</a:t>
            </a:r>
            <a:endParaRPr lang="cs-CZ" dirty="0" smtClean="0"/>
          </a:p>
          <a:p>
            <a:r>
              <a:rPr lang="cs-CZ" dirty="0" smtClean="0"/>
              <a:t>Pátek - </a:t>
            </a:r>
            <a:r>
              <a:rPr lang="cs-CZ" dirty="0" err="1" smtClean="0"/>
              <a:t>viernes</a:t>
            </a:r>
            <a:r>
              <a:rPr lang="cs-CZ" dirty="0" smtClean="0"/>
              <a:t> (</a:t>
            </a:r>
            <a:r>
              <a:rPr lang="cs-CZ" dirty="0" err="1" smtClean="0"/>
              <a:t>biernes</a:t>
            </a:r>
            <a:r>
              <a:rPr lang="cs-CZ" dirty="0" smtClean="0"/>
              <a:t>)		</a:t>
            </a:r>
            <a:r>
              <a:rPr lang="cs-CZ" dirty="0" err="1" smtClean="0"/>
              <a:t>dies</a:t>
            </a:r>
            <a:r>
              <a:rPr lang="cs-CZ" dirty="0" smtClean="0"/>
              <a:t> </a:t>
            </a:r>
            <a:r>
              <a:rPr lang="cs-CZ" dirty="0" err="1" smtClean="0"/>
              <a:t>Veneris</a:t>
            </a:r>
            <a:endParaRPr lang="cs-CZ" dirty="0" smtClean="0"/>
          </a:p>
          <a:p>
            <a:r>
              <a:rPr lang="cs-CZ" dirty="0" smtClean="0"/>
              <a:t>Sobota – </a:t>
            </a:r>
            <a:r>
              <a:rPr lang="cs-CZ" dirty="0" err="1" smtClean="0"/>
              <a:t>sábado</a:t>
            </a:r>
            <a:r>
              <a:rPr lang="cs-CZ" dirty="0" smtClean="0"/>
              <a:t>			</a:t>
            </a:r>
            <a:r>
              <a:rPr lang="cs-CZ" dirty="0" err="1" smtClean="0"/>
              <a:t>dies</a:t>
            </a:r>
            <a:r>
              <a:rPr lang="cs-CZ" dirty="0" smtClean="0"/>
              <a:t> Saturni</a:t>
            </a:r>
          </a:p>
          <a:p>
            <a:r>
              <a:rPr lang="cs-CZ" dirty="0" smtClean="0"/>
              <a:t>Neděle – </a:t>
            </a:r>
            <a:r>
              <a:rPr lang="cs-CZ" dirty="0" err="1" smtClean="0"/>
              <a:t>domingo</a:t>
            </a:r>
            <a:r>
              <a:rPr lang="cs-CZ" dirty="0" smtClean="0"/>
              <a:t>			</a:t>
            </a:r>
            <a:r>
              <a:rPr lang="cs-CZ" dirty="0" err="1" smtClean="0"/>
              <a:t>dies</a:t>
            </a:r>
            <a:r>
              <a:rPr lang="cs-CZ" dirty="0" smtClean="0"/>
              <a:t> </a:t>
            </a:r>
            <a:r>
              <a:rPr lang="cs-CZ" dirty="0" err="1" smtClean="0"/>
              <a:t>Solis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Svátky křesťanského roku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12568"/>
          </a:xfrm>
        </p:spPr>
        <p:txBody>
          <a:bodyPr>
            <a:normAutofit fontScale="70000" lnSpcReduction="20000"/>
          </a:bodyPr>
          <a:lstStyle/>
          <a:p>
            <a:r>
              <a:rPr lang="cs-CZ" sz="4500" b="1" dirty="0" smtClean="0"/>
              <a:t>Pevné svátky: </a:t>
            </a:r>
            <a:r>
              <a:rPr lang="cs-CZ" dirty="0" smtClean="0"/>
              <a:t>Jsou zasvěcené světcům katolické církve, je to velký počet asi </a:t>
            </a:r>
            <a:r>
              <a:rPr lang="cs-CZ" b="1" dirty="0" smtClean="0"/>
              <a:t>7 tisíc osob </a:t>
            </a:r>
            <a:r>
              <a:rPr lang="cs-CZ" dirty="0" smtClean="0"/>
              <a:t>(někdy i spojených do dvojic – Petr a Pavel, Cyril a Metoděj). </a:t>
            </a:r>
          </a:p>
          <a:p>
            <a:r>
              <a:rPr lang="cs-CZ" dirty="0" smtClean="0"/>
              <a:t>Proto </a:t>
            </a:r>
            <a:r>
              <a:rPr lang="cs-CZ" b="1" dirty="0" smtClean="0"/>
              <a:t>nebyl nikdy obecný kalendář</a:t>
            </a:r>
            <a:r>
              <a:rPr lang="cs-CZ" dirty="0" smtClean="0"/>
              <a:t>, </a:t>
            </a:r>
            <a:r>
              <a:rPr lang="cs-CZ" b="1" dirty="0" smtClean="0"/>
              <a:t>ale oblastní</a:t>
            </a:r>
            <a:r>
              <a:rPr lang="cs-CZ" dirty="0" smtClean="0"/>
              <a:t>, kde byli </a:t>
            </a:r>
            <a:r>
              <a:rPr lang="cs-CZ" u="sng" dirty="0" smtClean="0"/>
              <a:t>základní světci a ti ostatní doplněni z místního prostředí.</a:t>
            </a:r>
            <a:r>
              <a:rPr lang="cs-CZ" dirty="0" smtClean="0"/>
              <a:t> Poslední reforma v tomto směru  byla na 2. vatikánském koncilu a upřesněna v roce 1969. </a:t>
            </a:r>
          </a:p>
          <a:p>
            <a:r>
              <a:rPr lang="cs-CZ" dirty="0" smtClean="0"/>
              <a:t>Tak je </a:t>
            </a:r>
            <a:r>
              <a:rPr lang="cs-CZ" b="1" dirty="0" smtClean="0"/>
              <a:t>spousta světců stejného jména</a:t>
            </a:r>
            <a:r>
              <a:rPr lang="cs-CZ" dirty="0" smtClean="0"/>
              <a:t>, např. </a:t>
            </a:r>
            <a:r>
              <a:rPr lang="cs-CZ" u="sng" dirty="0" smtClean="0"/>
              <a:t>Jan Křtitel, Jan Evangelista, Jan Nepomucký, Jan Zlatoústý, Jan </a:t>
            </a:r>
            <a:r>
              <a:rPr lang="cs-CZ" u="sng" dirty="0" err="1" smtClean="0"/>
              <a:t>Bosco</a:t>
            </a:r>
            <a:r>
              <a:rPr lang="cs-CZ" dirty="0" smtClean="0"/>
              <a:t>, František Xaverský, František z </a:t>
            </a:r>
            <a:r>
              <a:rPr lang="cs-CZ" dirty="0" err="1" smtClean="0"/>
              <a:t>Assisi</a:t>
            </a:r>
            <a:r>
              <a:rPr lang="cs-CZ" dirty="0" smtClean="0"/>
              <a:t> atd. </a:t>
            </a:r>
          </a:p>
          <a:p>
            <a:r>
              <a:rPr lang="cs-CZ" dirty="0" smtClean="0"/>
              <a:t>Také např. </a:t>
            </a:r>
            <a:r>
              <a:rPr lang="cs-CZ" b="1" dirty="0" smtClean="0"/>
              <a:t>jeden světec může mít více svátků </a:t>
            </a:r>
            <a:r>
              <a:rPr lang="cs-CZ" dirty="0" smtClean="0"/>
              <a:t>(narození, umučení). Nejvíce jich má </a:t>
            </a:r>
            <a:r>
              <a:rPr lang="cs-CZ" b="1" dirty="0" smtClean="0"/>
              <a:t>Panna Maria </a:t>
            </a:r>
            <a:r>
              <a:rPr lang="cs-CZ" dirty="0" smtClean="0"/>
              <a:t>(Narození, nanebevzetí atd.).</a:t>
            </a:r>
          </a:p>
          <a:p>
            <a:r>
              <a:rPr lang="cs-CZ" sz="3800" b="1" dirty="0" smtClean="0"/>
              <a:t>Historické texty</a:t>
            </a:r>
            <a:r>
              <a:rPr lang="cs-CZ" dirty="0" smtClean="0"/>
              <a:t> jsou často datovány ne přímým datem, ale např. </a:t>
            </a:r>
            <a:r>
              <a:rPr lang="cs-CZ" b="1" i="1" dirty="0" smtClean="0"/>
              <a:t>„stalo se to v neděli po svátku sv. Václava“</a:t>
            </a:r>
            <a:r>
              <a:rPr lang="cs-CZ" dirty="0" smtClean="0"/>
              <a:t>. Tedy víme, že to bylo v neděli po 28. září. Problém ale je, kdy byla tehdy neděle (toto najdeme v tabulkách, např. v už uváděné </a:t>
            </a:r>
            <a:r>
              <a:rPr lang="cs-CZ" u="sng" dirty="0" smtClean="0"/>
              <a:t>Fridrichově Rukojeti křesťanské chronologie</a:t>
            </a:r>
            <a:r>
              <a:rPr lang="cs-CZ" dirty="0" smtClean="0"/>
              <a:t>).</a:t>
            </a:r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Pohyblivé svátky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/>
              <a:t>Pohyblivé svátky </a:t>
            </a:r>
            <a:r>
              <a:rPr lang="cs-CZ" dirty="0" smtClean="0"/>
              <a:t>jsou vázány na </a:t>
            </a:r>
            <a:r>
              <a:rPr lang="cs-CZ" u="sng" dirty="0" smtClean="0"/>
              <a:t>dny v týdnu</a:t>
            </a:r>
            <a:r>
              <a:rPr lang="cs-CZ" dirty="0" smtClean="0"/>
              <a:t>, ne na konkrétní datum.</a:t>
            </a:r>
          </a:p>
          <a:p>
            <a:r>
              <a:rPr lang="cs-CZ" dirty="0" smtClean="0"/>
              <a:t>Základem jsou </a:t>
            </a:r>
            <a:r>
              <a:rPr lang="cs-CZ" sz="4100" b="1" dirty="0" smtClean="0"/>
              <a:t>Velikonoce</a:t>
            </a:r>
            <a:r>
              <a:rPr lang="cs-CZ" b="1" dirty="0" smtClean="0"/>
              <a:t>, </a:t>
            </a:r>
            <a:r>
              <a:rPr lang="cs-CZ" dirty="0" smtClean="0"/>
              <a:t>tedy svátek </a:t>
            </a:r>
            <a:r>
              <a:rPr lang="cs-CZ" b="1" dirty="0" smtClean="0"/>
              <a:t>ukřižování a vzkříšení Ježíše Krista.</a:t>
            </a:r>
          </a:p>
          <a:p>
            <a:r>
              <a:rPr lang="cs-CZ" dirty="0" smtClean="0"/>
              <a:t>Původně je </a:t>
            </a:r>
            <a:r>
              <a:rPr lang="cs-CZ" b="1" dirty="0" smtClean="0"/>
              <a:t>křesťané</a:t>
            </a:r>
            <a:r>
              <a:rPr lang="cs-CZ" dirty="0" smtClean="0"/>
              <a:t> slavili stejně </a:t>
            </a:r>
            <a:r>
              <a:rPr lang="cs-CZ" b="1" dirty="0" smtClean="0"/>
              <a:t>jako Židé </a:t>
            </a:r>
            <a:r>
              <a:rPr lang="cs-CZ" dirty="0" smtClean="0"/>
              <a:t>(jako svátek </a:t>
            </a:r>
            <a:r>
              <a:rPr lang="cs-CZ" dirty="0" err="1" smtClean="0"/>
              <a:t>pesah</a:t>
            </a:r>
            <a:r>
              <a:rPr lang="cs-CZ" dirty="0" smtClean="0"/>
              <a:t>). </a:t>
            </a:r>
          </a:p>
          <a:p>
            <a:r>
              <a:rPr lang="cs-CZ" dirty="0" smtClean="0"/>
              <a:t>Po </a:t>
            </a:r>
            <a:r>
              <a:rPr lang="cs-CZ" b="1" dirty="0" smtClean="0"/>
              <a:t>1. </a:t>
            </a:r>
            <a:r>
              <a:rPr lang="cs-CZ" b="1" dirty="0" err="1" smtClean="0"/>
              <a:t>Nikajském</a:t>
            </a:r>
            <a:r>
              <a:rPr lang="cs-CZ" b="1" dirty="0" smtClean="0"/>
              <a:t> koncilu roku 325 n. l</a:t>
            </a:r>
            <a:r>
              <a:rPr lang="cs-CZ" dirty="0" smtClean="0"/>
              <a:t>. bylo rozhodnuto, že Velikonoce budou </a:t>
            </a:r>
            <a:r>
              <a:rPr lang="cs-CZ" b="1" u="sng" dirty="0" smtClean="0"/>
              <a:t>1. neděli po 1. jarním úplňku </a:t>
            </a:r>
            <a:r>
              <a:rPr lang="cs-CZ" dirty="0" smtClean="0"/>
              <a:t>(tedy po 21. březnu). Mohou tedy být v rozmezí </a:t>
            </a:r>
            <a:r>
              <a:rPr lang="cs-CZ" u="sng" dirty="0" smtClean="0"/>
              <a:t>22. března až 25. dubna. </a:t>
            </a:r>
          </a:p>
          <a:p>
            <a:r>
              <a:rPr lang="cs-CZ" b="1" dirty="0" smtClean="0"/>
              <a:t>Další pohyblivé svátky </a:t>
            </a:r>
            <a:r>
              <a:rPr lang="cs-CZ" dirty="0" smtClean="0"/>
              <a:t>odvozeny od Velikonoc. Například  doba </a:t>
            </a:r>
            <a:r>
              <a:rPr lang="cs-CZ" u="sng" dirty="0" smtClean="0"/>
              <a:t>40 dní půstu před Ve</a:t>
            </a:r>
            <a:r>
              <a:rPr lang="cs-CZ" dirty="0" smtClean="0"/>
              <a:t>likonocemi, svátek </a:t>
            </a:r>
            <a:r>
              <a:rPr lang="cs-CZ" u="sng" dirty="0" smtClean="0"/>
              <a:t>Letnic (Svatodušní svátky), svátek Božího Těla</a:t>
            </a:r>
            <a:r>
              <a:rPr lang="cs-CZ" dirty="0" smtClean="0"/>
              <a:t> atd.</a:t>
            </a:r>
            <a:endParaRPr lang="cs-CZ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Úvahy a zamyšlení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Proč pro svoje praktické bádání potřebuje historik znát alespoň trochu chronologii? Uveď nějaké konkrétní příklady.</a:t>
            </a:r>
          </a:p>
          <a:p>
            <a:r>
              <a:rPr lang="cs-CZ" dirty="0" smtClean="0"/>
              <a:t>Proč Petr I. Veliký se rozhodl zavést v Rusku před rokem 1700 juliánský a ne lepší gregoriánský kalendář?</a:t>
            </a:r>
          </a:p>
          <a:p>
            <a:r>
              <a:rPr lang="cs-CZ" dirty="0" smtClean="0"/>
              <a:t>Jak nám dnešní kalendáře na dvou příkladech dosvědčují, že kdysi rok opravdu začínal v březnu?</a:t>
            </a:r>
          </a:p>
          <a:p>
            <a:r>
              <a:rPr lang="cs-CZ" dirty="0" smtClean="0"/>
              <a:t>Jak nám některé názvy dnů u některých národů dosvědčují, že byly odvozeny od bohů, respektive od nebeských světel?</a:t>
            </a:r>
          </a:p>
          <a:p>
            <a:r>
              <a:rPr lang="cs-CZ" dirty="0" smtClean="0"/>
              <a:t>Jak nám název neděle v jednom významném jazyce dosvědčuje, že tento volný den byl opravdu stanoven dle vzkříšení Ježíše Krista?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Chronologie - test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84576"/>
          </a:xfrm>
        </p:spPr>
        <p:txBody>
          <a:bodyPr>
            <a:noAutofit/>
          </a:bodyPr>
          <a:lstStyle/>
          <a:p>
            <a:r>
              <a:rPr lang="cs-CZ" sz="2100" dirty="0" smtClean="0"/>
              <a:t>1. Kdo se zabýval chronologií jako vědou v raném středověku a kdo u nás v Čechách v 19. století?</a:t>
            </a:r>
          </a:p>
          <a:p>
            <a:r>
              <a:rPr lang="cs-CZ" sz="2100" dirty="0" smtClean="0"/>
              <a:t>2. Kde býval kdysi nejstarší orloj v naší zemi a kdo jsou tvůrci staroměstského orloje?</a:t>
            </a:r>
          </a:p>
          <a:p>
            <a:r>
              <a:rPr lang="cs-CZ" sz="2100" dirty="0" smtClean="0"/>
              <a:t>3. Co můžeme vidět každou hodinu v okénkách na staroměstském orloji a kdo je tvůrcem zvěrokruhu na tomto orloji?</a:t>
            </a:r>
          </a:p>
          <a:p>
            <a:r>
              <a:rPr lang="cs-CZ" sz="2100" dirty="0" smtClean="0"/>
              <a:t>4. Uveď alespoň jeden moderní orloj, který byl vytvořen ve 21. století. </a:t>
            </a:r>
          </a:p>
          <a:p>
            <a:r>
              <a:rPr lang="cs-CZ" sz="2100" dirty="0" smtClean="0"/>
              <a:t>5. Kdy byl ve starověku původně počátek roku (měsíční rok)?</a:t>
            </a:r>
          </a:p>
          <a:p>
            <a:r>
              <a:rPr lang="cs-CZ" sz="2100" dirty="0" smtClean="0"/>
              <a:t>6. Dráha zdánlivého oběhu Slunce kolem Země byla rozdělena  ve starověku na 12 dílů</a:t>
            </a:r>
            <a:r>
              <a:rPr lang="cs-CZ" sz="2100" b="1" dirty="0" smtClean="0"/>
              <a:t>. </a:t>
            </a:r>
            <a:r>
              <a:rPr lang="cs-CZ" sz="2100" dirty="0" smtClean="0"/>
              <a:t>Stálice, které byly v blízkosti takového postavení, byly spojovány  v souhvězdí. Uveď názvy některých z těchto dvanácti souhvězdí (min. 5).</a:t>
            </a:r>
          </a:p>
          <a:p>
            <a:r>
              <a:rPr lang="cs-CZ" sz="2100" dirty="0" smtClean="0"/>
              <a:t>7. Kdo zavedl ve starém Římě kalendář roku 46 př. n. l. , jak se nazýval a kdo byl jeho tvůrcem?</a:t>
            </a:r>
            <a:endParaRPr lang="cs-CZ" sz="21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Chronologie – test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8. Kdo zavedl gregoriánskou reformu, kdy a jak? </a:t>
            </a:r>
          </a:p>
          <a:p>
            <a:r>
              <a:rPr lang="cs-CZ" dirty="0" smtClean="0"/>
              <a:t>9. Kdy přijala naše země gregoriánský kalendář, kdy většina protestantských zemí a kdy Rusko?</a:t>
            </a:r>
          </a:p>
          <a:p>
            <a:r>
              <a:rPr lang="cs-CZ" dirty="0" smtClean="0"/>
              <a:t>10. Kdy se užíval ve Francii tzv. kalendář Francouzské revoluce, od čeho se odvozovaly tehdy názvy měsíců?</a:t>
            </a:r>
          </a:p>
          <a:p>
            <a:r>
              <a:rPr lang="cs-CZ" dirty="0" smtClean="0"/>
              <a:t>11. Od čeho a kdy počítali začátek letopočtu staří Řekové a od čeho staří Římané?</a:t>
            </a:r>
          </a:p>
          <a:p>
            <a:r>
              <a:rPr lang="cs-CZ" dirty="0" smtClean="0"/>
              <a:t>12. Kdo a kdy zavedl datování Anno Domini (Léta Páně) a od čeho je to určeno?</a:t>
            </a:r>
          </a:p>
          <a:p>
            <a:r>
              <a:rPr lang="cs-CZ" dirty="0" smtClean="0"/>
              <a:t>13. Od čeho určuje většina světa názvy měsíců a od čeho velká část Slovanů?</a:t>
            </a:r>
          </a:p>
          <a:p>
            <a:r>
              <a:rPr lang="cs-CZ" dirty="0" smtClean="0"/>
              <a:t>14. Od čeho jsou odvozeny názvy dnů v týdnu u Germánů a od čeho u Slovanů?</a:t>
            </a:r>
          </a:p>
          <a:p>
            <a:r>
              <a:rPr lang="cs-CZ" dirty="0" smtClean="0"/>
              <a:t>15. Uveď příklad pevného a pohyblivého svátku.</a:t>
            </a:r>
          </a:p>
          <a:p>
            <a:r>
              <a:rPr lang="cs-CZ" dirty="0" smtClean="0"/>
              <a:t>16. Uveď, jak se ustanovují Velikonoce a kdy a kde byla tato metoda stanovena?</a:t>
            </a:r>
            <a:endParaRPr lang="cs-CZ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Chronologie – test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24536"/>
          </a:xfrm>
        </p:spPr>
        <p:txBody>
          <a:bodyPr>
            <a:normAutofit fontScale="40000" lnSpcReduction="20000"/>
          </a:bodyPr>
          <a:lstStyle/>
          <a:p>
            <a:r>
              <a:rPr lang="cs-CZ" sz="4800" dirty="0" smtClean="0"/>
              <a:t>1. Kdo se zabýval chronologií jako vědou v raném středověku a kdo u nás v Čechách v 19. století? – </a:t>
            </a:r>
            <a:r>
              <a:rPr lang="cs-CZ" sz="4800" u="sng" dirty="0" smtClean="0"/>
              <a:t>Isidor ze Sevilly, </a:t>
            </a:r>
            <a:r>
              <a:rPr lang="cs-CZ" sz="4800" u="sng" dirty="0" err="1" smtClean="0"/>
              <a:t>Beda</a:t>
            </a:r>
            <a:r>
              <a:rPr lang="cs-CZ" sz="4800" u="sng" dirty="0" smtClean="0"/>
              <a:t> </a:t>
            </a:r>
            <a:r>
              <a:rPr lang="cs-CZ" sz="4800" u="sng" dirty="0" err="1" smtClean="0"/>
              <a:t>Venerabilis</a:t>
            </a:r>
            <a:r>
              <a:rPr lang="cs-CZ" sz="4800" u="sng" dirty="0" smtClean="0"/>
              <a:t>, u nás Fr. Palacký,  </a:t>
            </a:r>
            <a:r>
              <a:rPr lang="cs-CZ" sz="4800" u="sng" dirty="0" err="1" smtClean="0"/>
              <a:t>Jos</a:t>
            </a:r>
            <a:r>
              <a:rPr lang="cs-CZ" sz="4800" u="sng" dirty="0" smtClean="0"/>
              <a:t>. </a:t>
            </a:r>
            <a:r>
              <a:rPr lang="cs-CZ" sz="4800" u="sng" dirty="0" err="1" smtClean="0"/>
              <a:t>Emler</a:t>
            </a:r>
            <a:r>
              <a:rPr lang="cs-CZ" sz="4800" u="sng" dirty="0" smtClean="0"/>
              <a:t>, Gustav Fridrich</a:t>
            </a:r>
            <a:r>
              <a:rPr lang="cs-CZ" sz="4800" dirty="0" smtClean="0"/>
              <a:t>. – </a:t>
            </a:r>
            <a:r>
              <a:rPr lang="cs-CZ" sz="4800" b="1" dirty="0" smtClean="0"/>
              <a:t>5 bodů</a:t>
            </a:r>
          </a:p>
          <a:p>
            <a:r>
              <a:rPr lang="cs-CZ" sz="4800" dirty="0" smtClean="0"/>
              <a:t>2. Kde býval kdysi nejstarší orloj v naší zemi a kdo jsou tvůrci staroměstského orloje? </a:t>
            </a:r>
            <a:r>
              <a:rPr lang="cs-CZ" sz="4800" u="sng" dirty="0" smtClean="0"/>
              <a:t>– V Kutné Hoře, Mikuláš z Kadaně a Jan Ondřejův</a:t>
            </a:r>
            <a:r>
              <a:rPr lang="cs-CZ" sz="4800" dirty="0" smtClean="0"/>
              <a:t>. </a:t>
            </a:r>
            <a:r>
              <a:rPr lang="cs-CZ" sz="4800" b="1" dirty="0" smtClean="0"/>
              <a:t>– 3 body</a:t>
            </a:r>
          </a:p>
          <a:p>
            <a:r>
              <a:rPr lang="cs-CZ" sz="4800" dirty="0" smtClean="0"/>
              <a:t>3. Co můžeme vidět každou hodinu v okénkách na staroměstském orloji a kdo je tvůrcem zvěrokruhu na tomto orloji? – </a:t>
            </a:r>
            <a:r>
              <a:rPr lang="cs-CZ" sz="4800" u="sng" dirty="0" smtClean="0"/>
              <a:t>Postavy apoštolů, Josef Mánes</a:t>
            </a:r>
            <a:r>
              <a:rPr lang="cs-CZ" sz="4800" dirty="0" smtClean="0"/>
              <a:t>. – </a:t>
            </a:r>
            <a:r>
              <a:rPr lang="cs-CZ" sz="4800" b="1" dirty="0" smtClean="0"/>
              <a:t>2 body</a:t>
            </a:r>
          </a:p>
          <a:p>
            <a:r>
              <a:rPr lang="cs-CZ" sz="4800" dirty="0" smtClean="0"/>
              <a:t>4. Uveď alespoň jeden moderní orloj, který byl vytvořen ve 21. století. – </a:t>
            </a:r>
            <a:r>
              <a:rPr lang="cs-CZ" sz="4800" u="sng" dirty="0" smtClean="0"/>
              <a:t>Kryštofovo Údolí, Stará Bystrica na Slovensku</a:t>
            </a:r>
            <a:r>
              <a:rPr lang="cs-CZ" sz="4800" dirty="0" smtClean="0"/>
              <a:t>. – </a:t>
            </a:r>
            <a:r>
              <a:rPr lang="cs-CZ" sz="4800" b="1" dirty="0" smtClean="0"/>
              <a:t>1 bod</a:t>
            </a:r>
          </a:p>
          <a:p>
            <a:r>
              <a:rPr lang="cs-CZ" sz="4800" dirty="0" smtClean="0"/>
              <a:t>5. Kdy byl ve starověku původně počátek roku (měsíční rok)? – </a:t>
            </a:r>
            <a:r>
              <a:rPr lang="cs-CZ" sz="4800" u="sng" dirty="0" smtClean="0"/>
              <a:t>1. března </a:t>
            </a:r>
            <a:r>
              <a:rPr lang="cs-CZ" sz="4800" dirty="0" smtClean="0"/>
              <a:t>– </a:t>
            </a:r>
            <a:r>
              <a:rPr lang="cs-CZ" sz="4800" b="1" dirty="0" smtClean="0"/>
              <a:t>1 bod</a:t>
            </a:r>
          </a:p>
          <a:p>
            <a:r>
              <a:rPr lang="cs-CZ" sz="4800" dirty="0" smtClean="0"/>
              <a:t>6. Dráha zdánlivého oběhu Slunce kolem Země byla rozdělena  ve starověku na 12 dílů</a:t>
            </a:r>
            <a:r>
              <a:rPr lang="cs-CZ" sz="4800" b="1" dirty="0" smtClean="0"/>
              <a:t>. </a:t>
            </a:r>
            <a:r>
              <a:rPr lang="cs-CZ" sz="4800" dirty="0" smtClean="0"/>
              <a:t>Stálice, které byly v blízkosti takového postavení, byly spojovány  v souhvězdí. Uveď názvy některých z těchto dvanácti souhvězdí (min. 5), - </a:t>
            </a:r>
            <a:r>
              <a:rPr lang="cs-CZ" sz="4800" u="sng" dirty="0" smtClean="0"/>
              <a:t>Kozoroh, Střelec, Váhy, Lev, Vodnář, Panna atd.</a:t>
            </a:r>
            <a:r>
              <a:rPr lang="cs-CZ" sz="4800" dirty="0" smtClean="0"/>
              <a:t> – </a:t>
            </a:r>
            <a:r>
              <a:rPr lang="cs-CZ" sz="4800" b="1" dirty="0" smtClean="0"/>
              <a:t>5 bodů</a:t>
            </a:r>
          </a:p>
          <a:p>
            <a:r>
              <a:rPr lang="cs-CZ" sz="4800" dirty="0" smtClean="0"/>
              <a:t>7. Kdo zavedl ve starém Římě kalendář roku 46 př. n. l. , jak se nazýval a kdo byl jeho tvůrcem? </a:t>
            </a:r>
            <a:r>
              <a:rPr lang="cs-CZ" sz="4800" u="sng" dirty="0" smtClean="0"/>
              <a:t>Zavedl G. J. </a:t>
            </a:r>
            <a:r>
              <a:rPr lang="cs-CZ" sz="4800" u="sng" dirty="0" err="1" smtClean="0"/>
              <a:t>Caesar</a:t>
            </a:r>
            <a:r>
              <a:rPr lang="cs-CZ" sz="4800" u="sng" dirty="0" smtClean="0"/>
              <a:t>, juliánský, astronom </a:t>
            </a:r>
            <a:r>
              <a:rPr lang="cs-CZ" sz="4800" u="sng" dirty="0" err="1" smtClean="0"/>
              <a:t>Sosigen</a:t>
            </a:r>
            <a:r>
              <a:rPr lang="cs-CZ" sz="4800" u="sng" dirty="0" smtClean="0"/>
              <a:t> </a:t>
            </a:r>
            <a:r>
              <a:rPr lang="cs-CZ" sz="4800" dirty="0" smtClean="0"/>
              <a:t>– </a:t>
            </a:r>
            <a:r>
              <a:rPr lang="cs-CZ" sz="4800" b="1" dirty="0" smtClean="0"/>
              <a:t>3 body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Chronologie – test – pokračování - 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sz="4000" dirty="0" smtClean="0"/>
              <a:t>8. Kdo zavedl gregoriánskou reformu, kdy a jak? – </a:t>
            </a:r>
            <a:r>
              <a:rPr lang="cs-CZ" sz="4000" u="sng" dirty="0" smtClean="0"/>
              <a:t>Papež Řehoř XIII. Roku 1582. Po 4. říjnu se mělo psát 15. října (10 dní vypuštěno) a upravil se systém přestupných roků</a:t>
            </a:r>
            <a:r>
              <a:rPr lang="cs-CZ" sz="4000" dirty="0" smtClean="0"/>
              <a:t>. – </a:t>
            </a:r>
            <a:r>
              <a:rPr lang="cs-CZ" sz="4000" b="1" dirty="0" smtClean="0"/>
              <a:t>4 body</a:t>
            </a:r>
          </a:p>
          <a:p>
            <a:r>
              <a:rPr lang="cs-CZ" sz="4000" dirty="0" smtClean="0"/>
              <a:t>9. Kdy přijala naše země gregoriánský kalendář, kdy většina protestantských zemí a kdy Rusko? – </a:t>
            </a:r>
            <a:r>
              <a:rPr lang="cs-CZ" sz="4000" u="sng" dirty="0" smtClean="0"/>
              <a:t>Roku 1584, kol roku 1700, Rusko 1918.</a:t>
            </a:r>
            <a:r>
              <a:rPr lang="cs-CZ" sz="4000" dirty="0" smtClean="0"/>
              <a:t> – </a:t>
            </a:r>
            <a:r>
              <a:rPr lang="cs-CZ" sz="4000" b="1" dirty="0" smtClean="0"/>
              <a:t>3 body</a:t>
            </a:r>
          </a:p>
          <a:p>
            <a:r>
              <a:rPr lang="cs-CZ" sz="4000" dirty="0" smtClean="0"/>
              <a:t>10. Kdy se užíval ve Francii tzv. kalendář Francouzské revoluce, od čeho se odvozovaly tehdy názvy měsíců? – </a:t>
            </a:r>
            <a:r>
              <a:rPr lang="cs-CZ" sz="4000" u="sng" dirty="0" smtClean="0"/>
              <a:t>V letech 1792 – 1805, dle dění v přírodě (př. thermidor)</a:t>
            </a:r>
            <a:r>
              <a:rPr lang="cs-CZ" sz="4000" dirty="0" smtClean="0"/>
              <a:t>. – </a:t>
            </a:r>
            <a:r>
              <a:rPr lang="cs-CZ" sz="4000" b="1" dirty="0" smtClean="0"/>
              <a:t>3 body</a:t>
            </a:r>
          </a:p>
          <a:p>
            <a:r>
              <a:rPr lang="cs-CZ" sz="4000" dirty="0" smtClean="0"/>
              <a:t>11. Od čeho a kdy počítali začátek letopočtu staří Řekové a od čeho staří Římané? – </a:t>
            </a:r>
            <a:r>
              <a:rPr lang="cs-CZ" sz="4000" u="sng" dirty="0" smtClean="0"/>
              <a:t>Řekové od první olympiády r. 776 př. n. l., Římané od založení Říma roku 754 př. n. l. </a:t>
            </a:r>
            <a:r>
              <a:rPr lang="cs-CZ" sz="4000" dirty="0" smtClean="0"/>
              <a:t>– </a:t>
            </a:r>
            <a:r>
              <a:rPr lang="cs-CZ" sz="4000" b="1" dirty="0" smtClean="0"/>
              <a:t>4 body</a:t>
            </a:r>
          </a:p>
          <a:p>
            <a:r>
              <a:rPr lang="cs-CZ" sz="4000" dirty="0" smtClean="0"/>
              <a:t>12. Kdo a kdy zavedl datování Anno Domini (Léta Páně) a od čeho je to určeno? – </a:t>
            </a:r>
            <a:r>
              <a:rPr lang="cs-CZ" sz="4000" u="sng" dirty="0" smtClean="0"/>
              <a:t>Opat </a:t>
            </a:r>
            <a:r>
              <a:rPr lang="cs-CZ" sz="4000" u="sng" dirty="0" err="1" smtClean="0"/>
              <a:t>Dionysius</a:t>
            </a:r>
            <a:r>
              <a:rPr lang="cs-CZ" sz="4000" u="sng" dirty="0" smtClean="0"/>
              <a:t> </a:t>
            </a:r>
            <a:r>
              <a:rPr lang="cs-CZ" sz="4000" u="sng" dirty="0" err="1" smtClean="0"/>
              <a:t>Exiguus</a:t>
            </a:r>
            <a:r>
              <a:rPr lang="cs-CZ" sz="4000" u="sng" dirty="0" smtClean="0"/>
              <a:t>, roku 525 n. l., spočítal zpětně od narození Krista.</a:t>
            </a:r>
            <a:r>
              <a:rPr lang="cs-CZ" sz="4000" dirty="0" smtClean="0"/>
              <a:t> – </a:t>
            </a:r>
            <a:r>
              <a:rPr lang="cs-CZ" sz="4000" b="1" dirty="0" smtClean="0"/>
              <a:t>3 body</a:t>
            </a:r>
          </a:p>
          <a:p>
            <a:r>
              <a:rPr lang="cs-CZ" sz="4000" dirty="0" smtClean="0"/>
              <a:t>13. Od čeho určuje většina světa názvy měsíců a od čeho velká část Slovanů? – </a:t>
            </a:r>
            <a:r>
              <a:rPr lang="cs-CZ" sz="4000" u="sng" dirty="0" smtClean="0"/>
              <a:t>Od Římanů (dle číslování a bohů a císařů) a Slované dle dění v přírodě</a:t>
            </a:r>
            <a:r>
              <a:rPr lang="cs-CZ" sz="4000" dirty="0" smtClean="0"/>
              <a:t>. – </a:t>
            </a:r>
            <a:r>
              <a:rPr lang="cs-CZ" sz="4000" b="1" dirty="0" smtClean="0"/>
              <a:t>3 body</a:t>
            </a:r>
          </a:p>
          <a:p>
            <a:r>
              <a:rPr lang="cs-CZ" sz="4000" dirty="0" smtClean="0"/>
              <a:t>14. Od čeho jsou odvozeny názvy dnů v týdnu u Germánů a od čeho u Slovanů? – </a:t>
            </a:r>
            <a:r>
              <a:rPr lang="cs-CZ" sz="4000" u="sng" dirty="0" smtClean="0"/>
              <a:t>U Germánů od Římanů – dle bohů (sedmi nebeských těles), u Slovanů číslování – neděle  je den odpočinku a sobota dle </a:t>
            </a:r>
            <a:r>
              <a:rPr lang="cs-CZ" sz="4000" u="sng" dirty="0" err="1" smtClean="0"/>
              <a:t>židov</a:t>
            </a:r>
            <a:r>
              <a:rPr lang="cs-CZ" sz="4000" u="sng" dirty="0" smtClean="0"/>
              <a:t>. </a:t>
            </a:r>
            <a:r>
              <a:rPr lang="cs-CZ" sz="4000" u="sng" dirty="0" err="1" smtClean="0"/>
              <a:t>sabbatu</a:t>
            </a:r>
            <a:r>
              <a:rPr lang="cs-CZ" sz="4000" dirty="0" smtClean="0"/>
              <a:t>. – </a:t>
            </a:r>
            <a:r>
              <a:rPr lang="cs-CZ" sz="4000" b="1" dirty="0" smtClean="0"/>
              <a:t>4 body</a:t>
            </a:r>
          </a:p>
          <a:p>
            <a:r>
              <a:rPr lang="cs-CZ" sz="4000" dirty="0" smtClean="0"/>
              <a:t>15. Uveď příklad pevného a pohyblivého svátku. – </a:t>
            </a:r>
            <a:r>
              <a:rPr lang="cs-CZ" sz="4000" u="sng" dirty="0" smtClean="0"/>
              <a:t>Pevné -  sv. Václav, Boží narození atd. , pohyblivé – Velikonoce</a:t>
            </a:r>
            <a:r>
              <a:rPr lang="cs-CZ" sz="4000" dirty="0" smtClean="0"/>
              <a:t>. – </a:t>
            </a:r>
            <a:r>
              <a:rPr lang="cs-CZ" sz="4000" b="1" dirty="0" smtClean="0"/>
              <a:t>2 body</a:t>
            </a:r>
          </a:p>
          <a:p>
            <a:r>
              <a:rPr lang="cs-CZ" sz="4000" dirty="0" smtClean="0"/>
              <a:t>16. Uveď, jak se ustanovují Velikonoce a kdy a kde byla tato metoda stanovena? </a:t>
            </a:r>
            <a:r>
              <a:rPr lang="cs-CZ" sz="4000" u="sng" dirty="0" smtClean="0"/>
              <a:t>Je to 1. neděle po prvním jarním úplňku, na </a:t>
            </a:r>
            <a:r>
              <a:rPr lang="cs-CZ" sz="4000" u="sng" dirty="0" err="1" smtClean="0"/>
              <a:t>Nikajském</a:t>
            </a:r>
            <a:r>
              <a:rPr lang="cs-CZ" sz="4000" u="sng" dirty="0" smtClean="0"/>
              <a:t> koncilu roku 325 n. l</a:t>
            </a:r>
            <a:r>
              <a:rPr lang="cs-CZ" sz="4000" dirty="0" smtClean="0"/>
              <a:t>. – </a:t>
            </a:r>
            <a:r>
              <a:rPr lang="cs-CZ" sz="4000" b="1" dirty="0" smtClean="0"/>
              <a:t>5 bodů</a:t>
            </a:r>
          </a:p>
          <a:p>
            <a:endParaRPr lang="cs-CZ" b="1" dirty="0" smtClean="0"/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dirty="0" smtClean="0"/>
              <a:t>Hlaváček, Ivan; Kašpar, Jaroslav; Nový, Rostislav. </a:t>
            </a:r>
            <a:r>
              <a:rPr lang="cs-CZ" sz="2000" dirty="0" err="1" smtClean="0"/>
              <a:t>Vademecum</a:t>
            </a:r>
            <a:r>
              <a:rPr lang="cs-CZ" sz="2000" dirty="0" smtClean="0"/>
              <a:t> pomocných věd historických. Praha: Nakladatelství Svoboda, 1988.</a:t>
            </a:r>
          </a:p>
          <a:p>
            <a:r>
              <a:rPr lang="cs-CZ" sz="2000" dirty="0" smtClean="0">
                <a:hlinkClick r:id="rId2"/>
              </a:rPr>
              <a:t>http://cs.wikipedia.org</a:t>
            </a:r>
            <a:endParaRPr lang="cs-CZ" sz="2000" dirty="0" smtClean="0"/>
          </a:p>
          <a:p>
            <a:r>
              <a:rPr lang="cs-CZ" sz="2000" b="1" u="sng" dirty="0" smtClean="0"/>
              <a:t>Použité obrázky:</a:t>
            </a:r>
          </a:p>
          <a:p>
            <a:pPr lvl="0">
              <a:buNone/>
            </a:pPr>
            <a:r>
              <a:rPr lang="cs-CZ" sz="2000" u="sng" dirty="0" smtClean="0">
                <a:hlinkClick r:id="rId3"/>
              </a:rPr>
              <a:t>http</a:t>
            </a:r>
            <a:r>
              <a:rPr lang="cs-CZ" sz="2000" u="sng" dirty="0" smtClean="0">
                <a:hlinkClick r:id="rId3"/>
              </a:rPr>
              <a:t>://commons.wikimedia.org/wiki/File:Prage_Orloj_Barnab%C3%A1%C5%A1_a_Bartolom%C4%9Bj.jpg?uselang=cs</a:t>
            </a:r>
            <a:r>
              <a:rPr lang="cs-CZ" sz="2000" dirty="0" smtClean="0"/>
              <a:t> – Pražský orloj – volné použití (autor dává svolení) - </a:t>
            </a:r>
            <a:r>
              <a:rPr lang="cs-CZ" sz="2000" u="sng" dirty="0" err="1" smtClean="0">
                <a:hlinkClick r:id="rId4" tooltip="User:Karelj"/>
              </a:rPr>
              <a:t>Karelj</a:t>
            </a:r>
            <a:r>
              <a:rPr lang="cs-CZ" sz="2000" dirty="0" smtClean="0"/>
              <a:t> – str. 7</a:t>
            </a:r>
          </a:p>
          <a:p>
            <a:pPr lvl="0">
              <a:buNone/>
            </a:pPr>
            <a:r>
              <a:rPr lang="cs-CZ" sz="2000" u="sng" dirty="0" smtClean="0">
                <a:hlinkClick r:id="rId5"/>
              </a:rPr>
              <a:t>http://commons.wikimedia.org/wiki/File:Orloj_in_Olomouc.jpg?uselang=cs</a:t>
            </a:r>
            <a:r>
              <a:rPr lang="cs-CZ" sz="2000" dirty="0" smtClean="0"/>
              <a:t> – Olomoucký orloj –- </a:t>
            </a:r>
            <a:r>
              <a:rPr lang="cs-CZ" sz="2000" i="1" dirty="0" err="1" smtClean="0"/>
              <a:t>photo</a:t>
            </a:r>
            <a:r>
              <a:rPr lang="cs-CZ" sz="2000" i="1" dirty="0" smtClean="0"/>
              <a:t> by Michal </a:t>
            </a:r>
            <a:r>
              <a:rPr lang="cs-CZ" sz="2000" i="1" dirty="0" err="1" smtClean="0"/>
              <a:t>Maňas</a:t>
            </a:r>
            <a:r>
              <a:rPr lang="cs-CZ" sz="2000" i="1" dirty="0" smtClean="0"/>
              <a:t> (</a:t>
            </a:r>
            <a:r>
              <a:rPr lang="cs-CZ" sz="2000" i="1" u="sng" dirty="0" smtClean="0">
                <a:hlinkClick r:id="rId6" tooltip="User:Snek01"/>
              </a:rPr>
              <a:t>snek01</a:t>
            </a:r>
            <a:r>
              <a:rPr lang="cs-CZ" sz="2000" i="1" dirty="0" smtClean="0"/>
              <a:t>) – </a:t>
            </a:r>
            <a:r>
              <a:rPr lang="cs-CZ" sz="2000" dirty="0" smtClean="0"/>
              <a:t>str. 7</a:t>
            </a:r>
          </a:p>
          <a:p>
            <a:pPr lvl="0">
              <a:buNone/>
            </a:pPr>
            <a:r>
              <a:rPr lang="cs-CZ" sz="2000" u="sng" dirty="0" smtClean="0">
                <a:hlinkClick r:id="rId7"/>
              </a:rPr>
              <a:t>http://commons.wikimedia.org/wiki/File:Kry%C5%A1tofovo_%C3%9Adol%C3%AD,_orloj.JPG?uselang=cs</a:t>
            </a:r>
            <a:r>
              <a:rPr lang="cs-CZ" sz="2000" dirty="0" smtClean="0"/>
              <a:t> –Orloj v Kryštofově údolí - </a:t>
            </a:r>
            <a:r>
              <a:rPr lang="cs-CZ" sz="2000" u="sng" dirty="0" smtClean="0">
                <a:hlinkClick r:id="rId8" tooltip="User:Adam22 (stránka neexistuje)"/>
              </a:rPr>
              <a:t>Adam </a:t>
            </a:r>
            <a:r>
              <a:rPr lang="cs-CZ" sz="2000" u="sng" dirty="0" err="1" smtClean="0">
                <a:hlinkClick r:id="rId8" tooltip="User:Adam22 (stránka neexistuje)"/>
              </a:rPr>
              <a:t>Fogl</a:t>
            </a:r>
            <a:r>
              <a:rPr lang="cs-CZ" sz="2000" dirty="0" smtClean="0"/>
              <a:t> – str. 8</a:t>
            </a:r>
          </a:p>
          <a:p>
            <a:endParaRPr lang="cs-CZ" sz="200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sz="2000" u="sng" dirty="0" smtClean="0">
                <a:hlinkClick r:id="rId2"/>
              </a:rPr>
              <a:t>http://commons.wikimedia.org/wiki/File:Stavitel_orloje_Martin_Chaloupka.jpg?uselang=cs</a:t>
            </a:r>
            <a:r>
              <a:rPr lang="cs-CZ" sz="2000" dirty="0" smtClean="0"/>
              <a:t> – Tvůrce orloje v Kryštofově Údolí Martin Chaloupka – volné použití jako volné dílo: Autor dává svolení – str. 8</a:t>
            </a:r>
          </a:p>
          <a:p>
            <a:pPr lvl="0">
              <a:buNone/>
            </a:pPr>
            <a:r>
              <a:rPr lang="cs-CZ" sz="2000" u="sng" dirty="0" smtClean="0">
                <a:hlinkClick r:id="rId3"/>
              </a:rPr>
              <a:t>http://commons.wikimedia.org/wiki/File:Orloj_inter%C3%A9r.jpg?uselang=cs</a:t>
            </a:r>
            <a:r>
              <a:rPr lang="cs-CZ" sz="2000" dirty="0" smtClean="0"/>
              <a:t> – Sochař, který dělal sochy na orloji v Kryštof. Údolí - volné použití jako volné dílo Autor dává svolení - Jindřich </a:t>
            </a:r>
            <a:r>
              <a:rPr lang="cs-CZ" sz="2000" dirty="0" err="1" smtClean="0"/>
              <a:t>Honzík</a:t>
            </a:r>
            <a:r>
              <a:rPr lang="cs-CZ" sz="2000" dirty="0" smtClean="0"/>
              <a:t> – str. 9</a:t>
            </a:r>
          </a:p>
          <a:p>
            <a:pPr lvl="0">
              <a:buNone/>
            </a:pPr>
            <a:r>
              <a:rPr lang="cs-CZ" sz="2000" u="sng" dirty="0" smtClean="0">
                <a:hlinkClick r:id="rId4"/>
              </a:rPr>
              <a:t>http://commons.wikimedia.org/wiki/File:Gaius_Julius_Caesar.jpg?uselang=cs</a:t>
            </a:r>
            <a:r>
              <a:rPr lang="cs-CZ" sz="2000" dirty="0" smtClean="0"/>
              <a:t> – G.J. </a:t>
            </a:r>
            <a:r>
              <a:rPr lang="cs-CZ" sz="2000" dirty="0" err="1" smtClean="0"/>
              <a:t>Caesar</a:t>
            </a:r>
            <a:r>
              <a:rPr lang="cs-CZ" sz="2000" dirty="0" smtClean="0"/>
              <a:t> – volné dílo – str. 13</a:t>
            </a:r>
          </a:p>
          <a:p>
            <a:pPr lvl="0">
              <a:buNone/>
            </a:pPr>
            <a:r>
              <a:rPr lang="cs-CZ" sz="2000" u="sng" dirty="0" smtClean="0">
                <a:hlinkClick r:id="rId5"/>
              </a:rPr>
              <a:t>http://commons.wikimedia.org/wiki/File:Gregory_XIII.jpg?uselang=cs</a:t>
            </a:r>
            <a:r>
              <a:rPr lang="cs-CZ" sz="2000" dirty="0" smtClean="0"/>
              <a:t> – papež Řehoř XIII. (</a:t>
            </a:r>
            <a:r>
              <a:rPr lang="cs-CZ" sz="2000" dirty="0" err="1" smtClean="0"/>
              <a:t>Gregorius</a:t>
            </a:r>
            <a:r>
              <a:rPr lang="cs-CZ" sz="2000" dirty="0" smtClean="0"/>
              <a:t>) – volné dílo – str. 15</a:t>
            </a:r>
          </a:p>
          <a:p>
            <a:pPr lvl="0">
              <a:buNone/>
            </a:pPr>
            <a:r>
              <a:rPr lang="cs-CZ" sz="2000" u="sng" dirty="0" smtClean="0">
                <a:hlinkClick r:id="rId6"/>
              </a:rPr>
              <a:t>http://commons.wikimedia.org/wiki/File:Scriptorium.jpg?uselang=cs</a:t>
            </a:r>
            <a:r>
              <a:rPr lang="cs-CZ" sz="2000" dirty="0" smtClean="0"/>
              <a:t> – volné dílo – str. 18</a:t>
            </a:r>
          </a:p>
          <a:p>
            <a:endParaRPr lang="cs-CZ" sz="2000" b="1" u="sng" dirty="0" smtClean="0"/>
          </a:p>
          <a:p>
            <a:r>
              <a:rPr lang="cs-CZ" sz="2000" b="1" dirty="0" smtClean="0"/>
              <a:t>Fota autora</a:t>
            </a:r>
          </a:p>
          <a:p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556</TotalTime>
  <Words>3122</Words>
  <Application>Microsoft Office PowerPoint</Application>
  <PresentationFormat>Předvádění na obrazovce (4:3)</PresentationFormat>
  <Paragraphs>139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Motiv sady Office</vt:lpstr>
      <vt:lpstr>Snímek 1</vt:lpstr>
      <vt:lpstr>Chronologie</vt:lpstr>
      <vt:lpstr>Chronologie</vt:lpstr>
      <vt:lpstr>Měření času (hodiny, orloje)</vt:lpstr>
      <vt:lpstr>Sluneční hodiny na nádvoří zámku v Litomyšli</vt:lpstr>
      <vt:lpstr>Sluneční hodiny na zámku Nové Hrady u Litomyšle</vt:lpstr>
      <vt:lpstr>Sluneční hodiny na zámku v Hořicích</vt:lpstr>
      <vt:lpstr>Orloj na Staroměstské radnici v Praze a orloj v Olomouci</vt:lpstr>
      <vt:lpstr> Orloj v Kryštofově údolí na Liberecku a jeho stavitel Martin Chaloupka – orloj byl přestavěn   z elektrorozvodny)</vt:lpstr>
      <vt:lpstr>Řezbář Václav Plechatý  čistí své apoštoly uvnitř orloje (Kryštofovo Údolí)</vt:lpstr>
      <vt:lpstr>Moderní orloj ve Staré Bystrici na Slovensku</vt:lpstr>
      <vt:lpstr>Měsíční a sluneční roky</vt:lpstr>
      <vt:lpstr>Juliánský a gregoriánský kalendář</vt:lpstr>
      <vt:lpstr>Gaius Julius Caesar – zavedl juliánský kalendář roku 46 př. n. l.</vt:lpstr>
      <vt:lpstr>Gregoriánský kalendář</vt:lpstr>
      <vt:lpstr>Řehoř XIII. – papež tvůrce nového gregoriánského kalendáře ve funkci 1572 - 1585</vt:lpstr>
      <vt:lpstr>Další kalendáře a označení roků</vt:lpstr>
      <vt:lpstr>Datování dle narození Ježíše Krista</vt:lpstr>
      <vt:lpstr>Dionysius Exiguus, který zavedl letopočet Anno Domini při psaní tabulek s daty velikonoc.</vt:lpstr>
      <vt:lpstr>Počátky roků, názvy měsíců  a dny v týdnu</vt:lpstr>
      <vt:lpstr>Názvy dnů v týdnu</vt:lpstr>
      <vt:lpstr>Dny ve čtyřech jazycích (anglicky, německy, rusky a česky)</vt:lpstr>
      <vt:lpstr>Dny španělsky a latinsky</vt:lpstr>
      <vt:lpstr>Svátky křesťanského roku</vt:lpstr>
      <vt:lpstr>Pohyblivé svátky</vt:lpstr>
      <vt:lpstr>Úvahy a zamyšlení</vt:lpstr>
      <vt:lpstr>Chronologie - test</vt:lpstr>
      <vt:lpstr>Chronologie – test - pokračování</vt:lpstr>
      <vt:lpstr>Chronologie – test - řešení</vt:lpstr>
      <vt:lpstr>Chronologie – test – pokračování -  řešení</vt:lpstr>
      <vt:lpstr>Použitá literatura</vt:lpstr>
      <vt:lpstr>Snímek 32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Chronologie</dc:title>
  <cp:lastModifiedBy>Gymnázium a SOŠ</cp:lastModifiedBy>
  <cp:revision>111</cp:revision>
  <dcterms:modified xsi:type="dcterms:W3CDTF">2014-03-24T10:32:22Z</dcterms:modified>
</cp:coreProperties>
</file>