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6" r:id="rId3"/>
    <p:sldId id="257" r:id="rId4"/>
    <p:sldId id="260" r:id="rId5"/>
    <p:sldId id="258" r:id="rId6"/>
    <p:sldId id="261" r:id="rId7"/>
    <p:sldId id="262" r:id="rId8"/>
    <p:sldId id="259" r:id="rId9"/>
    <p:sldId id="265" r:id="rId10"/>
    <p:sldId id="263" r:id="rId11"/>
    <p:sldId id="264" r:id="rId12"/>
    <p:sldId id="266" r:id="rId13"/>
    <p:sldId id="268" r:id="rId14"/>
    <p:sldId id="269" r:id="rId15"/>
    <p:sldId id="272" r:id="rId16"/>
    <p:sldId id="267" r:id="rId17"/>
    <p:sldId id="270" r:id="rId18"/>
    <p:sldId id="271" r:id="rId19"/>
    <p:sldId id="273" r:id="rId20"/>
    <p:sldId id="274" r:id="rId21"/>
    <p:sldId id="275" r:id="rId22"/>
    <p:sldId id="277" r:id="rId23"/>
    <p:sldId id="276" r:id="rId24"/>
    <p:sldId id="278" r:id="rId25"/>
    <p:sldId id="279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Rajhrad_-_benediktinsk%C3%BD_kl%C3%A1%C5%A1ter,_st%C3%A1tn%C3%AD_okresn%C3%AD_archiv.jpg?uselang=cs" TargetMode="External"/><Relationship Id="rId2" Type="http://schemas.openxmlformats.org/officeDocument/2006/relationships/hyperlink" Target="http://cs.wikipedia.org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14th-century_painters_-_Gradual_%28fragment%29_-_WGA15977.jpg?uselang=cs" TargetMode="External"/><Relationship Id="rId5" Type="http://schemas.openxmlformats.org/officeDocument/2006/relationships/hyperlink" Target="http://commons.wikimedia.org/wiki/File:SvVaclav_kodexvysehradsky.jpg?uselang=cs" TargetMode="External"/><Relationship Id="rId4" Type="http://schemas.openxmlformats.org/officeDocument/2006/relationships/hyperlink" Target="http://commons.wikimedia.org/wiki/File:Kodex_vy%C5%A1ehradsk%C3%BD.jpg?uselang=cs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Budy%C5%A1%C3%ADnsk%C3%BD_rukopis_Kosmovy_kroniky_102.jpg?uselang=cs" TargetMode="External"/><Relationship Id="rId3" Type="http://schemas.openxmlformats.org/officeDocument/2006/relationships/hyperlink" Target="http://commons.wikimedia.org/wiki/File:Corvina_k%C3%B3dex_Graduale.jpg?uselang=cs" TargetMode="External"/><Relationship Id="rId7" Type="http://schemas.openxmlformats.org/officeDocument/2006/relationships/hyperlink" Target="http://commons.wikimedia.org/wiki/File:Lazebnice_dve.jpg?uselang=cs" TargetMode="External"/><Relationship Id="rId2" Type="http://schemas.openxmlformats.org/officeDocument/2006/relationships/hyperlink" Target="http://commons.wikimedia.org/wiki/File:Kancional_Jistebnicky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Bible7.jpg?uselang=cs" TargetMode="External"/><Relationship Id="rId5" Type="http://schemas.openxmlformats.org/officeDocument/2006/relationships/hyperlink" Target="http://commons.wikimedia.org/wiki/File:Bible_vaclav.jpg?uselang=cs" TargetMode="External"/><Relationship Id="rId4" Type="http://schemas.openxmlformats.org/officeDocument/2006/relationships/hyperlink" Target="http://commons.wikimedia.org/wiki/File:Jihlava.jpg?uselang=cs" TargetMode="External"/><Relationship Id="rId9" Type="http://schemas.openxmlformats.org/officeDocument/2006/relationships/hyperlink" Target="http://commons.wikimedia.org/wiki/File:Cosmas-Chronica_Boemorum.jpg?uselang=cs" TargetMode="Externa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F%D0%B5%D1%87%D0%B5%D0%BD%D0%B5%D0%B3%D0%B8" TargetMode="External"/><Relationship Id="rId3" Type="http://schemas.openxmlformats.org/officeDocument/2006/relationships/hyperlink" Target="http://commons.wikimedia.org/wiki/File:Husit%C3%A9_-_Jensk%C3%BD_kodex.jpg?uselang=cs" TargetMode="External"/><Relationship Id="rId7" Type="http://schemas.openxmlformats.org/officeDocument/2006/relationships/hyperlink" Target="http://ru.wikipedia.org/wiki/%D0%98%D0%B3%D0%BE%D1%80%D1%8C_%D0%A0%D1%8E%D1%80%D0%B8%D0%BA%D0%BE%D0%B2%D0%B8%D1%87" TargetMode="External"/><Relationship Id="rId2" Type="http://schemas.openxmlformats.org/officeDocument/2006/relationships/hyperlink" Target="http://commons.wikimedia.org/wiki/File:Dalimilova_kronika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A1%D0%B8%D0%BC%D0%B5%D0%BE%D0%BD_I" TargetMode="External"/><Relationship Id="rId5" Type="http://schemas.openxmlformats.org/officeDocument/2006/relationships/hyperlink" Target="http://commons.wikimedia.org/wiki/File:RadzivillChronicleFol21r.jpg?uselang=cs" TargetMode="External"/><Relationship Id="rId4" Type="http://schemas.openxmlformats.org/officeDocument/2006/relationships/hyperlink" Target="http://commons.wikimedia.org/wiki/File:Kronika_Vincencius.jpg?uselang=cs" TargetMode="External"/><Relationship Id="rId9" Type="http://schemas.openxmlformats.org/officeDocument/2006/relationships/hyperlink" Target="http://upload.wikimedia.org/wikipedia/commons/4/44/Zizka_jensky_kodex.jpg?uselang=cs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Kodex_m%C4%9Bsta_Jihlavy.gif?uselang=cs" TargetMode="External"/><Relationship Id="rId7" Type="http://schemas.openxmlformats.org/officeDocument/2006/relationships/hyperlink" Target="http://commons.wikimedia.org/wiki/File:Chrast,_kodex1.jpg?uselang=cs" TargetMode="External"/><Relationship Id="rId2" Type="http://schemas.openxmlformats.org/officeDocument/2006/relationships/hyperlink" Target="http://commons.wikimedia.org/wiki/File:%C4%8Ceskobrodsk%C3%A1_kronika_-_Lipany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Codex_Gigas_Chronica_Boemorum.jpg?uselang=cs" TargetMode="External"/><Relationship Id="rId5" Type="http://schemas.openxmlformats.org/officeDocument/2006/relationships/hyperlink" Target="http://commons.wikimedia.org/wiki/File:Lech_and_%C4%8Cech.png?uselang=cs" TargetMode="External"/><Relationship Id="rId4" Type="http://schemas.openxmlformats.org/officeDocument/2006/relationships/hyperlink" Target="http://commons.wikimedia.org/wiki/File:Karolus_rim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185959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6" name="table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1770433"/>
            <a:ext cx="6840305" cy="490160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728192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Kodikologie</a:t>
            </a:r>
            <a:endParaRPr lang="cs-CZ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204864"/>
            <a:ext cx="6400800" cy="3888432"/>
          </a:xfrm>
        </p:spPr>
        <p:txBody>
          <a:bodyPr>
            <a:noAutofit/>
          </a:bodyPr>
          <a:lstStyle/>
          <a:p>
            <a:r>
              <a:rPr lang="cs-CZ" sz="3600" dirty="0" smtClean="0"/>
              <a:t>Pomocná věda historická, která studuje rukopisy neúřední povahy, to je literárního charakteru. Zařazuje je v příslušných vztazích do kulturního vývoje společnosti, tedy jak a proč rukopis vznikl.</a:t>
            </a:r>
            <a:endParaRPr lang="cs-CZ" sz="3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Kodikologie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Název odvozen od slova </a:t>
            </a:r>
            <a:r>
              <a:rPr lang="cs-CZ" i="1" dirty="0" smtClean="0"/>
              <a:t>„</a:t>
            </a:r>
            <a:r>
              <a:rPr lang="cs-CZ" i="1" dirty="0" err="1" smtClean="0"/>
              <a:t>codex</a:t>
            </a:r>
            <a:r>
              <a:rPr lang="cs-CZ" dirty="0" smtClean="0"/>
              <a:t>“ = rukopis, později se chápe jako kniho vůbec. </a:t>
            </a:r>
          </a:p>
          <a:p>
            <a:r>
              <a:rPr lang="cs-CZ" dirty="0" smtClean="0"/>
              <a:t>Některé byly napsány na </a:t>
            </a:r>
            <a:r>
              <a:rPr lang="cs-CZ" u="sng" dirty="0" smtClean="0"/>
              <a:t>papyru</a:t>
            </a:r>
            <a:r>
              <a:rPr lang="cs-CZ" dirty="0" smtClean="0"/>
              <a:t>, hlavně ale na </a:t>
            </a:r>
            <a:r>
              <a:rPr lang="cs-CZ" u="sng" dirty="0" smtClean="0"/>
              <a:t>pergamenu či papíru</a:t>
            </a:r>
            <a:r>
              <a:rPr lang="cs-CZ" dirty="0" smtClean="0"/>
              <a:t>.</a:t>
            </a:r>
          </a:p>
          <a:p>
            <a:r>
              <a:rPr lang="cs-CZ" dirty="0" smtClean="0"/>
              <a:t>Rukopis sleduje </a:t>
            </a:r>
            <a:r>
              <a:rPr lang="cs-CZ" u="sng" dirty="0" smtClean="0"/>
              <a:t>literární, vědecké nebo dokumentační cíle. </a:t>
            </a:r>
          </a:p>
          <a:p>
            <a:r>
              <a:rPr lang="cs-CZ" dirty="0" smtClean="0"/>
              <a:t>V našich zemích se jedná hlavně o </a:t>
            </a:r>
            <a:r>
              <a:rPr lang="cs-CZ" u="sng" dirty="0" smtClean="0"/>
              <a:t>kodikologii latinskou</a:t>
            </a:r>
            <a:r>
              <a:rPr lang="cs-CZ" dirty="0" smtClean="0"/>
              <a:t>.</a:t>
            </a:r>
          </a:p>
          <a:p>
            <a:r>
              <a:rPr lang="cs-CZ" dirty="0" smtClean="0"/>
              <a:t>Texty vznikaly ve </a:t>
            </a:r>
            <a:r>
              <a:rPr lang="cs-CZ" u="sng" dirty="0" smtClean="0"/>
              <a:t>skriptoriích </a:t>
            </a:r>
            <a:r>
              <a:rPr lang="cs-CZ" dirty="0" smtClean="0"/>
              <a:t>(opisovačské dílny při klášterech apod.), nejvíce </a:t>
            </a:r>
            <a:r>
              <a:rPr lang="cs-CZ" u="sng" dirty="0" smtClean="0"/>
              <a:t>v benediktinských klášterech </a:t>
            </a:r>
            <a:r>
              <a:rPr lang="cs-CZ" dirty="0" smtClean="0"/>
              <a:t>a při katedrálních kapitulách. </a:t>
            </a:r>
          </a:p>
          <a:p>
            <a:r>
              <a:rPr lang="cs-CZ" dirty="0" smtClean="0"/>
              <a:t>Dílny opisovaly své </a:t>
            </a:r>
            <a:r>
              <a:rPr lang="cs-CZ" u="sng" dirty="0" smtClean="0"/>
              <a:t>vlastní knihy</a:t>
            </a:r>
            <a:r>
              <a:rPr lang="cs-CZ" dirty="0" smtClean="0"/>
              <a:t>, ale též knihy </a:t>
            </a:r>
            <a:r>
              <a:rPr lang="cs-CZ" u="sng" dirty="0" smtClean="0"/>
              <a:t>půjčené </a:t>
            </a:r>
            <a:r>
              <a:rPr lang="cs-CZ" dirty="0" smtClean="0"/>
              <a:t>na záruku.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Benediktinský klášter v Rajhradě</a:t>
            </a:r>
            <a:endParaRPr lang="cs-CZ" b="1" dirty="0"/>
          </a:p>
        </p:txBody>
      </p:sp>
      <p:pic>
        <p:nvPicPr>
          <p:cNvPr id="4" name="Zástupný symbol pro obsah 3" descr="_ore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70785"/>
            <a:ext cx="8229600" cy="438479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Kodikologie</a:t>
            </a:r>
            <a:r>
              <a:rPr lang="cs-CZ" dirty="0" smtClean="0"/>
              <a:t> – </a:t>
            </a:r>
            <a:r>
              <a:rPr lang="cs-CZ" sz="4000" dirty="0" smtClean="0"/>
              <a:t>jaká díla vznikala?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Texty hlavně </a:t>
            </a:r>
            <a:r>
              <a:rPr lang="cs-CZ" b="1" dirty="0" smtClean="0"/>
              <a:t>bohoslužebné</a:t>
            </a:r>
            <a:r>
              <a:rPr lang="cs-CZ" dirty="0" smtClean="0"/>
              <a:t>, texty biblické – mají jasnou převahu do 12. století.</a:t>
            </a:r>
          </a:p>
          <a:p>
            <a:r>
              <a:rPr lang="cs-CZ" dirty="0" smtClean="0"/>
              <a:t>V menší míře </a:t>
            </a:r>
            <a:r>
              <a:rPr lang="cs-CZ" b="1" dirty="0" smtClean="0"/>
              <a:t>opisy děl antických autorů </a:t>
            </a:r>
            <a:r>
              <a:rPr lang="cs-CZ" dirty="0" smtClean="0"/>
              <a:t>(hlavně v 8. – 10. století), dále práce </a:t>
            </a:r>
            <a:r>
              <a:rPr lang="cs-CZ" b="1" dirty="0" smtClean="0"/>
              <a:t>právnické</a:t>
            </a:r>
            <a:r>
              <a:rPr lang="cs-CZ" dirty="0" smtClean="0"/>
              <a:t> či </a:t>
            </a:r>
            <a:r>
              <a:rPr lang="cs-CZ" b="1" dirty="0" smtClean="0"/>
              <a:t>filosofické</a:t>
            </a:r>
            <a:r>
              <a:rPr lang="cs-CZ" dirty="0" smtClean="0"/>
              <a:t>. Často tuto činnost podporují významné světské osobnosti, například Karel Veliký (+814).</a:t>
            </a:r>
          </a:p>
          <a:p>
            <a:r>
              <a:rPr lang="cs-CZ" dirty="0" smtClean="0"/>
              <a:t>Někdy opisy děl </a:t>
            </a:r>
            <a:r>
              <a:rPr lang="cs-CZ" b="1" dirty="0" smtClean="0"/>
              <a:t>pro školské potřeby </a:t>
            </a:r>
            <a:r>
              <a:rPr lang="cs-CZ" dirty="0" smtClean="0"/>
              <a:t>(slovníky, spisy z oblasti medicíny, matematiky atd.).</a:t>
            </a:r>
          </a:p>
          <a:p>
            <a:r>
              <a:rPr lang="cs-CZ" u="sng" dirty="0" smtClean="0"/>
              <a:t>Zprvu</a:t>
            </a:r>
            <a:r>
              <a:rPr lang="cs-CZ" dirty="0" smtClean="0"/>
              <a:t> písař </a:t>
            </a:r>
            <a:r>
              <a:rPr lang="cs-CZ" b="1" dirty="0" smtClean="0"/>
              <a:t>opisoval sám</a:t>
            </a:r>
            <a:r>
              <a:rPr lang="cs-CZ" dirty="0" smtClean="0"/>
              <a:t>, </a:t>
            </a:r>
            <a:r>
              <a:rPr lang="cs-CZ" u="sng" dirty="0" smtClean="0"/>
              <a:t>později dle diktátu </a:t>
            </a:r>
            <a:r>
              <a:rPr lang="cs-CZ" dirty="0" smtClean="0"/>
              <a:t>vzniklo </a:t>
            </a:r>
            <a:r>
              <a:rPr lang="cs-CZ" b="1" dirty="0" smtClean="0"/>
              <a:t>více exemplářů </a:t>
            </a:r>
            <a:r>
              <a:rPr lang="cs-CZ" dirty="0" smtClean="0"/>
              <a:t>najednou. Vedoucí skriptoria potom prováděl </a:t>
            </a:r>
            <a:r>
              <a:rPr lang="cs-CZ" u="sng" dirty="0" smtClean="0"/>
              <a:t>kontrolu napsaného textu</a:t>
            </a:r>
            <a:r>
              <a:rPr lang="cs-CZ" dirty="0" smtClean="0"/>
              <a:t>, aby zůstal autentický.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Vyšehradský kodex </a:t>
            </a:r>
            <a:r>
              <a:rPr lang="cs-CZ" dirty="0" smtClean="0"/>
              <a:t>– ilustrace             </a:t>
            </a:r>
            <a:r>
              <a:rPr lang="cs-CZ" sz="3600" dirty="0" smtClean="0"/>
              <a:t>(na druhém obrázku kníže Václav)</a:t>
            </a:r>
            <a:endParaRPr lang="cs-CZ" sz="3600" dirty="0"/>
          </a:p>
        </p:txBody>
      </p:sp>
      <p:pic>
        <p:nvPicPr>
          <p:cNvPr id="4" name="Zástupný symbol pro obsah 3" descr="Kodex_vyšehradský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1" y="1556792"/>
            <a:ext cx="3101487" cy="4824536"/>
          </a:xfrm>
        </p:spPr>
      </p:pic>
      <p:pic>
        <p:nvPicPr>
          <p:cNvPr id="5" name="Obrázek 4" descr="SvVaclav_kodexvysehradsk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1588188"/>
            <a:ext cx="5328592" cy="479314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Autofit/>
          </a:bodyPr>
          <a:lstStyle/>
          <a:p>
            <a:r>
              <a:rPr lang="cs-CZ" sz="3600" b="1" dirty="0" err="1" smtClean="0"/>
              <a:t>Gradual</a:t>
            </a:r>
            <a:r>
              <a:rPr lang="cs-CZ" sz="3600" b="1" dirty="0" smtClean="0"/>
              <a:t> ze 14. století (Polsko), Jistebnický </a:t>
            </a:r>
            <a:r>
              <a:rPr lang="cs-CZ" sz="3600" b="1" dirty="0" err="1" smtClean="0"/>
              <a:t>knacionál</a:t>
            </a:r>
            <a:r>
              <a:rPr lang="cs-CZ" sz="3600" b="1" dirty="0" smtClean="0"/>
              <a:t> (1420), Kodex Matyáše </a:t>
            </a:r>
            <a:r>
              <a:rPr lang="cs-CZ" sz="3600" b="1" dirty="0" err="1" smtClean="0"/>
              <a:t>Korvína</a:t>
            </a:r>
            <a:r>
              <a:rPr lang="cs-CZ" sz="3600" b="1" dirty="0" smtClean="0"/>
              <a:t> (15. století - Uhry)</a:t>
            </a:r>
            <a:endParaRPr lang="cs-CZ" sz="3600" b="1" dirty="0"/>
          </a:p>
        </p:txBody>
      </p:sp>
      <p:pic>
        <p:nvPicPr>
          <p:cNvPr id="4" name="Zástupný symbol pro obsah 3" descr="14th-century_painters_-_Gradual_(fragment)_-_WGA1597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8" y="2132856"/>
            <a:ext cx="2594545" cy="4104455"/>
          </a:xfrm>
        </p:spPr>
      </p:pic>
      <p:pic>
        <p:nvPicPr>
          <p:cNvPr id="5" name="Obrázek 4" descr="Kancional_Jistebnick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5" y="2060848"/>
            <a:ext cx="2592288" cy="4248471"/>
          </a:xfrm>
          <a:prstGeom prst="rect">
            <a:avLst/>
          </a:prstGeom>
        </p:spPr>
      </p:pic>
      <p:pic>
        <p:nvPicPr>
          <p:cNvPr id="6" name="Obrázek 5" descr="Corvina_kódex_Gradual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24128" y="2132856"/>
            <a:ext cx="3096344" cy="417646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Kodikologie</a:t>
            </a:r>
            <a:r>
              <a:rPr lang="cs-CZ" dirty="0" smtClean="0"/>
              <a:t> – iluminace, cena atd.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Po napsání text předán </a:t>
            </a:r>
            <a:r>
              <a:rPr lang="cs-CZ" b="1" dirty="0" smtClean="0"/>
              <a:t>iluminátorovi</a:t>
            </a:r>
            <a:r>
              <a:rPr lang="cs-CZ" dirty="0" smtClean="0"/>
              <a:t> (malíři, který namaloval iniciály a obrázky)</a:t>
            </a:r>
          </a:p>
          <a:p>
            <a:r>
              <a:rPr lang="cs-CZ" dirty="0" smtClean="0"/>
              <a:t>Iluminátor pracoval někdy </a:t>
            </a:r>
            <a:r>
              <a:rPr lang="cs-CZ" b="1" dirty="0" smtClean="0"/>
              <a:t>dle svých vzorníků</a:t>
            </a:r>
            <a:r>
              <a:rPr lang="cs-CZ" dirty="0" smtClean="0"/>
              <a:t>. </a:t>
            </a:r>
          </a:p>
          <a:p>
            <a:r>
              <a:rPr lang="cs-CZ" dirty="0" smtClean="0"/>
              <a:t>Malíři často za prací putovali,tak docházelo k </a:t>
            </a:r>
            <a:r>
              <a:rPr lang="cs-CZ" u="sng" dirty="0" smtClean="0"/>
              <a:t>míšení a prolínání stylů různých malířských škol.</a:t>
            </a:r>
          </a:p>
          <a:p>
            <a:r>
              <a:rPr lang="cs-CZ" u="sng" dirty="0" smtClean="0"/>
              <a:t>Někdy</a:t>
            </a:r>
            <a:r>
              <a:rPr lang="cs-CZ" dirty="0" smtClean="0"/>
              <a:t> ale byl </a:t>
            </a:r>
            <a:r>
              <a:rPr lang="cs-CZ" u="sng" dirty="0" smtClean="0"/>
              <a:t>písař i iluminátor </a:t>
            </a:r>
            <a:r>
              <a:rPr lang="cs-CZ" dirty="0" smtClean="0"/>
              <a:t>týž člověk.</a:t>
            </a:r>
          </a:p>
          <a:p>
            <a:r>
              <a:rPr lang="cs-CZ" dirty="0" smtClean="0"/>
              <a:t>Písaři a iluminátoři pracovali hlavně </a:t>
            </a:r>
            <a:r>
              <a:rPr lang="cs-CZ" u="sng" dirty="0" smtClean="0"/>
              <a:t>při denním světle</a:t>
            </a:r>
            <a:r>
              <a:rPr lang="cs-CZ" dirty="0" smtClean="0"/>
              <a:t>.</a:t>
            </a:r>
          </a:p>
          <a:p>
            <a:r>
              <a:rPr lang="cs-CZ" dirty="0" smtClean="0"/>
              <a:t>Rukopisy vznikaly dlouho, někdy </a:t>
            </a:r>
            <a:r>
              <a:rPr lang="cs-CZ" u="sng" dirty="0" smtClean="0"/>
              <a:t>jedna stránka i jeden den </a:t>
            </a:r>
            <a:r>
              <a:rPr lang="cs-CZ" dirty="0" smtClean="0"/>
              <a:t>, takže </a:t>
            </a:r>
            <a:r>
              <a:rPr lang="cs-CZ" u="sng" dirty="0" smtClean="0"/>
              <a:t>kodex vznikal i měsíce a roky</a:t>
            </a:r>
            <a:r>
              <a:rPr lang="cs-CZ" dirty="0" smtClean="0"/>
              <a:t>.</a:t>
            </a:r>
          </a:p>
          <a:p>
            <a:r>
              <a:rPr lang="cs-CZ" b="1" dirty="0" smtClean="0"/>
              <a:t>Cena knih byla vysoká</a:t>
            </a:r>
            <a:r>
              <a:rPr lang="cs-CZ" dirty="0" smtClean="0"/>
              <a:t>, a to </a:t>
            </a:r>
            <a:r>
              <a:rPr lang="cs-CZ" u="sng" dirty="0" smtClean="0"/>
              <a:t>i bez zdobení zlatem a drahokamy.</a:t>
            </a:r>
            <a:r>
              <a:rPr lang="cs-CZ" dirty="0" smtClean="0"/>
              <a:t> Například v době Václava IV. si jeden bezvýznamný kostel ve středních Čechách pořídil jednodušší bohoslužebnou knihu prodejem několika krav.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Iniciála S se znakem města Jihlavy </a:t>
            </a:r>
            <a:r>
              <a:rPr lang="cs-CZ" dirty="0" smtClean="0"/>
              <a:t>(Kodex </a:t>
            </a:r>
            <a:r>
              <a:rPr lang="cs-CZ" dirty="0" err="1" smtClean="0"/>
              <a:t>Gelnhausenův</a:t>
            </a:r>
            <a:r>
              <a:rPr lang="cs-CZ" dirty="0" smtClean="0"/>
              <a:t> ze 14. století)</a:t>
            </a:r>
            <a:endParaRPr lang="cs-CZ" dirty="0"/>
          </a:p>
        </p:txBody>
      </p:sp>
      <p:pic>
        <p:nvPicPr>
          <p:cNvPr id="4" name="Zástupný symbol pro obsah 3" descr="Jihlava_iniciala _zna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55776" y="1526322"/>
            <a:ext cx="4176464" cy="501345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Bible Václava IV. </a:t>
            </a:r>
            <a:r>
              <a:rPr lang="cs-CZ" dirty="0" smtClean="0"/>
              <a:t>– text a ilustrace</a:t>
            </a:r>
            <a:endParaRPr lang="cs-CZ" dirty="0"/>
          </a:p>
        </p:txBody>
      </p:sp>
      <p:pic>
        <p:nvPicPr>
          <p:cNvPr id="4" name="Zástupný symbol pro obsah 3" descr="Bible_vaclav_text_ob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600200"/>
            <a:ext cx="2880320" cy="4525963"/>
          </a:xfrm>
        </p:spPr>
      </p:pic>
      <p:pic>
        <p:nvPicPr>
          <p:cNvPr id="5" name="Obrázek 4" descr="Bible7Václava I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1589641"/>
            <a:ext cx="2952328" cy="4503655"/>
          </a:xfrm>
          <a:prstGeom prst="rect">
            <a:avLst/>
          </a:prstGeom>
        </p:spPr>
      </p:pic>
      <p:pic>
        <p:nvPicPr>
          <p:cNvPr id="6" name="Obrázek 5" descr="Lazebnice_dvebible VaclI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28184" y="1763403"/>
            <a:ext cx="2664297" cy="424177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Kodikologie</a:t>
            </a:r>
            <a:r>
              <a:rPr lang="cs-CZ" dirty="0" smtClean="0"/>
              <a:t> – rozvoj psaní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Ve vrcholném středověku s </a:t>
            </a:r>
            <a:r>
              <a:rPr lang="cs-CZ" b="1" dirty="0" smtClean="0"/>
              <a:t>rozvojem univerzit </a:t>
            </a:r>
            <a:r>
              <a:rPr lang="cs-CZ" dirty="0" smtClean="0"/>
              <a:t>vzniká řada </a:t>
            </a:r>
            <a:r>
              <a:rPr lang="cs-CZ" u="sng" dirty="0" smtClean="0"/>
              <a:t>opisů psaných zběžným písmem </a:t>
            </a:r>
            <a:r>
              <a:rPr lang="cs-CZ" dirty="0" smtClean="0"/>
              <a:t>(které vznikaly rychleji). Studenti si opisovali díla sami.</a:t>
            </a:r>
          </a:p>
          <a:p>
            <a:r>
              <a:rPr lang="cs-CZ" b="1" dirty="0" smtClean="0"/>
              <a:t>Specializace</a:t>
            </a:r>
            <a:r>
              <a:rPr lang="cs-CZ" dirty="0" smtClean="0"/>
              <a:t> – </a:t>
            </a:r>
            <a:r>
              <a:rPr lang="cs-CZ" u="sng" dirty="0" smtClean="0"/>
              <a:t>Univerzita v </a:t>
            </a:r>
            <a:r>
              <a:rPr lang="cs-CZ" u="sng" dirty="0" err="1" smtClean="0"/>
              <a:t>Bologni</a:t>
            </a:r>
            <a:r>
              <a:rPr lang="cs-CZ" u="sng" dirty="0" smtClean="0"/>
              <a:t> </a:t>
            </a:r>
            <a:r>
              <a:rPr lang="cs-CZ" dirty="0" smtClean="0"/>
              <a:t>– na právnické knihy, </a:t>
            </a:r>
            <a:r>
              <a:rPr lang="cs-CZ" u="sng" dirty="0" smtClean="0"/>
              <a:t>pařížská </a:t>
            </a:r>
            <a:r>
              <a:rPr lang="cs-CZ" u="sng" dirty="0" err="1" smtClean="0"/>
              <a:t>Sorbona</a:t>
            </a:r>
            <a:r>
              <a:rPr lang="cs-CZ" u="sng" dirty="0" smtClean="0"/>
              <a:t> </a:t>
            </a:r>
            <a:r>
              <a:rPr lang="cs-CZ" dirty="0" smtClean="0"/>
              <a:t>– na teologické, pražská </a:t>
            </a:r>
            <a:r>
              <a:rPr lang="cs-CZ" u="sng" dirty="0" smtClean="0"/>
              <a:t>Karlova univerzita </a:t>
            </a:r>
            <a:r>
              <a:rPr lang="cs-CZ" dirty="0" smtClean="0"/>
              <a:t>– také na teologické</a:t>
            </a:r>
          </a:p>
          <a:p>
            <a:r>
              <a:rPr lang="cs-CZ" dirty="0" smtClean="0"/>
              <a:t>Nepotřebné knihy se neuchovávaly – často se </a:t>
            </a:r>
            <a:r>
              <a:rPr lang="cs-CZ" u="sng" dirty="0" smtClean="0"/>
              <a:t>text vymazával a psal se nový.</a:t>
            </a:r>
          </a:p>
          <a:p>
            <a:r>
              <a:rPr lang="cs-CZ" u="sng" dirty="0" smtClean="0"/>
              <a:t>Papír se k nám dovážel</a:t>
            </a:r>
            <a:r>
              <a:rPr lang="cs-CZ" dirty="0" smtClean="0"/>
              <a:t>, nejstarší naše papírna až kolem r</a:t>
            </a:r>
            <a:r>
              <a:rPr lang="cs-CZ" u="sng" dirty="0" smtClean="0"/>
              <a:t>. 1500 na Zbraslavi</a:t>
            </a:r>
            <a:r>
              <a:rPr lang="cs-CZ" dirty="0" smtClean="0"/>
              <a:t>, pak v Trutnově a Frýdlantu.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Kodikologie</a:t>
            </a:r>
            <a:r>
              <a:rPr lang="cs-CZ" dirty="0" smtClean="0"/>
              <a:t> –  dochované kodexy ve světě a naše nejstarší kodexy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47500" lnSpcReduction="20000"/>
          </a:bodyPr>
          <a:lstStyle/>
          <a:p>
            <a:r>
              <a:rPr lang="cs-CZ" sz="4000" dirty="0" smtClean="0"/>
              <a:t>Dodnes je např. doloženo </a:t>
            </a:r>
            <a:r>
              <a:rPr lang="cs-CZ" sz="4000" b="1" dirty="0" smtClean="0"/>
              <a:t>kodexů do roku 800 n.l. alespoň ve fragmentech 1800</a:t>
            </a:r>
            <a:r>
              <a:rPr lang="cs-CZ" sz="4000" dirty="0" smtClean="0"/>
              <a:t>. Například </a:t>
            </a:r>
            <a:r>
              <a:rPr lang="cs-CZ" sz="4000" u="sng" dirty="0" smtClean="0"/>
              <a:t>Karolínský klášter </a:t>
            </a:r>
            <a:r>
              <a:rPr lang="cs-CZ" sz="4000" u="sng" dirty="0" err="1" smtClean="0"/>
              <a:t>Fulda</a:t>
            </a:r>
            <a:r>
              <a:rPr lang="cs-CZ" sz="4000" u="sng" dirty="0" smtClean="0"/>
              <a:t>, založený roku 744 n. l. </a:t>
            </a:r>
            <a:r>
              <a:rPr lang="cs-CZ" sz="4000" dirty="0" smtClean="0"/>
              <a:t>měl za pouhých 150 let ve svém majetku </a:t>
            </a:r>
            <a:r>
              <a:rPr lang="cs-CZ" sz="4000" u="sng" dirty="0" smtClean="0"/>
              <a:t>1000 svazků knih </a:t>
            </a:r>
            <a:r>
              <a:rPr lang="cs-CZ" sz="4000" dirty="0" smtClean="0"/>
              <a:t>(dodneška se z toho zachovalo jen 50 svazků).</a:t>
            </a:r>
          </a:p>
          <a:p>
            <a:r>
              <a:rPr lang="cs-CZ" sz="4000" dirty="0" smtClean="0"/>
              <a:t>Knihy měly pak </a:t>
            </a:r>
            <a:r>
              <a:rPr lang="cs-CZ" sz="4000" b="1" dirty="0" smtClean="0"/>
              <a:t>univerzity</a:t>
            </a:r>
            <a:r>
              <a:rPr lang="cs-CZ" sz="4000" dirty="0" smtClean="0"/>
              <a:t> a od 14. století i </a:t>
            </a:r>
            <a:r>
              <a:rPr lang="cs-CZ" sz="4000" b="1" dirty="0" smtClean="0"/>
              <a:t>světští feudálové.</a:t>
            </a:r>
          </a:p>
          <a:p>
            <a:r>
              <a:rPr lang="cs-CZ" sz="4000" dirty="0" smtClean="0"/>
              <a:t>Jsou </a:t>
            </a:r>
            <a:r>
              <a:rPr lang="cs-CZ" sz="4000" b="1" dirty="0" smtClean="0"/>
              <a:t>texty</a:t>
            </a:r>
            <a:r>
              <a:rPr lang="cs-CZ" sz="4000" dirty="0" smtClean="0"/>
              <a:t> dochované </a:t>
            </a:r>
            <a:r>
              <a:rPr lang="cs-CZ" sz="4000" b="1" dirty="0" smtClean="0"/>
              <a:t>v několika stech exemplářích </a:t>
            </a:r>
            <a:r>
              <a:rPr lang="cs-CZ" sz="4000" dirty="0" smtClean="0"/>
              <a:t>(bible), ale některé </a:t>
            </a:r>
            <a:r>
              <a:rPr lang="cs-CZ" sz="4000" b="1" dirty="0" smtClean="0"/>
              <a:t>jen v jednom exempláři</a:t>
            </a:r>
            <a:r>
              <a:rPr lang="cs-CZ" sz="4000" dirty="0" smtClean="0"/>
              <a:t>.</a:t>
            </a:r>
          </a:p>
          <a:p>
            <a:r>
              <a:rPr lang="cs-CZ" sz="4000" dirty="0" smtClean="0"/>
              <a:t>Převraty, války atd. vedly často ke </a:t>
            </a:r>
            <a:r>
              <a:rPr lang="cs-CZ" sz="4000" b="1" dirty="0" smtClean="0"/>
              <a:t>změně uložení kodexů.</a:t>
            </a:r>
          </a:p>
          <a:p>
            <a:r>
              <a:rPr lang="cs-CZ" sz="4000" dirty="0" smtClean="0"/>
              <a:t>Nejstarší kodex českého původu je tzv. </a:t>
            </a:r>
            <a:r>
              <a:rPr lang="cs-CZ" sz="4000" b="1" dirty="0" err="1" smtClean="0"/>
              <a:t>Wolfenb</a:t>
            </a:r>
            <a:r>
              <a:rPr lang="hu-HU" sz="4000" b="1" dirty="0" smtClean="0"/>
              <a:t>űttelský kodex Gumpoldovy legendy </a:t>
            </a:r>
            <a:r>
              <a:rPr lang="hu-HU" sz="4000" dirty="0" smtClean="0"/>
              <a:t>(asi kolem r. 1000).</a:t>
            </a:r>
          </a:p>
          <a:p>
            <a:r>
              <a:rPr lang="hu-HU" sz="4000" b="1" dirty="0" smtClean="0"/>
              <a:t>Vyšehradský kodex </a:t>
            </a:r>
            <a:r>
              <a:rPr lang="hu-HU" sz="4000" dirty="0" smtClean="0"/>
              <a:t>(</a:t>
            </a:r>
            <a:r>
              <a:rPr lang="hu-HU" sz="4000" u="sng" dirty="0" smtClean="0"/>
              <a:t>Evangelistář krále Vratislava</a:t>
            </a:r>
            <a:r>
              <a:rPr lang="hu-HU" sz="4000" dirty="0" smtClean="0"/>
              <a:t>) – na počest korunovace 1. českého krále kol. roku </a:t>
            </a:r>
            <a:r>
              <a:rPr lang="hu-HU" sz="4000" u="sng" dirty="0" smtClean="0"/>
              <a:t>1085</a:t>
            </a:r>
          </a:p>
          <a:p>
            <a:r>
              <a:rPr lang="hu-HU" sz="4000" dirty="0" smtClean="0"/>
              <a:t>Ve velkých kodexech je více děl, například i kroniky, které se pak objevují v mnoha kodexech v různých exemplářích. Například </a:t>
            </a:r>
            <a:r>
              <a:rPr lang="hu-HU" sz="4000" b="1" dirty="0" smtClean="0"/>
              <a:t>Kosmova kronika  česká (Chronica Boemorum</a:t>
            </a:r>
            <a:r>
              <a:rPr lang="hu-HU" sz="4000" dirty="0" smtClean="0"/>
              <a:t>) se dochovala v </a:t>
            </a:r>
            <a:r>
              <a:rPr lang="hu-HU" sz="4000" u="sng" dirty="0" smtClean="0"/>
              <a:t>15 exemplářích</a:t>
            </a:r>
            <a:r>
              <a:rPr lang="hu-HU" sz="4000" dirty="0" smtClean="0"/>
              <a:t>, přičemž </a:t>
            </a:r>
            <a:r>
              <a:rPr lang="hu-HU" sz="4000" u="sng" dirty="0" smtClean="0"/>
              <a:t>původní Kosmův rukopis se nedochoval</a:t>
            </a:r>
            <a:r>
              <a:rPr lang="hu-HU" sz="4000" dirty="0" smtClean="0"/>
              <a:t>. Nejstarší dochovaný rukopis této kroniky byl tzv </a:t>
            </a:r>
            <a:r>
              <a:rPr lang="hu-HU" sz="4000" u="sng" dirty="0" smtClean="0"/>
              <a:t>Lipský z konce 12.</a:t>
            </a:r>
            <a:r>
              <a:rPr lang="hu-HU" sz="4000" dirty="0" smtClean="0"/>
              <a:t> století, který ale byl </a:t>
            </a:r>
            <a:r>
              <a:rPr lang="hu-HU" sz="4000" u="sng" dirty="0" smtClean="0"/>
              <a:t>zničen za 2. světové vál</a:t>
            </a:r>
            <a:r>
              <a:rPr lang="hu-HU" sz="4000" dirty="0" smtClean="0"/>
              <a:t>ky. Druhý nejstarší je rukopis </a:t>
            </a:r>
            <a:r>
              <a:rPr lang="hu-HU" sz="4000" u="sng" dirty="0" smtClean="0"/>
              <a:t>budyšínský z přelomu 12. a 13. st</a:t>
            </a:r>
            <a:r>
              <a:rPr lang="hu-HU" sz="4000" dirty="0" smtClean="0"/>
              <a:t>oletí (dnes v  Národním muzeu v Praze) a řada dalších. Najdeme ji v Kodexu gigas.</a:t>
            </a:r>
          </a:p>
          <a:p>
            <a:pPr>
              <a:buNone/>
            </a:pPr>
            <a:endParaRPr lang="cs-CZ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Kosmova kronika </a:t>
            </a:r>
            <a:r>
              <a:rPr lang="cs-CZ" sz="4000" b="1" dirty="0" smtClean="0"/>
              <a:t>(rukopis Budyšínský)</a:t>
            </a:r>
            <a:endParaRPr lang="cs-CZ" b="1" dirty="0"/>
          </a:p>
        </p:txBody>
      </p:sp>
      <p:pic>
        <p:nvPicPr>
          <p:cNvPr id="5" name="Obrázek 4" descr="Cosmas-Chronica_Boemoru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1171673"/>
            <a:ext cx="3744415" cy="5374585"/>
          </a:xfrm>
          <a:prstGeom prst="rect">
            <a:avLst/>
          </a:prstGeom>
        </p:spPr>
      </p:pic>
      <p:pic>
        <p:nvPicPr>
          <p:cNvPr id="7" name="Zástupný symbol pro obsah 6" descr="Budyšínský_rukopis_Kosmovy_kroniky_10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27584" y="1166197"/>
            <a:ext cx="3456384" cy="5431155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Ilustrace k Dalimilově kronice a husité z Jenského kodexu</a:t>
            </a:r>
            <a:endParaRPr lang="cs-CZ" b="1" dirty="0"/>
          </a:p>
        </p:txBody>
      </p:sp>
      <p:pic>
        <p:nvPicPr>
          <p:cNvPr id="4" name="Zástupný symbol pro obsah 3" descr="Dalimilova_kronik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5" y="1700808"/>
            <a:ext cx="4536503" cy="4824536"/>
          </a:xfrm>
        </p:spPr>
      </p:pic>
      <p:pic>
        <p:nvPicPr>
          <p:cNvPr id="5" name="Obrázek 4" descr="Husité_-_Jenský_kode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1700808"/>
            <a:ext cx="3607602" cy="482453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b="1" dirty="0" smtClean="0"/>
              <a:t>Kronika </a:t>
            </a:r>
            <a:r>
              <a:rPr lang="cs-CZ" sz="3200" b="1" dirty="0" err="1" smtClean="0"/>
              <a:t>Vincencia</a:t>
            </a:r>
            <a:r>
              <a:rPr lang="cs-CZ" sz="3200" b="1" dirty="0" smtClean="0"/>
              <a:t> ze 12. stol. </a:t>
            </a:r>
            <a:r>
              <a:rPr lang="cs-CZ" sz="2400" dirty="0" smtClean="0"/>
              <a:t>(jednoho z pokračovatelů Kosmových) a </a:t>
            </a:r>
            <a:r>
              <a:rPr lang="cs-CZ" sz="3200" b="1" dirty="0" err="1" smtClean="0"/>
              <a:t>Radzivillovská</a:t>
            </a:r>
            <a:r>
              <a:rPr lang="cs-CZ" sz="3200" b="1" dirty="0" smtClean="0"/>
              <a:t> kronika z 15. století </a:t>
            </a:r>
            <a:r>
              <a:rPr lang="cs-CZ" sz="2400" dirty="0" smtClean="0"/>
              <a:t>(bitva Bulharů s Byzancí nebo Igora s </a:t>
            </a:r>
            <a:r>
              <a:rPr lang="cs-CZ" sz="2400" dirty="0" err="1" smtClean="0"/>
              <a:t>Pečeněhy</a:t>
            </a:r>
            <a:r>
              <a:rPr lang="cs-CZ" sz="2400" dirty="0" smtClean="0"/>
              <a:t>)</a:t>
            </a:r>
            <a:endParaRPr lang="cs-CZ" sz="2800" dirty="0"/>
          </a:p>
        </p:txBody>
      </p:sp>
      <p:pic>
        <p:nvPicPr>
          <p:cNvPr id="4" name="Zástupný symbol pro obsah 3" descr="Kronika_Vincenciu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656259"/>
            <a:ext cx="3528392" cy="4915415"/>
          </a:xfrm>
        </p:spPr>
      </p:pic>
      <p:pic>
        <p:nvPicPr>
          <p:cNvPr id="6" name="Obrázek 5" descr="RadzivillChronicleFol21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1628801"/>
            <a:ext cx="3816424" cy="4896544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/>
              <a:t>Významné naše kodexy </a:t>
            </a:r>
            <a:r>
              <a:rPr lang="cs-CZ" sz="3100" b="1" dirty="0" smtClean="0"/>
              <a:t>od 14. století    a jejich uložení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>
            <a:noAutofit/>
          </a:bodyPr>
          <a:lstStyle/>
          <a:p>
            <a:r>
              <a:rPr lang="cs-CZ" sz="1600" dirty="0" smtClean="0"/>
              <a:t>Dalšími významnými kronikami jsou např.  Pokračovatelé Kosmovy, </a:t>
            </a:r>
            <a:r>
              <a:rPr lang="cs-CZ" sz="1600" b="1" dirty="0" smtClean="0"/>
              <a:t>kronika  Dalimilova </a:t>
            </a:r>
            <a:r>
              <a:rPr lang="cs-CZ" sz="1600" dirty="0" smtClean="0"/>
              <a:t>atd.</a:t>
            </a:r>
          </a:p>
          <a:p>
            <a:r>
              <a:rPr lang="cs-CZ" sz="1600" dirty="0" smtClean="0"/>
              <a:t>Pak počet kodexů roste, např. </a:t>
            </a:r>
            <a:r>
              <a:rPr lang="cs-CZ" sz="1600" u="sng" dirty="0" smtClean="0"/>
              <a:t>kapitulní knihovna pražská </a:t>
            </a:r>
            <a:r>
              <a:rPr lang="cs-CZ" sz="1600" dirty="0" smtClean="0"/>
              <a:t>měla r. 1354   187 svazků. </a:t>
            </a:r>
            <a:r>
              <a:rPr lang="cs-CZ" sz="1600" u="sng" dirty="0" smtClean="0"/>
              <a:t>Pražská univerzita kolem roku 1370 </a:t>
            </a:r>
            <a:r>
              <a:rPr lang="cs-CZ" sz="1600" dirty="0" smtClean="0"/>
              <a:t>(tedy za 20 let své existence) 200 svazků.</a:t>
            </a:r>
          </a:p>
          <a:p>
            <a:r>
              <a:rPr lang="cs-CZ" sz="1600" b="1" dirty="0" smtClean="0"/>
              <a:t>Jenský kodex </a:t>
            </a:r>
            <a:r>
              <a:rPr lang="cs-CZ" sz="1600" dirty="0" smtClean="0"/>
              <a:t>-  bohatě iluminovaný český rukopis z konce středověku, uchován v Jeně, dnes  v Národním muzeu v Praze. Texty v češtině i  latině, hlavně na husitské téma.</a:t>
            </a:r>
          </a:p>
          <a:p>
            <a:r>
              <a:rPr lang="cs-CZ" sz="1600" dirty="0" smtClean="0"/>
              <a:t>Za husitství se vedle šlechtických objevují i </a:t>
            </a:r>
            <a:r>
              <a:rPr lang="cs-CZ" sz="1600" u="sng" dirty="0" smtClean="0"/>
              <a:t>měšťanské knihovny </a:t>
            </a:r>
            <a:r>
              <a:rPr lang="cs-CZ" sz="1600" dirty="0" smtClean="0"/>
              <a:t>(např. Bohuslav </a:t>
            </a:r>
            <a:r>
              <a:rPr lang="cs-CZ" sz="1600" dirty="0" err="1" smtClean="0"/>
              <a:t>Hasištejnský</a:t>
            </a:r>
            <a:r>
              <a:rPr lang="cs-CZ" sz="1600" dirty="0" smtClean="0"/>
              <a:t> z Lobkovic – 1461 – 1510)</a:t>
            </a:r>
          </a:p>
          <a:p>
            <a:r>
              <a:rPr lang="cs-CZ" sz="1600" b="1" dirty="0" smtClean="0"/>
              <a:t>Budyšínský rukopis</a:t>
            </a:r>
            <a:r>
              <a:rPr lang="cs-CZ" sz="1600" dirty="0" smtClean="0"/>
              <a:t> (pravděpodobně sepsán roku 1420) je sborník veršovaných, prozaických  a polemických skladeb (nalezen v </a:t>
            </a:r>
            <a:r>
              <a:rPr lang="cs-CZ" sz="1600" dirty="0" err="1" smtClean="0"/>
              <a:t>Budyšíně</a:t>
            </a:r>
            <a:r>
              <a:rPr lang="cs-CZ" sz="1600" dirty="0" smtClean="0"/>
              <a:t> v Lužici). Autor pravděpodobně </a:t>
            </a:r>
            <a:r>
              <a:rPr lang="cs-CZ" sz="1600" dirty="0" err="1" smtClean="0"/>
              <a:t>Vavřinec</a:t>
            </a:r>
            <a:r>
              <a:rPr lang="cs-CZ" sz="1600" dirty="0" smtClean="0"/>
              <a:t> z Březové.</a:t>
            </a:r>
          </a:p>
          <a:p>
            <a:r>
              <a:rPr lang="cs-CZ" sz="1800" b="1" dirty="0" err="1" smtClean="0"/>
              <a:t>Codex</a:t>
            </a:r>
            <a:r>
              <a:rPr lang="cs-CZ" sz="1800" b="1" dirty="0" smtClean="0"/>
              <a:t> </a:t>
            </a:r>
            <a:r>
              <a:rPr lang="cs-CZ" sz="1800" b="1" dirty="0" err="1" smtClean="0"/>
              <a:t>gigas</a:t>
            </a:r>
            <a:r>
              <a:rPr lang="cs-CZ" sz="1800" dirty="0" smtClean="0"/>
              <a:t>  </a:t>
            </a:r>
            <a:r>
              <a:rPr lang="cs-CZ" sz="1600" dirty="0" smtClean="0"/>
              <a:t>(Kodex </a:t>
            </a:r>
            <a:r>
              <a:rPr lang="cs-CZ" sz="1600" dirty="0" err="1" smtClean="0"/>
              <a:t>gigas</a:t>
            </a:r>
            <a:r>
              <a:rPr lang="cs-CZ" sz="1600" dirty="0" smtClean="0"/>
              <a:t>) je největší rukopisná kniha světa. Byla pravděpodobně </a:t>
            </a:r>
            <a:r>
              <a:rPr lang="cs-CZ" sz="1600" u="sng" dirty="0" smtClean="0"/>
              <a:t>napsána počátkem 13. století v </a:t>
            </a:r>
            <a:r>
              <a:rPr lang="cs-CZ" sz="1600" b="1" u="sng" dirty="0" smtClean="0"/>
              <a:t>klášteře v </a:t>
            </a:r>
            <a:r>
              <a:rPr lang="cs-CZ" sz="1600" b="1" u="sng" dirty="0" err="1" smtClean="0"/>
              <a:t>Podlažicích</a:t>
            </a:r>
            <a:r>
              <a:rPr lang="cs-CZ" sz="1600" b="1" u="sng" dirty="0" smtClean="0"/>
              <a:t> u Chrudimi</a:t>
            </a:r>
            <a:r>
              <a:rPr lang="cs-CZ" sz="1600" dirty="0" smtClean="0"/>
              <a:t>. Překlad názvu znamená „Obrovská kniha“. Podle výjimečného </a:t>
            </a:r>
            <a:r>
              <a:rPr lang="cs-CZ" sz="1600" u="sng" dirty="0" smtClean="0"/>
              <a:t>vyobrazení  ďábla </a:t>
            </a:r>
            <a:r>
              <a:rPr lang="cs-CZ" sz="1600" dirty="0" smtClean="0"/>
              <a:t>se  také  označuje jako </a:t>
            </a:r>
            <a:r>
              <a:rPr lang="cs-CZ" sz="1600" b="1" dirty="0" smtClean="0"/>
              <a:t>Ďáblova bible</a:t>
            </a:r>
            <a:r>
              <a:rPr lang="cs-CZ" sz="1600" dirty="0" smtClean="0"/>
              <a:t>. Její rozměry jsou </a:t>
            </a:r>
            <a:r>
              <a:rPr lang="cs-CZ" sz="1600" b="1" dirty="0" smtClean="0"/>
              <a:t>920×505×220 mm </a:t>
            </a:r>
            <a:r>
              <a:rPr lang="cs-CZ" sz="1600" dirty="0" smtClean="0"/>
              <a:t>a měl celkem </a:t>
            </a:r>
            <a:r>
              <a:rPr lang="cs-CZ" sz="1600" u="sng" dirty="0" smtClean="0"/>
              <a:t>640 stran </a:t>
            </a:r>
            <a:r>
              <a:rPr lang="cs-CZ" sz="1600" dirty="0" smtClean="0"/>
              <a:t>(některé ale byly v minulosti vyříznuty). </a:t>
            </a:r>
            <a:r>
              <a:rPr lang="cs-CZ" sz="1600" u="sng" dirty="0" smtClean="0"/>
              <a:t>Poslední záznamy v kodexu končí rokem 1229</a:t>
            </a:r>
            <a:r>
              <a:rPr lang="cs-CZ" sz="1600" dirty="0" smtClean="0"/>
              <a:t>. Z </a:t>
            </a:r>
            <a:r>
              <a:rPr lang="cs-CZ" sz="1600" dirty="0" err="1" smtClean="0"/>
              <a:t>Podlažic</a:t>
            </a:r>
            <a:r>
              <a:rPr lang="cs-CZ" sz="1600" dirty="0" smtClean="0"/>
              <a:t> se kodex dostal do cisterciáckého kláštera v </a:t>
            </a:r>
            <a:r>
              <a:rPr lang="cs-CZ" sz="1600" u="sng" dirty="0" smtClean="0"/>
              <a:t>Sedlci</a:t>
            </a:r>
            <a:r>
              <a:rPr lang="cs-CZ" sz="1600" dirty="0" smtClean="0"/>
              <a:t>, v 15. – 16. století se nacházel do roku 1593 v </a:t>
            </a:r>
            <a:r>
              <a:rPr lang="cs-CZ" sz="1600" u="sng" dirty="0" smtClean="0"/>
              <a:t>Broumově </a:t>
            </a:r>
            <a:r>
              <a:rPr lang="cs-CZ" sz="1600" dirty="0" smtClean="0"/>
              <a:t>v klášteře a roku 1594 byl převezen </a:t>
            </a:r>
            <a:r>
              <a:rPr lang="cs-CZ" sz="1600" u="sng" dirty="0" smtClean="0"/>
              <a:t>do Prahy do sbírek Rudolfa II. </a:t>
            </a:r>
            <a:r>
              <a:rPr lang="cs-CZ" sz="1600" dirty="0" smtClean="0"/>
              <a:t>Odtud ji v roce </a:t>
            </a:r>
            <a:r>
              <a:rPr lang="cs-CZ" sz="1600" u="sng" dirty="0" smtClean="0"/>
              <a:t>1648 ukradli Švédové </a:t>
            </a:r>
            <a:r>
              <a:rPr lang="cs-CZ" sz="1600" dirty="0" smtClean="0"/>
              <a:t>a odvezli s dalšími předměty do Stockholmu. V letech 2007 – 2008 ji Švédové zapůjčili na výstavu do Prahy. V té době také vznikla </a:t>
            </a:r>
            <a:r>
              <a:rPr lang="cs-CZ" sz="1600" u="sng" dirty="0" smtClean="0"/>
              <a:t>maketa knihy</a:t>
            </a:r>
            <a:r>
              <a:rPr lang="cs-CZ" sz="1600" dirty="0" smtClean="0"/>
              <a:t>, která je uložena </a:t>
            </a:r>
            <a:r>
              <a:rPr lang="cs-CZ" sz="1600" u="sng" dirty="0" smtClean="0"/>
              <a:t>v muzeu v Chrasti u Ch</a:t>
            </a:r>
            <a:r>
              <a:rPr lang="cs-CZ" sz="1600" dirty="0" smtClean="0"/>
              <a:t>rudimi (blízko místa vzniku kodexu). Dnes většina českých kodexů v Státní knihovně ČR v Praze, v knihovně Národního muzea a v Památníků národního písemnictví.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/>
              <a:t>Žižka a husité v Jenském kodexu </a:t>
            </a:r>
            <a:r>
              <a:rPr lang="cs-CZ" sz="3500" b="1" dirty="0" smtClean="0"/>
              <a:t>a zápis o bitvě u Lipan v Českobrodské městské knize</a:t>
            </a:r>
            <a:endParaRPr lang="cs-CZ" sz="3500" b="1" dirty="0"/>
          </a:p>
        </p:txBody>
      </p:sp>
      <p:pic>
        <p:nvPicPr>
          <p:cNvPr id="6" name="Zástupný symbol pro obsah 5" descr="Zizka_jensky_kodex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5" y="1600200"/>
            <a:ext cx="3312367" cy="4626540"/>
          </a:xfrm>
        </p:spPr>
      </p:pic>
      <p:pic>
        <p:nvPicPr>
          <p:cNvPr id="7" name="Obrázek 6" descr="Českobrodská_kronika_-_Lipan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3928" y="1789176"/>
            <a:ext cx="4680520" cy="444813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Autofit/>
          </a:bodyPr>
          <a:lstStyle/>
          <a:p>
            <a:r>
              <a:rPr lang="cs-CZ" sz="3200" b="1" dirty="0" smtClean="0"/>
              <a:t>Václava I. jako rytíř z právního kodexu města Jihlavy a Karel IV. v </a:t>
            </a:r>
            <a:r>
              <a:rPr lang="cs-CZ" sz="3200" b="1" dirty="0" err="1" smtClean="0"/>
              <a:t>Gelnhausenově</a:t>
            </a:r>
            <a:r>
              <a:rPr lang="cs-CZ" sz="3200" b="1" dirty="0" smtClean="0"/>
              <a:t> kodexu        z 15. století</a:t>
            </a:r>
            <a:endParaRPr lang="cs-CZ" sz="3200" b="1" dirty="0"/>
          </a:p>
        </p:txBody>
      </p:sp>
      <p:pic>
        <p:nvPicPr>
          <p:cNvPr id="4" name="Zástupný symbol pro obsah 3" descr="Kodex_města_Jihlavy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3" y="1827542"/>
            <a:ext cx="3816423" cy="4732366"/>
          </a:xfrm>
        </p:spPr>
      </p:pic>
      <p:pic>
        <p:nvPicPr>
          <p:cNvPr id="6" name="Obrázek 5" descr="Karolus_rimKarel IV na trůně jako ces a rim kr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772815"/>
            <a:ext cx="3600400" cy="4800533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Čech a Lech v Kosmově kronice </a:t>
            </a:r>
            <a:r>
              <a:rPr lang="cs-CZ" dirty="0" smtClean="0"/>
              <a:t>(opis ze 14. století)</a:t>
            </a:r>
            <a:endParaRPr lang="cs-CZ" dirty="0"/>
          </a:p>
        </p:txBody>
      </p:sp>
      <p:pic>
        <p:nvPicPr>
          <p:cNvPr id="4" name="Zástupný symbol pro obsah 3" descr="Lech_and_Čech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71039" y="1600200"/>
            <a:ext cx="6601921" cy="4525963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58417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První strana Kosmovy kroniky v Kodexu </a:t>
            </a:r>
            <a:r>
              <a:rPr lang="cs-CZ" b="1" dirty="0" err="1" smtClean="0"/>
              <a:t>gigas</a:t>
            </a:r>
            <a:r>
              <a:rPr lang="cs-CZ" dirty="0" smtClean="0"/>
              <a:t> </a:t>
            </a:r>
            <a:r>
              <a:rPr lang="cs-CZ" sz="4000" dirty="0" smtClean="0"/>
              <a:t>ze 13. století a maketa tohoto kodexu s vyobrazením ďábla</a:t>
            </a:r>
            <a:endParaRPr lang="cs-CZ" dirty="0"/>
          </a:p>
        </p:txBody>
      </p:sp>
      <p:pic>
        <p:nvPicPr>
          <p:cNvPr id="4" name="Zástupný symbol pro obsah 3" descr="Codex_Gigas_Chronica_Boemorum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988840"/>
            <a:ext cx="3600400" cy="4608512"/>
          </a:xfrm>
        </p:spPr>
      </p:pic>
      <p:pic>
        <p:nvPicPr>
          <p:cNvPr id="5" name="Obrázek 4" descr="Chrast,_kodex1gigas_dabe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7" y="1988840"/>
            <a:ext cx="4454137" cy="460851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Kodikologie - test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1. Co studuje kodikologie?</a:t>
            </a:r>
          </a:p>
          <a:p>
            <a:r>
              <a:rPr lang="cs-CZ" dirty="0" smtClean="0"/>
              <a:t>2.  Od čeho je odvozen pojem kodikologie a jakými například konkrétními typy rukopisů se tato věda zabývá?</a:t>
            </a:r>
          </a:p>
          <a:p>
            <a:r>
              <a:rPr lang="cs-CZ" dirty="0" smtClean="0"/>
              <a:t>3. Co to byla skriptoria  a kde se nacházela?</a:t>
            </a:r>
          </a:p>
          <a:p>
            <a:r>
              <a:rPr lang="cs-CZ" dirty="0" smtClean="0"/>
              <a:t>4. Která významná osobnost raného středověku podporovala opisování textů?</a:t>
            </a:r>
          </a:p>
          <a:p>
            <a:r>
              <a:rPr lang="cs-CZ" dirty="0" smtClean="0"/>
              <a:t>5. Co to je iniciála a kdo ji vytvářel?</a:t>
            </a:r>
          </a:p>
          <a:p>
            <a:r>
              <a:rPr lang="cs-CZ" dirty="0" smtClean="0"/>
              <a:t>6. Co můžeš říci  o vzniku a ceně rukopisu?</a:t>
            </a:r>
          </a:p>
          <a:p>
            <a:r>
              <a:rPr lang="cs-CZ" dirty="0" smtClean="0"/>
              <a:t>7. Uveď příklady specializace univerzit při přepisu rukopisů.</a:t>
            </a:r>
          </a:p>
          <a:p>
            <a:r>
              <a:rPr lang="cs-CZ" dirty="0" smtClean="0"/>
              <a:t>8. Kolik je dnes doloženo alespoň ve fragmentech světových kodexů vytvořených do roku 800 n.l.?</a:t>
            </a:r>
          </a:p>
          <a:p>
            <a:r>
              <a:rPr lang="cs-CZ" dirty="0" smtClean="0"/>
              <a:t>9. Kdo vlastnil ve středověku knihy?</a:t>
            </a:r>
            <a:endParaRPr lang="cs-CZ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Kodikologie – test – </a:t>
            </a:r>
            <a:r>
              <a:rPr lang="cs-CZ" b="1" dirty="0" err="1" smtClean="0"/>
              <a:t>pokrač</a:t>
            </a:r>
            <a:r>
              <a:rPr lang="cs-CZ" b="1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10. Který je nejstarší kodex českého původu a z jaké je doby?</a:t>
            </a:r>
          </a:p>
          <a:p>
            <a:r>
              <a:rPr lang="cs-CZ" dirty="0" smtClean="0"/>
              <a:t>11. Který je nejslavnější a nejvzácnější český kodex (soubor evangelií), kdy a proč vznikl?</a:t>
            </a:r>
          </a:p>
          <a:p>
            <a:r>
              <a:rPr lang="cs-CZ" dirty="0" smtClean="0"/>
              <a:t>12. V kolika rukopisech se dochovala Kosmova kronika, zachoval se text psaný přímo Kosmovou rukou?</a:t>
            </a:r>
          </a:p>
          <a:p>
            <a:r>
              <a:rPr lang="cs-CZ" dirty="0" smtClean="0"/>
              <a:t>13. Jak se jmenoval bohatě ilustrovaný kodex (hlavně s motivy husitů), který byl uložený staletí v německém městě?</a:t>
            </a:r>
          </a:p>
          <a:p>
            <a:r>
              <a:rPr lang="cs-CZ" dirty="0" smtClean="0"/>
              <a:t>14. Který známý kodex byl sepsán v klášteře v </a:t>
            </a:r>
            <a:r>
              <a:rPr lang="cs-CZ" dirty="0" err="1" smtClean="0"/>
              <a:t>Podlažicích</a:t>
            </a:r>
            <a:r>
              <a:rPr lang="cs-CZ" dirty="0" smtClean="0"/>
              <a:t> u Chrudimi, kdy asi a jaké dva názvy se pro něj užívají?</a:t>
            </a:r>
          </a:p>
          <a:p>
            <a:r>
              <a:rPr lang="cs-CZ" dirty="0" smtClean="0"/>
              <a:t>15.  Jak se nazývá největší rukopisná kniha světa, jak je zhruba velká a kde se nachází dnes?</a:t>
            </a:r>
            <a:endParaRPr lang="cs-CZ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Kodikologie – test 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/>
              <a:t>1. Co studuje kodikologie? </a:t>
            </a:r>
            <a:r>
              <a:rPr lang="cs-CZ" u="sng" dirty="0" smtClean="0"/>
              <a:t>– Rukopisy neúřední (tedy literární) povahy</a:t>
            </a:r>
            <a:r>
              <a:rPr lang="cs-CZ" dirty="0" smtClean="0"/>
              <a:t> – </a:t>
            </a:r>
            <a:r>
              <a:rPr lang="cs-CZ" b="1" dirty="0" smtClean="0"/>
              <a:t>1 bod </a:t>
            </a:r>
          </a:p>
          <a:p>
            <a:r>
              <a:rPr lang="cs-CZ" dirty="0" smtClean="0"/>
              <a:t>2.  Od čeho je odvozen pojem kodikologie a jakými například konkrétními typy rukopisů se tato věda zabývá? – </a:t>
            </a:r>
            <a:r>
              <a:rPr lang="cs-CZ" u="sng" dirty="0" err="1" smtClean="0"/>
              <a:t>Codex</a:t>
            </a:r>
            <a:r>
              <a:rPr lang="cs-CZ" u="sng" dirty="0" smtClean="0"/>
              <a:t> = rukopis , pak  kniha, náboženskými texty, kronikami, právními texty atd. </a:t>
            </a:r>
            <a:r>
              <a:rPr lang="cs-CZ" dirty="0" smtClean="0"/>
              <a:t>–	 </a:t>
            </a:r>
            <a:r>
              <a:rPr lang="cs-CZ" b="1" dirty="0" smtClean="0"/>
              <a:t>4 body</a:t>
            </a:r>
          </a:p>
          <a:p>
            <a:r>
              <a:rPr lang="cs-CZ" dirty="0" smtClean="0"/>
              <a:t>3. Co to byla skriptoria  a kde se nacházela? – </a:t>
            </a:r>
            <a:r>
              <a:rPr lang="cs-CZ" u="sng" dirty="0" smtClean="0"/>
              <a:t>Opisovačské dílny, v klášterech, hlavně benediktýnských</a:t>
            </a:r>
            <a:r>
              <a:rPr lang="cs-CZ" dirty="0" smtClean="0"/>
              <a:t> – </a:t>
            </a:r>
            <a:r>
              <a:rPr lang="cs-CZ" b="1" dirty="0" smtClean="0"/>
              <a:t>3 body</a:t>
            </a:r>
          </a:p>
          <a:p>
            <a:r>
              <a:rPr lang="cs-CZ" dirty="0" smtClean="0"/>
              <a:t>4. Která významná osobnost raného středověku podporovala opisování textů? – </a:t>
            </a:r>
            <a:r>
              <a:rPr lang="cs-CZ" u="sng" dirty="0" smtClean="0"/>
              <a:t>Karel Veliký </a:t>
            </a:r>
            <a:r>
              <a:rPr lang="cs-CZ" dirty="0" smtClean="0"/>
              <a:t>– </a:t>
            </a:r>
            <a:r>
              <a:rPr lang="cs-CZ" b="1" dirty="0" smtClean="0"/>
              <a:t>1 bod</a:t>
            </a:r>
          </a:p>
          <a:p>
            <a:r>
              <a:rPr lang="cs-CZ" dirty="0" smtClean="0"/>
              <a:t>5. Co t je iniciála a kdo ji vytvářel? – </a:t>
            </a:r>
            <a:r>
              <a:rPr lang="cs-CZ" u="sng" dirty="0" smtClean="0"/>
              <a:t>Ozdobné počáteční písmeno, iluminátor </a:t>
            </a:r>
            <a:r>
              <a:rPr lang="cs-CZ" dirty="0" smtClean="0"/>
              <a:t>– </a:t>
            </a:r>
            <a:r>
              <a:rPr lang="cs-CZ" b="1" dirty="0" smtClean="0"/>
              <a:t>2 body</a:t>
            </a:r>
          </a:p>
          <a:p>
            <a:r>
              <a:rPr lang="cs-CZ" dirty="0" smtClean="0"/>
              <a:t>6. Co můžeš říci  o vzniku a ceně rukopisu? – </a:t>
            </a:r>
            <a:r>
              <a:rPr lang="cs-CZ" u="sng" dirty="0" smtClean="0"/>
              <a:t>Vznikal měsíce i roky, takže jeho cena byla velmi vysoká (obyčejný rukopis stál jako několik krav)</a:t>
            </a:r>
            <a:r>
              <a:rPr lang="cs-CZ" dirty="0" smtClean="0"/>
              <a:t> – </a:t>
            </a:r>
            <a:r>
              <a:rPr lang="cs-CZ" b="1" dirty="0" smtClean="0"/>
              <a:t>3 body</a:t>
            </a:r>
          </a:p>
          <a:p>
            <a:r>
              <a:rPr lang="cs-CZ" dirty="0" smtClean="0"/>
              <a:t>7. Uveď příklady specializace univerzit při přepisu rukopisů. – </a:t>
            </a:r>
            <a:r>
              <a:rPr lang="cs-CZ" u="sng" dirty="0" smtClean="0"/>
              <a:t>Bologna – právnické, Sorbonna a Karlova univerzita – teologické</a:t>
            </a:r>
            <a:r>
              <a:rPr lang="cs-CZ" dirty="0" smtClean="0"/>
              <a:t> – </a:t>
            </a:r>
            <a:r>
              <a:rPr lang="cs-CZ" b="1" dirty="0" smtClean="0"/>
              <a:t>2 body</a:t>
            </a:r>
          </a:p>
          <a:p>
            <a:r>
              <a:rPr lang="cs-CZ" dirty="0" smtClean="0"/>
              <a:t>8. Kolik je dnes doloženo alespoň ve fragmentech světových kodexů vytvořených do roku 800 n.l.? – </a:t>
            </a:r>
            <a:r>
              <a:rPr lang="cs-CZ" u="sng" dirty="0" smtClean="0"/>
              <a:t>1800 </a:t>
            </a:r>
            <a:r>
              <a:rPr lang="cs-CZ" dirty="0" smtClean="0"/>
              <a:t>– </a:t>
            </a:r>
            <a:r>
              <a:rPr lang="cs-CZ" b="1" dirty="0" smtClean="0"/>
              <a:t>1 bod</a:t>
            </a:r>
          </a:p>
          <a:p>
            <a:r>
              <a:rPr lang="cs-CZ" dirty="0" smtClean="0"/>
              <a:t>9. Kdo vlastnil ve středověku knihy? – </a:t>
            </a:r>
            <a:r>
              <a:rPr lang="cs-CZ" u="sng" dirty="0" smtClean="0"/>
              <a:t>Kláštery, university a někdy i světští feudálové.</a:t>
            </a:r>
            <a:r>
              <a:rPr lang="cs-CZ" dirty="0" smtClean="0"/>
              <a:t> – </a:t>
            </a:r>
            <a:r>
              <a:rPr lang="cs-CZ" b="1" dirty="0" smtClean="0"/>
              <a:t>3 body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Kodikologie – test (</a:t>
            </a:r>
            <a:r>
              <a:rPr lang="cs-CZ" b="1" dirty="0" err="1" smtClean="0"/>
              <a:t>pokrač</a:t>
            </a:r>
            <a:r>
              <a:rPr lang="cs-CZ" b="1" dirty="0" smtClean="0"/>
              <a:t>.)-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10. Který je nejstarší kodex českého původu a z jaké je doby? - </a:t>
            </a:r>
            <a:r>
              <a:rPr lang="cs-CZ" sz="2800" u="sng" dirty="0" err="1" smtClean="0"/>
              <a:t>Wolfenb</a:t>
            </a:r>
            <a:r>
              <a:rPr lang="hu-HU" sz="2800" u="sng" dirty="0" smtClean="0"/>
              <a:t>űttelský kodex Gumpoldovy legendy (asi kolem r. 1000) </a:t>
            </a:r>
            <a:r>
              <a:rPr lang="hu-HU" sz="2800" dirty="0" smtClean="0"/>
              <a:t>– </a:t>
            </a:r>
            <a:r>
              <a:rPr lang="hu-HU" sz="2800" b="1" dirty="0" smtClean="0"/>
              <a:t>2 body</a:t>
            </a:r>
            <a:r>
              <a:rPr lang="cs-CZ" sz="2800" b="1" dirty="0" smtClean="0"/>
              <a:t> </a:t>
            </a:r>
          </a:p>
          <a:p>
            <a:r>
              <a:rPr lang="cs-CZ" dirty="0" smtClean="0"/>
              <a:t>11. Který je nejslavnější a nejvzácnější český kodex (soubor evangelií), kdy a proč vznikl? – </a:t>
            </a:r>
            <a:r>
              <a:rPr lang="cs-CZ" u="sng" dirty="0" smtClean="0"/>
              <a:t>Vyšehradský kodex (Evangelistář krále Vratislava) , kol. 1085, na počest korunovace na krále</a:t>
            </a:r>
            <a:r>
              <a:rPr lang="cs-CZ" dirty="0" smtClean="0"/>
              <a:t> – </a:t>
            </a:r>
            <a:r>
              <a:rPr lang="cs-CZ" b="1" dirty="0" smtClean="0"/>
              <a:t>3 body</a:t>
            </a:r>
          </a:p>
          <a:p>
            <a:r>
              <a:rPr lang="cs-CZ" dirty="0" smtClean="0"/>
              <a:t>12. V kolika rukopisech se dochovala Kosmova kronika, zachoval se text psaný přímo Kosmovou rukou? – </a:t>
            </a:r>
            <a:r>
              <a:rPr lang="cs-CZ" u="sng" dirty="0" smtClean="0"/>
              <a:t>15 rukopisů, ne </a:t>
            </a:r>
            <a:r>
              <a:rPr lang="cs-CZ" dirty="0" smtClean="0"/>
              <a:t>– </a:t>
            </a:r>
            <a:r>
              <a:rPr lang="cs-CZ" b="1" dirty="0" smtClean="0"/>
              <a:t>2 body</a:t>
            </a:r>
          </a:p>
          <a:p>
            <a:r>
              <a:rPr lang="cs-CZ" dirty="0" smtClean="0"/>
              <a:t>13. Jak se jmenoval bohatě ilustrovaný kodex (hlavně s motivy husitů), který byl uložený staletí v německém městě? – </a:t>
            </a:r>
            <a:r>
              <a:rPr lang="cs-CZ" u="sng" dirty="0" smtClean="0"/>
              <a:t>Jenský kodex </a:t>
            </a:r>
            <a:r>
              <a:rPr lang="cs-CZ" dirty="0" smtClean="0"/>
              <a:t>– </a:t>
            </a:r>
            <a:r>
              <a:rPr lang="cs-CZ" b="1" dirty="0" smtClean="0"/>
              <a:t>1 bod</a:t>
            </a:r>
          </a:p>
          <a:p>
            <a:r>
              <a:rPr lang="cs-CZ" dirty="0" smtClean="0"/>
              <a:t>14. Který známý kodex byl sepsán v klášteře v </a:t>
            </a:r>
            <a:r>
              <a:rPr lang="cs-CZ" dirty="0" err="1" smtClean="0"/>
              <a:t>Podlažicích</a:t>
            </a:r>
            <a:r>
              <a:rPr lang="cs-CZ" dirty="0" smtClean="0"/>
              <a:t> u Chrudimi, kdy asi a jaké dva názvy se pro něj užívají? – </a:t>
            </a:r>
            <a:r>
              <a:rPr lang="cs-CZ" u="sng" dirty="0" smtClean="0"/>
              <a:t>Kodex </a:t>
            </a:r>
            <a:r>
              <a:rPr lang="cs-CZ" u="sng" dirty="0" err="1" smtClean="0"/>
              <a:t>gigas</a:t>
            </a:r>
            <a:r>
              <a:rPr lang="cs-CZ" u="sng" dirty="0" smtClean="0"/>
              <a:t>, Ďáblova bible, </a:t>
            </a:r>
            <a:r>
              <a:rPr lang="cs-CZ" u="sng" dirty="0" err="1" smtClean="0"/>
              <a:t>poč</a:t>
            </a:r>
            <a:r>
              <a:rPr lang="cs-CZ" u="sng" dirty="0" smtClean="0"/>
              <a:t>. 13. stol. </a:t>
            </a:r>
            <a:r>
              <a:rPr lang="cs-CZ" dirty="0" smtClean="0"/>
              <a:t>– </a:t>
            </a:r>
            <a:r>
              <a:rPr lang="cs-CZ" b="1" dirty="0" smtClean="0"/>
              <a:t>3 body</a:t>
            </a:r>
          </a:p>
          <a:p>
            <a:r>
              <a:rPr lang="cs-CZ" dirty="0" smtClean="0"/>
              <a:t>15.  Jak se nazývá největší rukopisná kniha světa, jak je zhruba velká a kde se nachází dnes? – Kodex </a:t>
            </a:r>
            <a:r>
              <a:rPr lang="cs-CZ" dirty="0" err="1" smtClean="0"/>
              <a:t>gigas</a:t>
            </a:r>
            <a:r>
              <a:rPr lang="cs-CZ" dirty="0" smtClean="0"/>
              <a:t>, 920×505×220 mm, ve Stockholmu ve Švédsku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cs-CZ" sz="8000" dirty="0" smtClean="0"/>
              <a:t>Hlaváček, Ivan; Kašpar, Jaroslav; Nový, Rostislav. </a:t>
            </a:r>
            <a:r>
              <a:rPr lang="cs-CZ" sz="8000" dirty="0" err="1" smtClean="0"/>
              <a:t>Vademecum</a:t>
            </a:r>
            <a:r>
              <a:rPr lang="cs-CZ" sz="8000" dirty="0" smtClean="0"/>
              <a:t> pomocných věd historických. Praha: Nakladatelství Svoboda, 1988.</a:t>
            </a:r>
          </a:p>
          <a:p>
            <a:r>
              <a:rPr lang="cs-CZ" sz="8000" dirty="0" smtClean="0">
                <a:hlinkClick r:id="rId2"/>
              </a:rPr>
              <a:t>http://cs.wikipedia.org</a:t>
            </a:r>
            <a:endParaRPr lang="cs-CZ" sz="8000" dirty="0" smtClean="0"/>
          </a:p>
          <a:p>
            <a:r>
              <a:rPr lang="cs-CZ" sz="8000" b="1" u="sng" dirty="0" smtClean="0"/>
              <a:t>Použité obrázky:</a:t>
            </a:r>
          </a:p>
          <a:p>
            <a:pPr lvl="0"/>
            <a:r>
              <a:rPr lang="cs-CZ" sz="8000" u="sng" dirty="0" smtClean="0">
                <a:hlinkClick r:id="rId3"/>
              </a:rPr>
              <a:t>http://commons.wikimedia.org/wiki/File:Rajhrad_-_benediktinsk%C3%BD_kl%C3%A1%C5%A1ter,_st%C3%A1tn%C3%AD_okresn%C3%AD_archiv.jpg?uselang=cs</a:t>
            </a:r>
            <a:r>
              <a:rPr lang="cs-CZ" sz="8000" dirty="0" smtClean="0"/>
              <a:t> – Klášter </a:t>
            </a:r>
            <a:r>
              <a:rPr lang="cs-CZ" sz="8000" dirty="0" err="1" smtClean="0"/>
              <a:t>benedikt</a:t>
            </a:r>
            <a:r>
              <a:rPr lang="cs-CZ" sz="8000" dirty="0" smtClean="0"/>
              <a:t>. v Rajhradě -  vol. dílo– str. 3</a:t>
            </a:r>
          </a:p>
          <a:p>
            <a:pPr lvl="0"/>
            <a:r>
              <a:rPr lang="cs-CZ" sz="8000" u="sng" dirty="0" smtClean="0">
                <a:hlinkClick r:id="rId4"/>
              </a:rPr>
              <a:t>http://commons.wikimedia.org/wiki/File:Kodex_vy%C5%A1ehradsk%C3%BD.jpg?uselang=cs</a:t>
            </a:r>
            <a:r>
              <a:rPr lang="cs-CZ" sz="8000" dirty="0" smtClean="0"/>
              <a:t> – Vyšehradský kodex – volné dílo – str.5</a:t>
            </a:r>
          </a:p>
          <a:p>
            <a:pPr lvl="0"/>
            <a:r>
              <a:rPr lang="cs-CZ" sz="8000" u="sng" dirty="0" smtClean="0">
                <a:hlinkClick r:id="rId5"/>
              </a:rPr>
              <a:t>http://commons.wikimedia.org/wiki/File:SvVaclav_kodexvysehradsky.jpg?uselang=cs</a:t>
            </a:r>
            <a:r>
              <a:rPr lang="cs-CZ" sz="8000" dirty="0" smtClean="0"/>
              <a:t> - sv. Václav, Kodex vyšehradský , 1085, volné dílo – str.5</a:t>
            </a:r>
          </a:p>
          <a:p>
            <a:pPr lvl="0"/>
            <a:r>
              <a:rPr lang="cs-CZ" sz="8000" u="sng" dirty="0" smtClean="0">
                <a:hlinkClick r:id="rId6"/>
              </a:rPr>
              <a:t>http://commons.wikimedia.org/wiki/File:14th-century_painters_-_Gradual_%28fragment%29_-_WGA15977.jpg?uselang=cs</a:t>
            </a:r>
            <a:r>
              <a:rPr lang="cs-CZ" sz="8000" dirty="0" smtClean="0"/>
              <a:t> – </a:t>
            </a:r>
            <a:r>
              <a:rPr lang="cs-CZ" sz="8000" dirty="0" err="1" smtClean="0"/>
              <a:t>Gradual</a:t>
            </a:r>
            <a:r>
              <a:rPr lang="cs-CZ" sz="8000" dirty="0" smtClean="0"/>
              <a:t> miniatura, 14. století, </a:t>
            </a:r>
            <a:r>
              <a:rPr lang="cs-CZ" sz="8000" dirty="0" err="1" smtClean="0"/>
              <a:t>Jagelonská</a:t>
            </a:r>
            <a:r>
              <a:rPr lang="cs-CZ" sz="8000" dirty="0" smtClean="0"/>
              <a:t> knihovna – Polsko – volné dílo – </a:t>
            </a:r>
            <a:r>
              <a:rPr lang="cs-CZ" sz="8000" dirty="0" smtClean="0"/>
              <a:t>str.6</a:t>
            </a:r>
            <a:endParaRPr lang="cs-CZ" sz="8000" dirty="0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04656"/>
          </a:xfrm>
        </p:spPr>
        <p:txBody>
          <a:bodyPr>
            <a:noAutofit/>
          </a:bodyPr>
          <a:lstStyle/>
          <a:p>
            <a:pPr lvl="0"/>
            <a:r>
              <a:rPr lang="cs-CZ" sz="2000" u="sng" dirty="0" smtClean="0">
                <a:hlinkClick r:id="rId2"/>
              </a:rPr>
              <a:t>http://commons.wikimedia.org/wiki/File:Kancional_Jistebnicky.jpg?uselang=cs</a:t>
            </a:r>
            <a:r>
              <a:rPr lang="cs-CZ" sz="2000" dirty="0" smtClean="0"/>
              <a:t> – Jistebnický kancionál, 1420 – volné dílo – str.6</a:t>
            </a:r>
          </a:p>
          <a:p>
            <a:pPr lvl="0"/>
            <a:r>
              <a:rPr lang="cs-CZ" sz="2000" u="sng" dirty="0" smtClean="0">
                <a:hlinkClick r:id="rId3"/>
              </a:rPr>
              <a:t>http://commons.wikimedia.org/wiki/File:Corvina_k%C3%B3dex_Graduale.jpg?uselang=cs</a:t>
            </a:r>
            <a:r>
              <a:rPr lang="cs-CZ" sz="2000" dirty="0" smtClean="0"/>
              <a:t> – </a:t>
            </a:r>
            <a:r>
              <a:rPr lang="cs-CZ" sz="2000" dirty="0" err="1" smtClean="0"/>
              <a:t>Codex</a:t>
            </a:r>
            <a:r>
              <a:rPr lang="cs-CZ" sz="2000" dirty="0" smtClean="0"/>
              <a:t> Graduale, Maďarsko, Budín (Kodex </a:t>
            </a:r>
            <a:r>
              <a:rPr lang="cs-CZ" sz="2000" dirty="0" err="1" smtClean="0"/>
              <a:t>Corvina</a:t>
            </a:r>
            <a:r>
              <a:rPr lang="cs-CZ" sz="2000" dirty="0" smtClean="0"/>
              <a:t>, mezi lety 1480 – 1488) – volné dílo – iluminace, noty – str. 6</a:t>
            </a:r>
          </a:p>
          <a:p>
            <a:pPr lvl="0"/>
            <a:r>
              <a:rPr lang="cs-CZ" sz="2000" u="sng" dirty="0" smtClean="0">
                <a:hlinkClick r:id="rId4"/>
              </a:rPr>
              <a:t>http://commons.wikimedia.org/wiki/File:Jihlava.jpg?uselang=cs</a:t>
            </a:r>
            <a:r>
              <a:rPr lang="cs-CZ" sz="2000" dirty="0" smtClean="0"/>
              <a:t> – iniciála S se znakem Jihlavy, Kodex </a:t>
            </a:r>
            <a:r>
              <a:rPr lang="cs-CZ" sz="2000" dirty="0" err="1" smtClean="0"/>
              <a:t>Gelnhausenův</a:t>
            </a:r>
            <a:r>
              <a:rPr lang="cs-CZ" sz="2000" dirty="0" smtClean="0"/>
              <a:t>, 14. st. – volné dílo – str.8</a:t>
            </a:r>
          </a:p>
          <a:p>
            <a:pPr lvl="0"/>
            <a:r>
              <a:rPr lang="cs-CZ" sz="2000" u="sng" dirty="0" smtClean="0">
                <a:hlinkClick r:id="rId5"/>
              </a:rPr>
              <a:t>http://commons.wikimedia.org/wiki/File:Bible_vaclav.jpg?uselang=cs</a:t>
            </a:r>
            <a:r>
              <a:rPr lang="cs-CZ" sz="2000" dirty="0" smtClean="0"/>
              <a:t> – Bible Václava IV. </a:t>
            </a:r>
            <a:r>
              <a:rPr lang="cs-CZ" sz="2000" dirty="0" err="1" smtClean="0"/>
              <a:t>TExt</a:t>
            </a:r>
            <a:r>
              <a:rPr lang="cs-CZ" sz="2000" dirty="0" smtClean="0"/>
              <a:t> a obrázek . 1389 – volné dílo – str. 9</a:t>
            </a:r>
          </a:p>
          <a:p>
            <a:pPr lvl="0"/>
            <a:r>
              <a:rPr lang="cs-CZ" sz="2000" u="sng" dirty="0" smtClean="0">
                <a:hlinkClick r:id="rId6"/>
              </a:rPr>
              <a:t>http://commons.wikimedia.org/wiki/File:Bible7.jpg?uselang=cs</a:t>
            </a:r>
            <a:r>
              <a:rPr lang="cs-CZ" sz="2000" dirty="0" smtClean="0"/>
              <a:t> – Bible Václava IV. –ilustrovaná, 1389 – volné dílo – str. 9</a:t>
            </a:r>
          </a:p>
          <a:p>
            <a:pPr lvl="0"/>
            <a:r>
              <a:rPr lang="cs-CZ" sz="2000" u="sng" dirty="0" smtClean="0">
                <a:hlinkClick r:id="rId7"/>
              </a:rPr>
              <a:t>http://commons.wikimedia.org/wiki/File:Lazebnice_dve.jpg?uselang=cs</a:t>
            </a:r>
            <a:r>
              <a:rPr lang="cs-CZ" sz="2000" dirty="0" smtClean="0"/>
              <a:t> – Dvě lazebnice – bible Václava IV. -1389 – volné dílo – str. 9</a:t>
            </a:r>
          </a:p>
          <a:p>
            <a:pPr lvl="0"/>
            <a:r>
              <a:rPr lang="cs-CZ" sz="2000" u="sng" dirty="0" smtClean="0">
                <a:hlinkClick r:id="rId8"/>
              </a:rPr>
              <a:t>http://commons.wikimedia.org/wiki/File:Budy%C5%A1%C3%ADnsk%C3%BD_rukopis_Kosmovy_kroniky_102.jpg?uselang=cs</a:t>
            </a:r>
            <a:r>
              <a:rPr lang="cs-CZ" sz="2000" dirty="0" smtClean="0"/>
              <a:t> – Budyšínský rukopis -  volné dílo –str. 12</a:t>
            </a:r>
          </a:p>
          <a:p>
            <a:pPr lvl="0"/>
            <a:r>
              <a:rPr lang="cs-CZ" sz="2000" u="sng" dirty="0" smtClean="0">
                <a:hlinkClick r:id="rId9"/>
              </a:rPr>
              <a:t>http://commons.wikimedia.org/wiki/File:Cosmas-Chronica_Boemorum.jpg?uselang=cs</a:t>
            </a:r>
            <a:r>
              <a:rPr lang="cs-CZ" sz="2000" dirty="0" smtClean="0"/>
              <a:t> – Kosmova kronika – volné dílo</a:t>
            </a:r>
          </a:p>
          <a:p>
            <a:pPr lvl="0"/>
            <a:endParaRPr lang="cs-CZ" sz="2000" b="1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Autofit/>
          </a:bodyPr>
          <a:lstStyle/>
          <a:p>
            <a:pPr lvl="0"/>
            <a:r>
              <a:rPr lang="cs-CZ" sz="2000" u="sng" dirty="0" smtClean="0">
                <a:hlinkClick r:id="rId2"/>
              </a:rPr>
              <a:t>http://commons.wikimedia.org/wiki/File:Dalimilova_kronika.jpg?uselang=cs</a:t>
            </a:r>
            <a:r>
              <a:rPr lang="cs-CZ" sz="2000" dirty="0" smtClean="0"/>
              <a:t> - Římský král Jindřich I. na sněmu očekává příchod krále Václava a přikazuje knížatům neuvolnit mu místo při jeho příchodu. Římský král Jindřich I. vida, že opozdivší se Václav se svatozáří je doprovázen anděly, mu sám uvolňuje místo. 14. st. – volné dílo str. 13</a:t>
            </a:r>
          </a:p>
          <a:p>
            <a:pPr lvl="0"/>
            <a:r>
              <a:rPr lang="cs-CZ" sz="2000" u="sng" dirty="0" smtClean="0">
                <a:hlinkClick r:id="rId3"/>
              </a:rPr>
              <a:t>http://commons.wikimedia.org/wiki/File:Husit%C3%A9_-_Jensk%C3%BD_kodex.jpg?uselang=cs</a:t>
            </a:r>
            <a:r>
              <a:rPr lang="cs-CZ" sz="2000" dirty="0" smtClean="0"/>
              <a:t> – Jenský kodex – bitva husitů s křižáky – volné dílo – str. 13</a:t>
            </a:r>
          </a:p>
          <a:p>
            <a:pPr lvl="0"/>
            <a:r>
              <a:rPr lang="cs-CZ" sz="2000" u="sng" dirty="0" smtClean="0">
                <a:hlinkClick r:id="rId4"/>
              </a:rPr>
              <a:t>http://commons.wikimedia.org/wiki/File:Kronika_Vincencius.jpg?uselang=cs</a:t>
            </a:r>
            <a:r>
              <a:rPr lang="cs-CZ" sz="2000" dirty="0" smtClean="0"/>
              <a:t> – Kronika </a:t>
            </a:r>
            <a:r>
              <a:rPr lang="cs-CZ" sz="2000" dirty="0" err="1" smtClean="0"/>
              <a:t>Vincencia</a:t>
            </a:r>
            <a:r>
              <a:rPr lang="cs-CZ" sz="2000" dirty="0" smtClean="0"/>
              <a:t>, 12.století, volné dílo – str. 14</a:t>
            </a:r>
          </a:p>
          <a:p>
            <a:pPr lvl="0"/>
            <a:r>
              <a:rPr lang="cs-CZ" sz="2000" u="sng" dirty="0" smtClean="0">
                <a:hlinkClick r:id="rId5"/>
              </a:rPr>
              <a:t>http://commons.wikimedia.org/wiki/File:RadzivillChronicleFol21r.jpg?uselang=cs</a:t>
            </a:r>
            <a:r>
              <a:rPr lang="cs-CZ" sz="2000" dirty="0" smtClean="0"/>
              <a:t> - </a:t>
            </a:r>
            <a:r>
              <a:rPr lang="cs-CZ" sz="2000" dirty="0" err="1" smtClean="0"/>
              <a:t>Mиниатюра</a:t>
            </a:r>
            <a:r>
              <a:rPr lang="cs-CZ" sz="2000" dirty="0" smtClean="0"/>
              <a:t> </a:t>
            </a:r>
            <a:r>
              <a:rPr lang="cs-CZ" sz="2000" dirty="0" err="1" smtClean="0"/>
              <a:t>представляет</a:t>
            </a:r>
            <a:r>
              <a:rPr lang="cs-CZ" sz="2000" dirty="0" smtClean="0"/>
              <a:t> </a:t>
            </a:r>
            <a:r>
              <a:rPr lang="cs-CZ" sz="2000" dirty="0" err="1" smtClean="0"/>
              <a:t>битва</a:t>
            </a:r>
            <a:r>
              <a:rPr lang="cs-CZ" sz="2000" dirty="0" smtClean="0"/>
              <a:t> </a:t>
            </a:r>
            <a:r>
              <a:rPr lang="cs-CZ" sz="2000" dirty="0" err="1" smtClean="0"/>
              <a:t>болгарского</a:t>
            </a:r>
            <a:r>
              <a:rPr lang="cs-CZ" sz="2000" dirty="0" smtClean="0"/>
              <a:t> </a:t>
            </a:r>
            <a:r>
              <a:rPr lang="cs-CZ" sz="2000" dirty="0" err="1" smtClean="0"/>
              <a:t>царя</a:t>
            </a:r>
            <a:r>
              <a:rPr lang="cs-CZ" sz="2000" dirty="0" smtClean="0"/>
              <a:t> </a:t>
            </a:r>
            <a:r>
              <a:rPr lang="cs-CZ" sz="2000" u="sng" dirty="0" err="1" smtClean="0">
                <a:hlinkClick r:id="rId6" tooltip="ru:Симеон I"/>
              </a:rPr>
              <a:t>Симеона</a:t>
            </a:r>
            <a:r>
              <a:rPr lang="cs-CZ" sz="2000" dirty="0" smtClean="0"/>
              <a:t> с </a:t>
            </a:r>
            <a:r>
              <a:rPr lang="cs-CZ" sz="2000" dirty="0" err="1" smtClean="0"/>
              <a:t>византийцами</a:t>
            </a:r>
            <a:r>
              <a:rPr lang="cs-CZ" sz="2000" dirty="0" smtClean="0"/>
              <a:t> (914) </a:t>
            </a:r>
            <a:r>
              <a:rPr lang="cs-CZ" sz="2000" dirty="0" err="1" smtClean="0"/>
              <a:t>или</a:t>
            </a:r>
            <a:r>
              <a:rPr lang="cs-CZ" sz="2000" dirty="0" smtClean="0"/>
              <a:t> </a:t>
            </a:r>
            <a:r>
              <a:rPr lang="cs-CZ" sz="2000" dirty="0" err="1" smtClean="0"/>
              <a:t>война</a:t>
            </a:r>
            <a:r>
              <a:rPr lang="cs-CZ" sz="2000" dirty="0" smtClean="0"/>
              <a:t> </a:t>
            </a:r>
            <a:r>
              <a:rPr lang="cs-CZ" sz="2000" u="sng" dirty="0" err="1" smtClean="0">
                <a:hlinkClick r:id="rId7" tooltip="ru:Игорь Рюрикович"/>
              </a:rPr>
              <a:t>Игоря</a:t>
            </a:r>
            <a:r>
              <a:rPr lang="cs-CZ" sz="2000" dirty="0" smtClean="0"/>
              <a:t> с </a:t>
            </a:r>
            <a:r>
              <a:rPr lang="cs-CZ" sz="2000" u="sng" dirty="0" err="1" smtClean="0">
                <a:hlinkClick r:id="rId8" tooltip="ru:Печенеги"/>
              </a:rPr>
              <a:t>печенегами</a:t>
            </a:r>
            <a:r>
              <a:rPr lang="cs-CZ" sz="2000" dirty="0" smtClean="0"/>
              <a:t> (</a:t>
            </a:r>
            <a:r>
              <a:rPr lang="cs-CZ" sz="2000" dirty="0" err="1" smtClean="0"/>
              <a:t>наверху</a:t>
            </a:r>
            <a:r>
              <a:rPr lang="cs-CZ" sz="2000" dirty="0" smtClean="0"/>
              <a:t>), </a:t>
            </a:r>
            <a:r>
              <a:rPr lang="cs-CZ" sz="2000" dirty="0" err="1" smtClean="0"/>
              <a:t>Radzivillovská</a:t>
            </a:r>
            <a:r>
              <a:rPr lang="cs-CZ" sz="2000" dirty="0" smtClean="0"/>
              <a:t> kronika, 15. stol. – volné dílo -   str. 14</a:t>
            </a:r>
          </a:p>
          <a:p>
            <a:pPr lvl="0"/>
            <a:r>
              <a:rPr lang="cs-CZ" sz="2000" u="sng" dirty="0" smtClean="0">
                <a:hlinkClick r:id="rId9"/>
              </a:rPr>
              <a:t>http://upload.wikimedia.org/wikipedia/commons/4/44/Zizka_jensky_kodex.jpg?uselang=cs</a:t>
            </a:r>
            <a:r>
              <a:rPr lang="cs-CZ" sz="2000" dirty="0" smtClean="0"/>
              <a:t> – Jenský kodex – Žižka a husitská vojska – volné dílo – str. </a:t>
            </a:r>
            <a:r>
              <a:rPr lang="cs-CZ" sz="2000" dirty="0" smtClean="0"/>
              <a:t>16</a:t>
            </a:r>
            <a:endParaRPr lang="cs-CZ" sz="2000" dirty="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cs-CZ" u="sng" dirty="0" smtClean="0">
                <a:hlinkClick r:id="rId2"/>
              </a:rPr>
              <a:t>http://commons.wikimedia.org/wiki/File:%C4%8Ceskobrodsk%C3%A1_kronika_-_Lipany.jpg?uselang=cs</a:t>
            </a:r>
            <a:r>
              <a:rPr lang="cs-CZ" dirty="0" smtClean="0"/>
              <a:t> – zápis o bitvě u Lipan v Českobrodské městské knize, 15. stol. – volné dílo – str. 16</a:t>
            </a:r>
          </a:p>
          <a:p>
            <a:pPr lvl="0"/>
            <a:r>
              <a:rPr lang="cs-CZ" u="sng" dirty="0" smtClean="0">
                <a:hlinkClick r:id="rId3"/>
              </a:rPr>
              <a:t>http://commons.wikimedia.org/wiki/File:Kodex_m%C4%9Bsta_Jihlavy.gif?uselang=cs</a:t>
            </a:r>
            <a:r>
              <a:rPr lang="cs-CZ" dirty="0" smtClean="0"/>
              <a:t> – Iluminace s portrétem Václava I. z právního kodexu města Jihlavy –  14. století - volné dílo – str. 17</a:t>
            </a:r>
          </a:p>
          <a:p>
            <a:pPr lvl="0"/>
            <a:r>
              <a:rPr lang="cs-CZ" u="sng" dirty="0" smtClean="0">
                <a:hlinkClick r:id="rId4"/>
              </a:rPr>
              <a:t>http://commons.wikimedia.org/wiki/File:Karolus_rim.jpg?uselang=cs</a:t>
            </a:r>
            <a:r>
              <a:rPr lang="cs-CZ" dirty="0" smtClean="0"/>
              <a:t> - Karel IV. jako český a římský král, kodex </a:t>
            </a:r>
            <a:r>
              <a:rPr lang="cs-CZ" dirty="0" err="1" smtClean="0"/>
              <a:t>Gelnhausenův</a:t>
            </a:r>
            <a:r>
              <a:rPr lang="cs-CZ" dirty="0" smtClean="0"/>
              <a:t> – volné dílo – str.17</a:t>
            </a:r>
          </a:p>
          <a:p>
            <a:pPr lvl="0"/>
            <a:r>
              <a:rPr lang="cs-CZ" u="sng" dirty="0" smtClean="0">
                <a:hlinkClick r:id="rId5"/>
              </a:rPr>
              <a:t>http://commons.wikimedia.org/wiki/File:Lech_and_%C4%8Cech.png?uselang=cs</a:t>
            </a:r>
            <a:r>
              <a:rPr lang="cs-CZ" dirty="0" smtClean="0"/>
              <a:t> – Čech a Lech v Kosmově kronice – opis ze 14. stol – volné dílo – str. 18</a:t>
            </a:r>
          </a:p>
          <a:p>
            <a:pPr lvl="0"/>
            <a:r>
              <a:rPr lang="cs-CZ" u="sng" dirty="0" smtClean="0">
                <a:hlinkClick r:id="rId6"/>
              </a:rPr>
              <a:t>http://commons.wikimedia.org/wiki/File:Codex_Gigas_Chronica_Boemorum.jpg?uselang=cs</a:t>
            </a:r>
            <a:r>
              <a:rPr lang="cs-CZ" dirty="0" smtClean="0"/>
              <a:t> – první strana Kosmovy kroniky, 13. století, </a:t>
            </a:r>
            <a:r>
              <a:rPr lang="cs-CZ" dirty="0" err="1" smtClean="0"/>
              <a:t>Codex</a:t>
            </a:r>
            <a:r>
              <a:rPr lang="cs-CZ" dirty="0" smtClean="0"/>
              <a:t> </a:t>
            </a:r>
            <a:r>
              <a:rPr lang="cs-CZ" dirty="0" err="1" smtClean="0"/>
              <a:t>Gigas</a:t>
            </a:r>
            <a:r>
              <a:rPr lang="cs-CZ" dirty="0" smtClean="0"/>
              <a:t> –  vznik v benediktinském klášteře v </a:t>
            </a:r>
            <a:r>
              <a:rPr lang="cs-CZ" dirty="0" err="1" smtClean="0"/>
              <a:t>Podlažicích</a:t>
            </a:r>
            <a:r>
              <a:rPr lang="cs-CZ" dirty="0" smtClean="0"/>
              <a:t> - volné dílo – str. 19</a:t>
            </a:r>
          </a:p>
          <a:p>
            <a:pPr lvl="0"/>
            <a:r>
              <a:rPr lang="cs-CZ" u="sng" dirty="0" smtClean="0">
                <a:hlinkClick r:id="rId7"/>
              </a:rPr>
              <a:t>http://commons.wikimedia.org/wiki/File:Chrast,_kodex1.jpg?uselang=cs</a:t>
            </a:r>
            <a:r>
              <a:rPr lang="cs-CZ" dirty="0" smtClean="0"/>
              <a:t> – Kodex </a:t>
            </a:r>
            <a:r>
              <a:rPr lang="cs-CZ" dirty="0" err="1" smtClean="0"/>
              <a:t>Gigas</a:t>
            </a:r>
            <a:r>
              <a:rPr lang="cs-CZ" dirty="0" smtClean="0"/>
              <a:t> – ilustrace ďábla, Muzeum v Chrasti, maketa kodexu </a:t>
            </a:r>
            <a:r>
              <a:rPr lang="cs-CZ" dirty="0" err="1" smtClean="0"/>
              <a:t>Gigas</a:t>
            </a:r>
            <a:r>
              <a:rPr lang="cs-CZ" dirty="0" smtClean="0"/>
              <a:t>, </a:t>
            </a:r>
            <a:r>
              <a:rPr lang="cs-CZ" dirty="0" err="1" smtClean="0"/>
              <a:t>pův</a:t>
            </a:r>
            <a:r>
              <a:rPr lang="cs-CZ" dirty="0" smtClean="0"/>
              <a:t>. z kláštera v </a:t>
            </a:r>
            <a:r>
              <a:rPr lang="cs-CZ" dirty="0" err="1" smtClean="0"/>
              <a:t>Podlažicích</a:t>
            </a:r>
            <a:r>
              <a:rPr lang="cs-CZ" dirty="0" smtClean="0"/>
              <a:t>, autor uvolňuje jako volné dílo – str.19</a:t>
            </a:r>
          </a:p>
          <a:p>
            <a:endParaRPr lang="cs-CZ" b="1" u="sng" dirty="0" smtClean="0"/>
          </a:p>
          <a:p>
            <a:r>
              <a:rPr lang="cs-CZ" b="1" dirty="0" smtClean="0"/>
              <a:t>Fota autora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451</TotalTime>
  <Words>1816</Words>
  <Application>Microsoft Office PowerPoint</Application>
  <PresentationFormat>Předvádění na obrazovce (4:3)</PresentationFormat>
  <Paragraphs>126</Paragraphs>
  <Slides>28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Motiv sady Office</vt:lpstr>
      <vt:lpstr>Snímek 1</vt:lpstr>
      <vt:lpstr>Kodikologie</vt:lpstr>
      <vt:lpstr>Kodikologie</vt:lpstr>
      <vt:lpstr>Benediktinský klášter v Rajhradě</vt:lpstr>
      <vt:lpstr>Kodikologie – jaká díla vznikala?</vt:lpstr>
      <vt:lpstr>Vyšehradský kodex – ilustrace             (na druhém obrázku kníže Václav)</vt:lpstr>
      <vt:lpstr>Gradual ze 14. století (Polsko), Jistebnický knacionál (1420), Kodex Matyáše Korvína (15. století - Uhry)</vt:lpstr>
      <vt:lpstr>Kodikologie – iluminace, cena atd.</vt:lpstr>
      <vt:lpstr>Iniciála S se znakem města Jihlavy (Kodex Gelnhausenův ze 14. století)</vt:lpstr>
      <vt:lpstr>Bible Václava IV. – text a ilustrace</vt:lpstr>
      <vt:lpstr>Kodikologie – rozvoj psaní</vt:lpstr>
      <vt:lpstr>Kodikologie –  dochované kodexy ve světě a naše nejstarší kodexy</vt:lpstr>
      <vt:lpstr>Kosmova kronika (rukopis Budyšínský)</vt:lpstr>
      <vt:lpstr>Ilustrace k Dalimilově kronice a husité z Jenského kodexu</vt:lpstr>
      <vt:lpstr>Kronika Vincencia ze 12. stol. (jednoho z pokračovatelů Kosmových) a Radzivillovská kronika z 15. století (bitva Bulharů s Byzancí nebo Igora s Pečeněhy)</vt:lpstr>
      <vt:lpstr>Významné naše kodexy od 14. století    a jejich uložení</vt:lpstr>
      <vt:lpstr>Žižka a husité v Jenském kodexu a zápis o bitvě u Lipan v Českobrodské městské knize</vt:lpstr>
      <vt:lpstr>Václava I. jako rytíř z právního kodexu města Jihlavy a Karel IV. v Gelnhausenově kodexu        z 15. století</vt:lpstr>
      <vt:lpstr>Čech a Lech v Kosmově kronice (opis ze 14. století)</vt:lpstr>
      <vt:lpstr>První strana Kosmovy kroniky v Kodexu gigas ze 13. století a maketa tohoto kodexu s vyobrazením ďábla</vt:lpstr>
      <vt:lpstr>Kodikologie - test</vt:lpstr>
      <vt:lpstr>Kodikologie – test – pokrač.</vt:lpstr>
      <vt:lpstr>Kodikologie – test - řešení</vt:lpstr>
      <vt:lpstr>Kodikologie – test (pokrač.)- řešení</vt:lpstr>
      <vt:lpstr>Použitá literatura</vt:lpstr>
      <vt:lpstr>Snímek 26</vt:lpstr>
      <vt:lpstr>Snímek 27</vt:lpstr>
      <vt:lpstr>Snímek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Kodikologie</dc:title>
  <cp:lastModifiedBy>Gymnázium a SOŠ</cp:lastModifiedBy>
  <cp:revision>87</cp:revision>
  <dcterms:modified xsi:type="dcterms:W3CDTF">2014-03-24T10:34:37Z</dcterms:modified>
</cp:coreProperties>
</file>