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6" r:id="rId2"/>
    <p:sldId id="256" r:id="rId3"/>
    <p:sldId id="274" r:id="rId4"/>
    <p:sldId id="257" r:id="rId5"/>
    <p:sldId id="258" r:id="rId6"/>
    <p:sldId id="259" r:id="rId7"/>
    <p:sldId id="260" r:id="rId8"/>
    <p:sldId id="261" r:id="rId9"/>
    <p:sldId id="262" r:id="rId10"/>
    <p:sldId id="275" r:id="rId11"/>
    <p:sldId id="276" r:id="rId12"/>
    <p:sldId id="277" r:id="rId13"/>
    <p:sldId id="263" r:id="rId14"/>
    <p:sldId id="278" r:id="rId15"/>
    <p:sldId id="280" r:id="rId16"/>
    <p:sldId id="279" r:id="rId17"/>
    <p:sldId id="264" r:id="rId18"/>
    <p:sldId id="265" r:id="rId19"/>
    <p:sldId id="266" r:id="rId20"/>
    <p:sldId id="267" r:id="rId21"/>
    <p:sldId id="281" r:id="rId22"/>
    <p:sldId id="268" r:id="rId23"/>
    <p:sldId id="282" r:id="rId24"/>
    <p:sldId id="269" r:id="rId25"/>
    <p:sldId id="283" r:id="rId26"/>
    <p:sldId id="284" r:id="rId27"/>
    <p:sldId id="270" r:id="rId28"/>
    <p:sldId id="272" r:id="rId29"/>
    <p:sldId id="271" r:id="rId30"/>
    <p:sldId id="273" r:id="rId31"/>
    <p:sldId id="285" r:id="rId3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24.3.2014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24.3.2014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24.3.2014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24.3.2014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24.3.2014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24.3.2014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24.3.2014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24.3.2014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24.3.2014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24.3.2014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24.3.2014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24.3.2014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6/6b/British_Museum_Alton_B_Hoard.jpg?uselang=cs" TargetMode="External"/><Relationship Id="rId2" Type="http://schemas.openxmlformats.org/officeDocument/2006/relationships/hyperlink" Target="http://cs.wikipedia.org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pload.wikimedia.org/wikipedia/commons/b/b8/Panna.png?uselang=cs" TargetMode="External"/><Relationship Id="rId5" Type="http://schemas.openxmlformats.org/officeDocument/2006/relationships/hyperlink" Target="http://upload.wikimedia.org/wikipedia/commons/b/b6/FlorenJanaLuc1325.jpg?uselang=cs" TargetMode="External"/><Relationship Id="rId4" Type="http://schemas.openxmlformats.org/officeDocument/2006/relationships/hyperlink" Target="http://upload.wikimedia.org/wikipedia/commons/6/64/Web_Biatec.jpg?uselang=c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/>
        </p:nvSpPr>
        <p:spPr bwMode="auto">
          <a:xfrm>
            <a:off x="457200" y="200247"/>
            <a:ext cx="8229600" cy="15113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endParaRPr lang="cs-CZ" dirty="0" smtClean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31938" y="185959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6" name="table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59632" y="1770433"/>
            <a:ext cx="6840305" cy="490160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60649"/>
            <a:ext cx="7772400" cy="1080119"/>
          </a:xfrm>
        </p:spPr>
        <p:txBody>
          <a:bodyPr>
            <a:normAutofit/>
          </a:bodyPr>
          <a:lstStyle/>
          <a:p>
            <a:r>
              <a:rPr lang="cs-CZ" sz="4800" b="1" dirty="0" smtClean="0"/>
              <a:t>Numizmatika</a:t>
            </a:r>
            <a:endParaRPr lang="cs-CZ" sz="48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2060848"/>
            <a:ext cx="6400800" cy="3577952"/>
          </a:xfrm>
        </p:spPr>
        <p:txBody>
          <a:bodyPr/>
          <a:lstStyle/>
          <a:p>
            <a:r>
              <a:rPr lang="cs-CZ" b="1" dirty="0" smtClean="0"/>
              <a:t>PVH, která se zabývá vývojem platidel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Příklad odborné literatury</a:t>
            </a:r>
            <a:endParaRPr lang="cs-CZ" b="1" dirty="0"/>
          </a:p>
        </p:txBody>
      </p:sp>
      <p:pic>
        <p:nvPicPr>
          <p:cNvPr id="4" name="Zástupný symbol pro obsah 3" descr="Encyklopedie y a Num_orez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2277171" y="2295942"/>
            <a:ext cx="4949695" cy="3528393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Numizmatika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Pomocná věda historická, která se zabývá </a:t>
            </a:r>
            <a:r>
              <a:rPr lang="cs-CZ" b="1" dirty="0" smtClean="0"/>
              <a:t>platebními prostředky</a:t>
            </a:r>
            <a:r>
              <a:rPr lang="cs-CZ" dirty="0" smtClean="0"/>
              <a:t>.</a:t>
            </a:r>
          </a:p>
          <a:p>
            <a:r>
              <a:rPr lang="cs-CZ" dirty="0" smtClean="0"/>
              <a:t>Název je z lat. </a:t>
            </a:r>
            <a:r>
              <a:rPr lang="cs-CZ" b="1" i="1" dirty="0" smtClean="0"/>
              <a:t>„</a:t>
            </a:r>
            <a:r>
              <a:rPr lang="cs-CZ" b="1" i="1" dirty="0" err="1" smtClean="0"/>
              <a:t>nummus</a:t>
            </a:r>
            <a:r>
              <a:rPr lang="cs-CZ" b="1" i="1" dirty="0" smtClean="0"/>
              <a:t>“ </a:t>
            </a:r>
            <a:r>
              <a:rPr lang="cs-CZ" dirty="0" smtClean="0"/>
              <a:t>= peníz </a:t>
            </a:r>
          </a:p>
          <a:p>
            <a:r>
              <a:rPr lang="cs-CZ" dirty="0" smtClean="0"/>
              <a:t>Tato věda má </a:t>
            </a:r>
            <a:r>
              <a:rPr lang="cs-CZ" b="1" dirty="0" smtClean="0"/>
              <a:t>starou tradici </a:t>
            </a:r>
            <a:r>
              <a:rPr lang="cs-CZ" dirty="0" smtClean="0"/>
              <a:t>(</a:t>
            </a:r>
            <a:r>
              <a:rPr lang="cs-CZ" u="sng" dirty="0" smtClean="0"/>
              <a:t>sběratelství</a:t>
            </a:r>
            <a:r>
              <a:rPr lang="cs-CZ" dirty="0" smtClean="0"/>
              <a:t>)</a:t>
            </a:r>
          </a:p>
          <a:p>
            <a:r>
              <a:rPr lang="cs-CZ" dirty="0" smtClean="0"/>
              <a:t>O vývoji mince a měny psali už </a:t>
            </a:r>
            <a:r>
              <a:rPr lang="cs-CZ" b="1" dirty="0" smtClean="0"/>
              <a:t>Pavel Stránský </a:t>
            </a:r>
            <a:r>
              <a:rPr lang="cs-CZ" dirty="0" smtClean="0"/>
              <a:t>(O státě českém) a </a:t>
            </a:r>
            <a:r>
              <a:rPr lang="cs-CZ" b="1" dirty="0" smtClean="0"/>
              <a:t>Bohuslav </a:t>
            </a:r>
            <a:r>
              <a:rPr lang="cs-CZ" b="1" dirty="0" err="1" smtClean="0"/>
              <a:t>Balbín</a:t>
            </a:r>
            <a:r>
              <a:rPr lang="cs-CZ" b="1" dirty="0" smtClean="0"/>
              <a:t> </a:t>
            </a:r>
            <a:r>
              <a:rPr lang="cs-CZ" dirty="0" smtClean="0"/>
              <a:t>v 16. – 17. století.  V 18. století se jí zabývali </a:t>
            </a:r>
            <a:r>
              <a:rPr lang="cs-CZ" b="1" dirty="0" err="1" smtClean="0"/>
              <a:t>Gelasius</a:t>
            </a:r>
            <a:r>
              <a:rPr lang="cs-CZ" dirty="0" smtClean="0"/>
              <a:t> </a:t>
            </a:r>
            <a:r>
              <a:rPr lang="cs-CZ" b="1" dirty="0" err="1" smtClean="0"/>
              <a:t>Dobner</a:t>
            </a:r>
            <a:r>
              <a:rPr lang="cs-CZ" b="1" dirty="0" smtClean="0"/>
              <a:t>, M. A. </a:t>
            </a:r>
            <a:r>
              <a:rPr lang="cs-CZ" b="1" dirty="0" err="1" smtClean="0"/>
              <a:t>Voigt</a:t>
            </a:r>
            <a:r>
              <a:rPr lang="cs-CZ" b="1" dirty="0" smtClean="0"/>
              <a:t> </a:t>
            </a:r>
            <a:r>
              <a:rPr lang="cs-CZ" dirty="0" smtClean="0"/>
              <a:t>(napsal čtyřsvazkové německy psané dílo o vývoji českých mincí).</a:t>
            </a: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Numizmatika – vývoj měny obecně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</p:spPr>
        <p:txBody>
          <a:bodyPr>
            <a:normAutofit fontScale="77500" lnSpcReduction="20000"/>
          </a:bodyPr>
          <a:lstStyle/>
          <a:p>
            <a:r>
              <a:rPr lang="cs-CZ" b="1" dirty="0" smtClean="0"/>
              <a:t>Monometalismus</a:t>
            </a:r>
            <a:r>
              <a:rPr lang="cs-CZ" dirty="0" smtClean="0"/>
              <a:t> = oběh mincí pouze jednoho kovu (zlata nebo stříbra)</a:t>
            </a:r>
          </a:p>
          <a:p>
            <a:r>
              <a:rPr lang="cs-CZ" b="1" dirty="0" smtClean="0"/>
              <a:t>Bimetalismus</a:t>
            </a:r>
            <a:r>
              <a:rPr lang="cs-CZ" dirty="0" smtClean="0"/>
              <a:t> = oběh mincí z obou kovů současně</a:t>
            </a:r>
          </a:p>
          <a:p>
            <a:r>
              <a:rPr lang="cs-CZ" dirty="0" smtClean="0"/>
              <a:t>Jazykem na evropských mincích byla </a:t>
            </a:r>
            <a:r>
              <a:rPr lang="cs-CZ" b="1" dirty="0" smtClean="0"/>
              <a:t>latina </a:t>
            </a:r>
            <a:r>
              <a:rPr lang="cs-CZ" dirty="0" smtClean="0"/>
              <a:t>– výjimkou na českých denárech v 10. stol.  někdy některá česká slova, jinak </a:t>
            </a:r>
            <a:r>
              <a:rPr lang="cs-CZ" b="1" dirty="0" smtClean="0"/>
              <a:t>české nápisy až v 16. století </a:t>
            </a:r>
            <a:r>
              <a:rPr lang="cs-CZ" dirty="0" smtClean="0"/>
              <a:t>(př.: </a:t>
            </a:r>
            <a:r>
              <a:rPr lang="cs-CZ" b="1" i="1" dirty="0" smtClean="0"/>
              <a:t>1577 – </a:t>
            </a:r>
            <a:r>
              <a:rPr lang="cs-CZ" b="1" i="1" dirty="0" err="1" smtClean="0"/>
              <a:t>Maley</a:t>
            </a:r>
            <a:r>
              <a:rPr lang="cs-CZ" b="1" i="1" dirty="0" smtClean="0"/>
              <a:t> </a:t>
            </a:r>
            <a:r>
              <a:rPr lang="cs-CZ" b="1" i="1" dirty="0" err="1" smtClean="0"/>
              <a:t>gross</a:t>
            </a:r>
            <a:r>
              <a:rPr lang="cs-CZ" b="1" i="1" dirty="0" smtClean="0"/>
              <a:t>)</a:t>
            </a:r>
          </a:p>
          <a:p>
            <a:r>
              <a:rPr lang="cs-CZ" b="1" dirty="0" smtClean="0"/>
              <a:t>Letopočty</a:t>
            </a:r>
            <a:r>
              <a:rPr lang="cs-CZ" dirty="0" smtClean="0"/>
              <a:t> – občas </a:t>
            </a:r>
            <a:r>
              <a:rPr lang="cs-CZ" b="1" dirty="0" smtClean="0"/>
              <a:t>od 13. stol</a:t>
            </a:r>
            <a:r>
              <a:rPr lang="cs-CZ" dirty="0" smtClean="0"/>
              <a:t>. (v Dánsku), u nás r. </a:t>
            </a:r>
            <a:r>
              <a:rPr lang="cs-CZ" b="1" dirty="0" smtClean="0"/>
              <a:t>1511 dukát Vladislava II.</a:t>
            </a:r>
          </a:p>
          <a:p>
            <a:r>
              <a:rPr lang="cs-CZ" dirty="0" smtClean="0"/>
              <a:t>Ve střední Evropě už v době </a:t>
            </a:r>
            <a:r>
              <a:rPr lang="cs-CZ" u="sng" dirty="0" smtClean="0"/>
              <a:t>laténské  a počátkem doby římské (3. stol př. n. l. – 1. století n. l.</a:t>
            </a:r>
            <a:r>
              <a:rPr lang="cs-CZ" dirty="0" smtClean="0"/>
              <a:t>) </a:t>
            </a:r>
            <a:r>
              <a:rPr lang="cs-CZ" b="1" u="sng" dirty="0" smtClean="0"/>
              <a:t>1. mince Keltové </a:t>
            </a:r>
            <a:r>
              <a:rPr lang="cs-CZ" dirty="0" smtClean="0"/>
              <a:t>(odvozené z řeckých a římských) – </a:t>
            </a:r>
            <a:r>
              <a:rPr lang="cs-CZ" b="1" dirty="0" smtClean="0"/>
              <a:t>zlaté </a:t>
            </a:r>
            <a:r>
              <a:rPr lang="cs-CZ" dirty="0" smtClean="0"/>
              <a:t>(</a:t>
            </a:r>
            <a:r>
              <a:rPr lang="cs-CZ" u="sng" dirty="0" smtClean="0"/>
              <a:t>duhovky, duhové misky</a:t>
            </a:r>
            <a:r>
              <a:rPr lang="cs-CZ" dirty="0" smtClean="0"/>
              <a:t>) nebo </a:t>
            </a:r>
            <a:r>
              <a:rPr lang="cs-CZ" b="1" dirty="0" smtClean="0"/>
              <a:t>stříbrné </a:t>
            </a:r>
            <a:r>
              <a:rPr lang="cs-CZ" dirty="0" smtClean="0"/>
              <a:t>– často dle nápisu označované jako </a:t>
            </a:r>
            <a:r>
              <a:rPr lang="cs-CZ" u="sng" dirty="0" smtClean="0"/>
              <a:t>BIATEC</a:t>
            </a:r>
            <a:endParaRPr lang="cs-CZ" u="sng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Keltské mince – statéry a </a:t>
            </a:r>
            <a:r>
              <a:rPr lang="cs-CZ" b="1" dirty="0" err="1" smtClean="0"/>
              <a:t>biateky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1"/>
            <a:ext cx="8229600" cy="2592287"/>
          </a:xfrm>
        </p:spPr>
        <p:txBody>
          <a:bodyPr>
            <a:normAutofit fontScale="62500" lnSpcReduction="20000"/>
          </a:bodyPr>
          <a:lstStyle/>
          <a:p>
            <a:r>
              <a:rPr lang="cs-CZ" b="1" dirty="0" smtClean="0"/>
              <a:t>Duhovka</a:t>
            </a:r>
            <a:r>
              <a:rPr lang="cs-CZ" dirty="0" smtClean="0"/>
              <a:t> je lidový název pro </a:t>
            </a:r>
            <a:r>
              <a:rPr lang="cs-CZ" u="sng" dirty="0" smtClean="0"/>
              <a:t>zlaté keltské mince- </a:t>
            </a:r>
            <a:r>
              <a:rPr lang="cs-CZ" b="1" dirty="0" smtClean="0"/>
              <a:t>statéry</a:t>
            </a:r>
            <a:r>
              <a:rPr lang="cs-CZ" dirty="0" smtClean="0"/>
              <a:t>. Vyráběly se patrně v období </a:t>
            </a:r>
            <a:r>
              <a:rPr lang="cs-CZ" u="sng" dirty="0" smtClean="0"/>
              <a:t>od 3. do 1. století </a:t>
            </a:r>
            <a:r>
              <a:rPr lang="cs-CZ" dirty="0" smtClean="0"/>
              <a:t>a nacházejí se v celé oblasti někdejší </a:t>
            </a:r>
            <a:r>
              <a:rPr lang="cs-CZ" u="sng" dirty="0" smtClean="0"/>
              <a:t>laténské kultury </a:t>
            </a:r>
            <a:r>
              <a:rPr lang="cs-CZ" dirty="0" smtClean="0"/>
              <a:t>(od střední Francie přes Porýní, Bavorsko, Rakousko, Čechy až do Uher).</a:t>
            </a:r>
          </a:p>
          <a:p>
            <a:r>
              <a:rPr lang="cs-CZ" sz="3000" b="1" dirty="0" smtClean="0"/>
              <a:t>Keltská mince BIATEC</a:t>
            </a:r>
            <a:r>
              <a:rPr lang="cs-CZ" sz="2200" dirty="0" smtClean="0"/>
              <a:t>  </a:t>
            </a:r>
            <a:r>
              <a:rPr lang="cs-CZ" sz="2800" dirty="0" smtClean="0"/>
              <a:t>- (většinou stříbrná) - </a:t>
            </a:r>
            <a:r>
              <a:rPr lang="cs-CZ" sz="3000" dirty="0" smtClean="0"/>
              <a:t>nejstarší použité nápisy na území bývalého Československa. Na reversu byl obvykle </a:t>
            </a:r>
            <a:r>
              <a:rPr lang="cs-CZ" sz="3000" u="sng" dirty="0" smtClean="0"/>
              <a:t>jezdec</a:t>
            </a:r>
            <a:r>
              <a:rPr lang="cs-CZ" sz="3000" dirty="0" smtClean="0"/>
              <a:t> nebo různá reálná či mytologická </a:t>
            </a:r>
            <a:r>
              <a:rPr lang="cs-CZ" sz="3000" u="sng" dirty="0" smtClean="0"/>
              <a:t>zvířata</a:t>
            </a:r>
            <a:r>
              <a:rPr lang="cs-CZ" sz="3000" dirty="0" smtClean="0"/>
              <a:t> (kanec, lev, kentaur), na aversu jedna nebo dvě </a:t>
            </a:r>
            <a:r>
              <a:rPr lang="cs-CZ" sz="3000" u="sng" dirty="0" smtClean="0"/>
              <a:t>hlavy</a:t>
            </a:r>
            <a:r>
              <a:rPr lang="cs-CZ" sz="2800" u="sng" dirty="0" smtClean="0"/>
              <a:t>.</a:t>
            </a:r>
            <a:r>
              <a:rPr lang="cs-CZ" sz="2800" dirty="0" smtClean="0"/>
              <a:t> </a:t>
            </a:r>
          </a:p>
          <a:p>
            <a:r>
              <a:rPr lang="cs-CZ" sz="2800" b="1" i="1" dirty="0" smtClean="0"/>
              <a:t>Poklad zlatých statérů (vpravo), originál BIATEC a jeho napodobenina v podobě slovenské pětikoruny. </a:t>
            </a:r>
            <a:endParaRPr lang="cs-CZ" sz="2800" b="1" i="1" u="sng" dirty="0"/>
          </a:p>
        </p:txBody>
      </p:sp>
      <p:pic>
        <p:nvPicPr>
          <p:cNvPr id="4" name="Obrázek 3" descr="British_Museum_Alton_B_Hoard_poklad_stat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89281" y="3789040"/>
            <a:ext cx="3472282" cy="2449199"/>
          </a:xfrm>
          <a:prstGeom prst="rect">
            <a:avLst/>
          </a:prstGeom>
        </p:spPr>
      </p:pic>
      <p:pic>
        <p:nvPicPr>
          <p:cNvPr id="5" name="Obrázek 4" descr="Web_Biatec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22761" y="3861048"/>
            <a:ext cx="4653695" cy="2304256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Numizmatika – vývoj měny obecně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sz="3800" b="1" dirty="0" smtClean="0"/>
              <a:t>Stříbrné mince </a:t>
            </a:r>
            <a:r>
              <a:rPr lang="cs-CZ" dirty="0" smtClean="0"/>
              <a:t>– už před naším letopočtem v Římě stříbrný „</a:t>
            </a:r>
            <a:r>
              <a:rPr lang="cs-CZ" dirty="0" err="1" smtClean="0"/>
              <a:t>denarius</a:t>
            </a:r>
            <a:r>
              <a:rPr lang="cs-CZ" dirty="0" smtClean="0"/>
              <a:t>“ – </a:t>
            </a:r>
            <a:r>
              <a:rPr lang="cs-CZ" b="1" dirty="0" smtClean="0"/>
              <a:t>DENÁR</a:t>
            </a:r>
          </a:p>
          <a:p>
            <a:r>
              <a:rPr lang="cs-CZ" dirty="0" smtClean="0"/>
              <a:t>Římská libra přejata Karlem Velikým (</a:t>
            </a:r>
            <a:r>
              <a:rPr lang="cs-CZ" u="sng" dirty="0" smtClean="0"/>
              <a:t>karolínská libra</a:t>
            </a:r>
            <a:r>
              <a:rPr lang="cs-CZ" dirty="0" smtClean="0"/>
              <a:t>), jinde </a:t>
            </a:r>
            <a:r>
              <a:rPr lang="cs-CZ" u="sng" dirty="0" smtClean="0"/>
              <a:t>byzantská libra či anglická libra </a:t>
            </a:r>
            <a:r>
              <a:rPr lang="cs-CZ" dirty="0" smtClean="0"/>
              <a:t>(350 g stříbra). Vikingové – </a:t>
            </a:r>
            <a:r>
              <a:rPr lang="cs-CZ" u="sng" dirty="0" smtClean="0"/>
              <a:t>severská marka </a:t>
            </a:r>
            <a:r>
              <a:rPr lang="cs-CZ" dirty="0" smtClean="0"/>
              <a:t>(hřivna – 216 g stříbra). Denáry se razily v Evropě do 13. století.</a:t>
            </a:r>
          </a:p>
          <a:p>
            <a:r>
              <a:rPr lang="cs-CZ" dirty="0" smtClean="0"/>
              <a:t>  Pak potřeba těžší stříbrné mince – </a:t>
            </a:r>
            <a:r>
              <a:rPr lang="cs-CZ" b="1" dirty="0" smtClean="0"/>
              <a:t>GROŠE.</a:t>
            </a:r>
          </a:p>
          <a:p>
            <a:r>
              <a:rPr lang="cs-CZ" dirty="0" smtClean="0"/>
              <a:t> Od 16. století potřeba těžší stříbrné mince – </a:t>
            </a:r>
            <a:r>
              <a:rPr lang="cs-CZ" b="1" dirty="0" smtClean="0"/>
              <a:t>TOLAR.</a:t>
            </a:r>
          </a:p>
          <a:p>
            <a:r>
              <a:rPr lang="cs-CZ" dirty="0" smtClean="0"/>
              <a:t> Od 17. století ražba </a:t>
            </a:r>
            <a:r>
              <a:rPr lang="cs-CZ" b="1" dirty="0" smtClean="0"/>
              <a:t>měděných mincí a papírových platidel – bankovek </a:t>
            </a:r>
            <a:r>
              <a:rPr lang="cs-CZ" dirty="0" smtClean="0"/>
              <a:t>(ve Švédsku od r. 1661, Anglii od r. 1694, </a:t>
            </a:r>
            <a:r>
              <a:rPr lang="cs-CZ" u="sng" dirty="0" smtClean="0"/>
              <a:t>habsburská monarchie </a:t>
            </a:r>
            <a:r>
              <a:rPr lang="cs-CZ" dirty="0" smtClean="0"/>
              <a:t>– </a:t>
            </a:r>
            <a:r>
              <a:rPr lang="cs-CZ" b="1" dirty="0" smtClean="0"/>
              <a:t>1762 </a:t>
            </a:r>
            <a:r>
              <a:rPr lang="cs-CZ" dirty="0" smtClean="0"/>
              <a:t>– tzv. </a:t>
            </a:r>
            <a:r>
              <a:rPr lang="cs-CZ" dirty="0" err="1" smtClean="0"/>
              <a:t>bancozettel</a:t>
            </a:r>
            <a:r>
              <a:rPr lang="cs-CZ" dirty="0" smtClean="0"/>
              <a:t>).</a:t>
            </a:r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>Numizmatika – vývoj měny obecně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4114800" cy="5112568"/>
          </a:xfrm>
        </p:spPr>
        <p:txBody>
          <a:bodyPr>
            <a:normAutofit fontScale="62500" lnSpcReduction="20000"/>
          </a:bodyPr>
          <a:lstStyle/>
          <a:p>
            <a:r>
              <a:rPr lang="cs-CZ" sz="3800" b="1" dirty="0" smtClean="0"/>
              <a:t>Zlaté mince </a:t>
            </a:r>
            <a:r>
              <a:rPr lang="cs-CZ" dirty="0" smtClean="0"/>
              <a:t>– z Římské říše přešly do </a:t>
            </a:r>
            <a:r>
              <a:rPr lang="cs-CZ" u="sng" dirty="0" smtClean="0"/>
              <a:t>Franské říše za Merovejců,</a:t>
            </a:r>
            <a:r>
              <a:rPr lang="cs-CZ" dirty="0" smtClean="0"/>
              <a:t> od 9. století obíhaly jen stříbrné.</a:t>
            </a:r>
          </a:p>
          <a:p>
            <a:r>
              <a:rPr lang="cs-CZ" b="1" dirty="0" smtClean="0"/>
              <a:t>Zlaté mince </a:t>
            </a:r>
            <a:r>
              <a:rPr lang="cs-CZ" dirty="0" smtClean="0"/>
              <a:t>opět v italských městech – </a:t>
            </a:r>
            <a:r>
              <a:rPr lang="cs-CZ" b="1" dirty="0" smtClean="0"/>
              <a:t>Florencie r. 1252 </a:t>
            </a:r>
            <a:r>
              <a:rPr lang="cs-CZ" dirty="0" smtClean="0"/>
              <a:t>(</a:t>
            </a:r>
            <a:r>
              <a:rPr lang="cs-CZ" i="1" dirty="0" smtClean="0"/>
              <a:t>florén</a:t>
            </a:r>
            <a:r>
              <a:rPr lang="cs-CZ" dirty="0" smtClean="0"/>
              <a:t>), </a:t>
            </a:r>
            <a:r>
              <a:rPr lang="cs-CZ" b="1" dirty="0" smtClean="0"/>
              <a:t>Benátky r. 1281 </a:t>
            </a:r>
            <a:r>
              <a:rPr lang="cs-CZ" dirty="0" smtClean="0"/>
              <a:t>(</a:t>
            </a:r>
            <a:r>
              <a:rPr lang="cs-CZ" i="1" dirty="0" smtClean="0"/>
              <a:t>dukát</a:t>
            </a:r>
            <a:r>
              <a:rPr lang="cs-CZ" dirty="0" smtClean="0"/>
              <a:t>). </a:t>
            </a:r>
          </a:p>
          <a:p>
            <a:r>
              <a:rPr lang="cs-CZ" dirty="0" smtClean="0"/>
              <a:t>Ve 13. a 14. století se rozšiřují opět v Evropě.</a:t>
            </a:r>
          </a:p>
          <a:p>
            <a:r>
              <a:rPr lang="cs-CZ" b="1" dirty="0" smtClean="0"/>
              <a:t>V Čechách za Jana Lucemburského r. 1325</a:t>
            </a:r>
            <a:r>
              <a:rPr lang="cs-CZ" dirty="0" smtClean="0"/>
              <a:t>, v Uhrách za Karla Roberta z </a:t>
            </a:r>
            <a:r>
              <a:rPr lang="cs-CZ" dirty="0" err="1" smtClean="0"/>
              <a:t>Anjou</a:t>
            </a:r>
            <a:r>
              <a:rPr lang="cs-CZ" dirty="0" smtClean="0"/>
              <a:t> v této době také.</a:t>
            </a:r>
          </a:p>
          <a:p>
            <a:r>
              <a:rPr lang="cs-CZ" dirty="0" smtClean="0"/>
              <a:t>Roku 1386 razí svaz rýnských měst tzv. </a:t>
            </a:r>
            <a:r>
              <a:rPr lang="cs-CZ" b="1" dirty="0" smtClean="0"/>
              <a:t>„rýnské zlaté“ </a:t>
            </a:r>
            <a:r>
              <a:rPr lang="cs-CZ" dirty="0" smtClean="0"/>
              <a:t>(3,39 g zlata).</a:t>
            </a:r>
          </a:p>
          <a:p>
            <a:r>
              <a:rPr lang="cs-CZ" dirty="0" smtClean="0"/>
              <a:t>Postupně se ale </a:t>
            </a:r>
            <a:r>
              <a:rPr lang="cs-CZ" b="1" dirty="0" smtClean="0"/>
              <a:t>určující stává zlato </a:t>
            </a:r>
            <a:r>
              <a:rPr lang="cs-CZ" dirty="0" smtClean="0"/>
              <a:t>a ne stříbro – </a:t>
            </a:r>
            <a:r>
              <a:rPr lang="cs-CZ" b="1" dirty="0" smtClean="0"/>
              <a:t>Anglie</a:t>
            </a:r>
            <a:r>
              <a:rPr lang="cs-CZ" dirty="0" smtClean="0"/>
              <a:t> </a:t>
            </a:r>
            <a:r>
              <a:rPr lang="cs-CZ" u="sng" dirty="0" smtClean="0"/>
              <a:t>r. 1814 </a:t>
            </a:r>
            <a:r>
              <a:rPr lang="cs-CZ" dirty="0" smtClean="0"/>
              <a:t>přechází na </a:t>
            </a:r>
            <a:r>
              <a:rPr lang="cs-CZ" b="1" dirty="0" smtClean="0"/>
              <a:t>„zlatý standart“.</a:t>
            </a:r>
            <a:endParaRPr lang="cs-CZ" b="1" dirty="0"/>
          </a:p>
        </p:txBody>
      </p:sp>
      <p:pic>
        <p:nvPicPr>
          <p:cNvPr id="4" name="Obrázek 3" descr="FlorenJanaLuc132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860032" y="1484784"/>
            <a:ext cx="3816424" cy="3922183"/>
          </a:xfrm>
          <a:prstGeom prst="rect">
            <a:avLst/>
          </a:prstGeom>
        </p:spPr>
      </p:pic>
      <p:sp>
        <p:nvSpPr>
          <p:cNvPr id="5" name="Obdélník 4"/>
          <p:cNvSpPr/>
          <p:nvPr/>
        </p:nvSpPr>
        <p:spPr>
          <a:xfrm>
            <a:off x="4716016" y="5589240"/>
            <a:ext cx="403244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b="1" dirty="0" smtClean="0"/>
              <a:t>Florén Jana Lucemburského z r. 1325</a:t>
            </a:r>
            <a:endParaRPr lang="cs-CZ" sz="2000" b="1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>Numizmatika – vývoj českých mincí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980728"/>
            <a:ext cx="8229600" cy="5616624"/>
          </a:xfrm>
        </p:spPr>
        <p:txBody>
          <a:bodyPr>
            <a:noAutofit/>
          </a:bodyPr>
          <a:lstStyle/>
          <a:p>
            <a:r>
              <a:rPr lang="cs-CZ" sz="1800" b="1" dirty="0" smtClean="0"/>
              <a:t>Pravěk </a:t>
            </a:r>
          </a:p>
          <a:p>
            <a:pPr>
              <a:buNone/>
            </a:pPr>
            <a:r>
              <a:rPr lang="cs-CZ" sz="1800" dirty="0" smtClean="0"/>
              <a:t>1. mince u nás </a:t>
            </a:r>
            <a:r>
              <a:rPr lang="cs-CZ" sz="1800" b="1" dirty="0" smtClean="0"/>
              <a:t>Bójové </a:t>
            </a:r>
            <a:r>
              <a:rPr lang="cs-CZ" sz="1800" dirty="0" smtClean="0"/>
              <a:t>(Keltové) v době laténské (400 př. n. l. – 0) – zlaté a stříbrné </a:t>
            </a:r>
            <a:r>
              <a:rPr lang="cs-CZ" sz="1800" u="sng" dirty="0" smtClean="0"/>
              <a:t>statéry</a:t>
            </a:r>
          </a:p>
          <a:p>
            <a:r>
              <a:rPr lang="cs-CZ" sz="1800" b="1" dirty="0" smtClean="0"/>
              <a:t>Středověk </a:t>
            </a:r>
          </a:p>
          <a:p>
            <a:pPr>
              <a:buNone/>
            </a:pPr>
            <a:r>
              <a:rPr lang="cs-CZ" sz="1800" b="1" u="sng" dirty="0" smtClean="0"/>
              <a:t>Denárová měna (955 – 1300)</a:t>
            </a:r>
          </a:p>
          <a:p>
            <a:pPr>
              <a:buNone/>
            </a:pPr>
            <a:r>
              <a:rPr lang="cs-CZ" sz="1800" dirty="0" smtClean="0"/>
              <a:t>Měna </a:t>
            </a:r>
            <a:r>
              <a:rPr lang="cs-CZ" sz="1800" dirty="0" smtClean="0"/>
              <a:t>Přemyslovců </a:t>
            </a:r>
            <a:r>
              <a:rPr lang="cs-CZ" sz="1800" dirty="0" smtClean="0"/>
              <a:t>i </a:t>
            </a:r>
            <a:r>
              <a:rPr lang="cs-CZ" sz="1800" dirty="0" err="1" smtClean="0"/>
              <a:t>Slavníkovců</a:t>
            </a:r>
            <a:r>
              <a:rPr lang="cs-CZ" sz="1800" dirty="0" smtClean="0"/>
              <a:t> (mincovna v Praze, na Vyšehradě či v Olomouci).</a:t>
            </a:r>
          </a:p>
          <a:p>
            <a:pPr>
              <a:buNone/>
            </a:pPr>
            <a:r>
              <a:rPr lang="cs-CZ" sz="1800" dirty="0" smtClean="0"/>
              <a:t>Od doby Přemysla Otakara I. další stříbrné mince – </a:t>
            </a:r>
            <a:r>
              <a:rPr lang="cs-CZ" sz="1800" b="1" u="sng" dirty="0" smtClean="0"/>
              <a:t>brakteáty (1210). </a:t>
            </a:r>
          </a:p>
          <a:p>
            <a:pPr>
              <a:buNone/>
            </a:pPr>
            <a:r>
              <a:rPr lang="cs-CZ" sz="1800" b="1" u="sng" dirty="0" smtClean="0"/>
              <a:t>Grošová měna (1300 – 1547)</a:t>
            </a:r>
          </a:p>
          <a:p>
            <a:pPr>
              <a:buNone/>
            </a:pPr>
            <a:r>
              <a:rPr lang="cs-CZ" sz="1800" dirty="0" smtClean="0"/>
              <a:t>Začal razit Václav II., zároveň také vydal „horní zákoník“.</a:t>
            </a:r>
          </a:p>
          <a:p>
            <a:pPr>
              <a:buNone/>
            </a:pPr>
            <a:r>
              <a:rPr lang="cs-CZ" sz="1800" dirty="0" smtClean="0"/>
              <a:t>6 brakteátů = 1 groš, z 253 g stříbra (pražské hřivny) – razilo se 64 grošů (1 groš = 3,9 g stříbra)</a:t>
            </a:r>
          </a:p>
          <a:p>
            <a:pPr>
              <a:buNone/>
            </a:pPr>
            <a:r>
              <a:rPr lang="cs-CZ" sz="1800" dirty="0" smtClean="0"/>
              <a:t>Razily se v Kutné Hoře a pak v Praze</a:t>
            </a:r>
          </a:p>
          <a:p>
            <a:r>
              <a:rPr lang="cs-CZ" sz="1800" dirty="0" smtClean="0"/>
              <a:t>Od 14. století vedle toho </a:t>
            </a:r>
            <a:r>
              <a:rPr lang="cs-CZ" sz="1800" b="1" u="sng" dirty="0" smtClean="0"/>
              <a:t>zlatá mince </a:t>
            </a:r>
            <a:r>
              <a:rPr lang="cs-CZ" sz="1800" dirty="0" smtClean="0"/>
              <a:t>(od r. </a:t>
            </a:r>
            <a:r>
              <a:rPr lang="cs-CZ" sz="1800" b="1" dirty="0" smtClean="0"/>
              <a:t>1325 – Jan Lucemburský</a:t>
            </a:r>
            <a:r>
              <a:rPr lang="cs-CZ" sz="1800" dirty="0" smtClean="0"/>
              <a:t>), dále za </a:t>
            </a:r>
            <a:r>
              <a:rPr lang="cs-CZ" sz="1800" b="1" dirty="0" smtClean="0"/>
              <a:t>Karla IV.  </a:t>
            </a:r>
            <a:r>
              <a:rPr lang="cs-CZ" sz="1800" dirty="0" smtClean="0"/>
              <a:t>a za </a:t>
            </a:r>
            <a:r>
              <a:rPr lang="cs-CZ" sz="1800" b="1" dirty="0" err="1" smtClean="0"/>
              <a:t>Jagelonců</a:t>
            </a:r>
            <a:r>
              <a:rPr lang="cs-CZ" sz="1800" b="1" dirty="0" smtClean="0"/>
              <a:t> r. 1495</a:t>
            </a:r>
          </a:p>
          <a:p>
            <a:pPr>
              <a:buNone/>
            </a:pPr>
            <a:r>
              <a:rPr lang="cs-CZ" sz="1800" dirty="0" smtClean="0"/>
              <a:t>Za </a:t>
            </a:r>
            <a:r>
              <a:rPr lang="cs-CZ" sz="1800" b="1" dirty="0" smtClean="0"/>
              <a:t>husitství </a:t>
            </a:r>
            <a:r>
              <a:rPr lang="cs-CZ" sz="1800" dirty="0" smtClean="0"/>
              <a:t>raženy groše z konfiskovaného kostelního majetku – tzv. </a:t>
            </a:r>
            <a:r>
              <a:rPr lang="cs-CZ" sz="1800" b="1" i="1" dirty="0" smtClean="0"/>
              <a:t>„kalíšky“</a:t>
            </a:r>
          </a:p>
          <a:p>
            <a:pPr>
              <a:buNone/>
            </a:pPr>
            <a:r>
              <a:rPr lang="cs-CZ" sz="1800" dirty="0" smtClean="0"/>
              <a:t>Za Habsburků se u nás používal „rýnský zlatý“</a:t>
            </a:r>
          </a:p>
          <a:p>
            <a:pPr>
              <a:buNone/>
            </a:pPr>
            <a:r>
              <a:rPr lang="cs-CZ" sz="1800" dirty="0" smtClean="0"/>
              <a:t>Ke konce tohoto období razí </a:t>
            </a:r>
            <a:r>
              <a:rPr lang="cs-CZ" sz="1800" b="1" dirty="0" err="1" smtClean="0"/>
              <a:t>Šlikové</a:t>
            </a:r>
            <a:r>
              <a:rPr lang="cs-CZ" sz="1800" b="1" dirty="0" smtClean="0"/>
              <a:t> v Jáchymově nové tolary (1520)</a:t>
            </a:r>
            <a:endParaRPr lang="cs-CZ" sz="1800" b="1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86210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>Stříbrné denáry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2700" b="1" dirty="0" smtClean="0"/>
              <a:t>Boleslava II. </a:t>
            </a:r>
            <a:r>
              <a:rPr lang="cs-CZ" sz="2700" dirty="0" smtClean="0"/>
              <a:t>(vlevo nahoře), </a:t>
            </a:r>
            <a:r>
              <a:rPr lang="cs-CZ" sz="2700" b="1" dirty="0" smtClean="0"/>
              <a:t>Oldřicha </a:t>
            </a:r>
            <a:r>
              <a:rPr lang="cs-CZ" sz="2700" dirty="0" smtClean="0"/>
              <a:t>(vpravo nahoře), </a:t>
            </a:r>
            <a:r>
              <a:rPr lang="cs-CZ" sz="2700" b="1" dirty="0" smtClean="0"/>
              <a:t>Přemysla Otakara I. </a:t>
            </a:r>
            <a:r>
              <a:rPr lang="cs-CZ" sz="2700" dirty="0" smtClean="0"/>
              <a:t>(vlevo dole)</a:t>
            </a:r>
            <a:r>
              <a:rPr lang="cs-CZ" sz="2700" b="1" dirty="0" smtClean="0"/>
              <a:t> a </a:t>
            </a:r>
            <a:r>
              <a:rPr lang="cs-CZ" sz="2700" b="1" dirty="0" err="1" smtClean="0"/>
              <a:t>brakteat</a:t>
            </a:r>
            <a:r>
              <a:rPr lang="cs-CZ" sz="2700" b="1" dirty="0" smtClean="0"/>
              <a:t> </a:t>
            </a:r>
            <a:r>
              <a:rPr lang="cs-CZ" sz="2700" b="1" dirty="0" err="1" smtClean="0"/>
              <a:t>Přem</a:t>
            </a:r>
            <a:r>
              <a:rPr lang="cs-CZ" sz="2700" b="1" dirty="0" smtClean="0"/>
              <a:t>. Otakara I. </a:t>
            </a:r>
            <a:r>
              <a:rPr lang="cs-CZ" sz="2700" dirty="0" smtClean="0"/>
              <a:t>(vpravo dole)</a:t>
            </a:r>
            <a:r>
              <a:rPr lang="cs-CZ" sz="3600" dirty="0" smtClean="0"/>
              <a:t> </a:t>
            </a:r>
            <a:endParaRPr lang="cs-CZ" dirty="0"/>
          </a:p>
        </p:txBody>
      </p:sp>
      <p:pic>
        <p:nvPicPr>
          <p:cNvPr id="4" name="Zástupný symbol pro obsah 3" descr="denar-Boleslav-II-11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23528" y="2060848"/>
            <a:ext cx="4460354" cy="2282415"/>
          </a:xfrm>
        </p:spPr>
      </p:pic>
      <p:pic>
        <p:nvPicPr>
          <p:cNvPr id="5" name="Obrázek 4" descr="denar-Oldrich-29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60032" y="2132856"/>
            <a:ext cx="4073970" cy="2232248"/>
          </a:xfrm>
          <a:prstGeom prst="rect">
            <a:avLst/>
          </a:prstGeom>
        </p:spPr>
      </p:pic>
      <p:pic>
        <p:nvPicPr>
          <p:cNvPr id="7" name="Obrázek 6" descr="denar-premysl-otakar-I-66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3528" y="4437112"/>
            <a:ext cx="4392488" cy="2058019"/>
          </a:xfrm>
          <a:prstGeom prst="rect">
            <a:avLst/>
          </a:prstGeom>
        </p:spPr>
      </p:pic>
      <p:pic>
        <p:nvPicPr>
          <p:cNvPr id="8" name="Obrázek 7" descr="premysl-otakar-II-plechac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724128" y="4365104"/>
            <a:ext cx="2275985" cy="2251156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642194"/>
          </a:xfrm>
        </p:spPr>
        <p:txBody>
          <a:bodyPr>
            <a:normAutofit/>
          </a:bodyPr>
          <a:lstStyle/>
          <a:p>
            <a:r>
              <a:rPr lang="cs-CZ" b="1" dirty="0" smtClean="0"/>
              <a:t>Pražský groš Jana Lucemburského</a:t>
            </a:r>
            <a:br>
              <a:rPr lang="cs-CZ" b="1" dirty="0" smtClean="0"/>
            </a:br>
            <a:r>
              <a:rPr lang="cs-CZ" sz="3200" b="1" dirty="0" smtClean="0"/>
              <a:t>stříbro</a:t>
            </a:r>
            <a:endParaRPr lang="cs-CZ" b="1" dirty="0"/>
          </a:p>
        </p:txBody>
      </p:sp>
      <p:pic>
        <p:nvPicPr>
          <p:cNvPr id="4" name="Zástupný symbol pro obsah 3" descr="jan-lucembursky-prazsky-gros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11560" y="2420888"/>
            <a:ext cx="7886700" cy="3695700"/>
          </a:xfr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1872208"/>
          </a:xfrm>
        </p:spPr>
        <p:txBody>
          <a:bodyPr>
            <a:noAutofit/>
          </a:bodyPr>
          <a:lstStyle/>
          <a:p>
            <a:r>
              <a:rPr lang="cs-CZ" b="1" dirty="0" smtClean="0"/>
              <a:t>Pražský groš Karla IV. </a:t>
            </a:r>
            <a:r>
              <a:rPr lang="cs-CZ" sz="3600" dirty="0" smtClean="0"/>
              <a:t>(vlevo)</a:t>
            </a: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a groš a peníz </a:t>
            </a:r>
            <a:r>
              <a:rPr lang="cs-CZ" sz="3600" dirty="0" smtClean="0"/>
              <a:t>(drobná stříbrná mince)</a:t>
            </a:r>
            <a:r>
              <a:rPr lang="cs-CZ" sz="4000" dirty="0" smtClean="0"/>
              <a:t/>
            </a:r>
            <a:br>
              <a:rPr lang="cs-CZ" sz="4000" dirty="0" smtClean="0"/>
            </a:br>
            <a:r>
              <a:rPr lang="cs-CZ" sz="4000" dirty="0" smtClean="0"/>
              <a:t> </a:t>
            </a:r>
            <a:r>
              <a:rPr lang="cs-CZ" b="1" dirty="0" smtClean="0"/>
              <a:t>Jiřího z Poděbrad</a:t>
            </a:r>
            <a:endParaRPr lang="cs-CZ" b="1" dirty="0"/>
          </a:p>
        </p:txBody>
      </p:sp>
      <p:pic>
        <p:nvPicPr>
          <p:cNvPr id="4" name="Zástupný symbol pro obsah 3" descr="karel-IV-prazsky-gros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47634" y="2415619"/>
            <a:ext cx="4184406" cy="3965709"/>
          </a:xfrm>
        </p:spPr>
      </p:pic>
      <p:pic>
        <p:nvPicPr>
          <p:cNvPr id="5" name="Obrázek 4" descr="peniz-Jiri-z-Podebrad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95304" y="4365104"/>
            <a:ext cx="2233079" cy="2088231"/>
          </a:xfrm>
          <a:prstGeom prst="rect">
            <a:avLst/>
          </a:prstGeom>
        </p:spPr>
      </p:pic>
      <p:pic>
        <p:nvPicPr>
          <p:cNvPr id="6" name="Obrázek 5" descr="prazsky-gros-jiri-z-podebrad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796136" y="2276872"/>
            <a:ext cx="2232248" cy="2136789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Numizmatika – vývoj českých mincí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328592"/>
          </a:xfrm>
        </p:spPr>
        <p:txBody>
          <a:bodyPr>
            <a:normAutofit fontScale="32500" lnSpcReduction="20000"/>
          </a:bodyPr>
          <a:lstStyle/>
          <a:p>
            <a:r>
              <a:rPr lang="cs-CZ" sz="8600" b="1" dirty="0" smtClean="0"/>
              <a:t>Novověk</a:t>
            </a:r>
          </a:p>
          <a:p>
            <a:pPr>
              <a:buNone/>
            </a:pPr>
            <a:r>
              <a:rPr lang="cs-CZ" sz="8600" b="1" u="sng" dirty="0" smtClean="0"/>
              <a:t>Tolarová měna (1548 – 19. století)</a:t>
            </a:r>
          </a:p>
          <a:p>
            <a:pPr marL="514350" indent="-514350">
              <a:buNone/>
            </a:pPr>
            <a:r>
              <a:rPr lang="cs-CZ" sz="5500" dirty="0" smtClean="0"/>
              <a:t>První razí </a:t>
            </a:r>
            <a:r>
              <a:rPr lang="cs-CZ" sz="5500" b="1" dirty="0" err="1" smtClean="0"/>
              <a:t>Šlikové</a:t>
            </a:r>
            <a:r>
              <a:rPr lang="cs-CZ" sz="5500" b="1" dirty="0" smtClean="0"/>
              <a:t> v Jáchymově </a:t>
            </a:r>
            <a:r>
              <a:rPr lang="cs-CZ" sz="5500" dirty="0" smtClean="0"/>
              <a:t>(název dle </a:t>
            </a:r>
            <a:r>
              <a:rPr lang="cs-CZ" sz="5500" u="sng" dirty="0" smtClean="0"/>
              <a:t>údolí – něm. </a:t>
            </a:r>
            <a:r>
              <a:rPr lang="cs-CZ" sz="5500" u="sng" dirty="0" err="1" smtClean="0"/>
              <a:t>Tal</a:t>
            </a:r>
            <a:r>
              <a:rPr lang="cs-CZ" sz="5500" u="sng" dirty="0" smtClean="0"/>
              <a:t> – </a:t>
            </a:r>
            <a:r>
              <a:rPr lang="cs-CZ" sz="5500" u="sng" dirty="0" err="1" smtClean="0"/>
              <a:t>Taler</a:t>
            </a:r>
            <a:r>
              <a:rPr lang="cs-CZ" sz="5500" u="sng" dirty="0" smtClean="0"/>
              <a:t> – tolar</a:t>
            </a:r>
            <a:r>
              <a:rPr lang="cs-CZ" sz="5500" dirty="0" smtClean="0"/>
              <a:t>), od roku 1548 přebírají Habsburkové – státní ražba. </a:t>
            </a:r>
          </a:p>
          <a:p>
            <a:pPr marL="514350" indent="-514350">
              <a:buNone/>
            </a:pPr>
            <a:r>
              <a:rPr lang="cs-CZ" sz="5500" dirty="0" smtClean="0"/>
              <a:t>Mezitím několikrát zavedena </a:t>
            </a:r>
            <a:r>
              <a:rPr lang="cs-CZ" sz="5500" b="1" dirty="0" smtClean="0"/>
              <a:t>zlatníková (krejcarová) soustava </a:t>
            </a:r>
            <a:r>
              <a:rPr lang="cs-CZ" sz="5500" dirty="0" smtClean="0"/>
              <a:t>(drobné stříbrné) – platí se s ním do r. 1892.</a:t>
            </a:r>
          </a:p>
          <a:p>
            <a:pPr marL="514350" indent="-514350">
              <a:buNone/>
            </a:pPr>
            <a:r>
              <a:rPr lang="cs-CZ" sz="5500" dirty="0" smtClean="0"/>
              <a:t>Za </a:t>
            </a:r>
            <a:r>
              <a:rPr lang="cs-CZ" sz="5500" b="1" dirty="0" smtClean="0"/>
              <a:t>Marie Terezie a Josefa II. </a:t>
            </a:r>
            <a:r>
              <a:rPr lang="cs-CZ" sz="5500" dirty="0" smtClean="0"/>
              <a:t>vedle tolaru zavedena měděná </a:t>
            </a:r>
            <a:r>
              <a:rPr lang="cs-CZ" sz="5500" b="1" dirty="0" smtClean="0"/>
              <a:t>grešle a krejcar</a:t>
            </a:r>
            <a:r>
              <a:rPr lang="cs-CZ" sz="5500" dirty="0" smtClean="0"/>
              <a:t>. Také se začaly používat </a:t>
            </a:r>
            <a:r>
              <a:rPr lang="cs-CZ" sz="5500" b="1" dirty="0" smtClean="0"/>
              <a:t>papírové peníze (bankocetle).</a:t>
            </a:r>
          </a:p>
          <a:p>
            <a:pPr marL="514350" indent="-514350">
              <a:buNone/>
            </a:pPr>
            <a:r>
              <a:rPr lang="cs-CZ" sz="5500" dirty="0" smtClean="0"/>
              <a:t>Od 18. století se místo stříbrného razí </a:t>
            </a:r>
            <a:r>
              <a:rPr lang="cs-CZ" sz="5500" b="1" dirty="0" smtClean="0"/>
              <a:t>měděný krejcar </a:t>
            </a:r>
            <a:r>
              <a:rPr lang="cs-CZ" sz="5500" dirty="0" smtClean="0"/>
              <a:t>(dle hodnoty „trojník, šesták, </a:t>
            </a:r>
            <a:r>
              <a:rPr lang="cs-CZ" sz="5500" dirty="0" err="1" smtClean="0"/>
              <a:t>sedmák</a:t>
            </a:r>
            <a:r>
              <a:rPr lang="cs-CZ" sz="5500" dirty="0" smtClean="0"/>
              <a:t>, desetník“)</a:t>
            </a:r>
          </a:p>
          <a:p>
            <a:pPr marL="514350" indent="-514350">
              <a:buNone/>
            </a:pPr>
            <a:r>
              <a:rPr lang="cs-CZ" sz="5500" b="1" dirty="0" smtClean="0"/>
              <a:t>Roku 1857 zavedeny zlatníky (zlatý) </a:t>
            </a:r>
            <a:r>
              <a:rPr lang="cs-CZ" sz="5500" dirty="0" smtClean="0"/>
              <a:t>– 1 zlatý  = 100 krejcarů. Kovové se nazývaly </a:t>
            </a:r>
            <a:r>
              <a:rPr lang="cs-CZ" sz="5500" u="sng" dirty="0" smtClean="0"/>
              <a:t>zlatníky,</a:t>
            </a:r>
            <a:r>
              <a:rPr lang="cs-CZ" sz="5500" dirty="0" smtClean="0"/>
              <a:t> papírové </a:t>
            </a:r>
            <a:r>
              <a:rPr lang="cs-CZ" sz="5500" u="sng" dirty="0" smtClean="0"/>
              <a:t>zlatky</a:t>
            </a:r>
            <a:r>
              <a:rPr lang="cs-CZ" sz="5500" dirty="0" smtClean="0"/>
              <a:t> (zkratka </a:t>
            </a:r>
            <a:r>
              <a:rPr lang="cs-CZ" sz="5500" dirty="0" err="1" smtClean="0"/>
              <a:t>fl</a:t>
            </a:r>
            <a:r>
              <a:rPr lang="cs-CZ" sz="5500" dirty="0" smtClean="0"/>
              <a:t> = florén).</a:t>
            </a:r>
          </a:p>
          <a:p>
            <a:pPr marL="514350" indent="-514350">
              <a:buNone/>
            </a:pPr>
            <a:r>
              <a:rPr lang="cs-CZ" sz="8600" b="1" u="sng" dirty="0" smtClean="0"/>
              <a:t>Korunová měna - od roku 1892 </a:t>
            </a:r>
            <a:r>
              <a:rPr lang="cs-CZ" sz="5500" dirty="0" smtClean="0"/>
              <a:t>(zkratka </a:t>
            </a:r>
            <a:r>
              <a:rPr lang="cs-CZ" sz="5500" b="1" dirty="0" smtClean="0"/>
              <a:t>K = Krone</a:t>
            </a:r>
            <a:r>
              <a:rPr lang="cs-CZ" sz="5500" dirty="0" smtClean="0"/>
              <a:t>) – tím přechod v Rakousko- Uhersku na </a:t>
            </a:r>
            <a:r>
              <a:rPr lang="cs-CZ" sz="5500" u="sng" dirty="0" smtClean="0"/>
              <a:t>zlatý standart</a:t>
            </a:r>
            <a:r>
              <a:rPr lang="cs-CZ" sz="5500" dirty="0" smtClean="0"/>
              <a:t>. 1 K = 0,304 g zlata.</a:t>
            </a:r>
          </a:p>
          <a:p>
            <a:pPr marL="514350" indent="-514350">
              <a:buNone/>
            </a:pPr>
            <a:r>
              <a:rPr lang="cs-CZ" sz="5500" b="1" dirty="0" smtClean="0"/>
              <a:t>První republika </a:t>
            </a:r>
            <a:r>
              <a:rPr lang="cs-CZ" sz="5500" dirty="0" smtClean="0"/>
              <a:t>převzala korunu = </a:t>
            </a:r>
            <a:r>
              <a:rPr lang="cs-CZ" sz="8600" b="1" dirty="0" smtClean="0"/>
              <a:t>koruna československá </a:t>
            </a:r>
            <a:r>
              <a:rPr lang="cs-CZ" sz="5500" dirty="0" smtClean="0"/>
              <a:t>– zkratka </a:t>
            </a:r>
            <a:r>
              <a:rPr lang="cs-CZ" sz="5500" b="1" dirty="0" smtClean="0"/>
              <a:t>Kč</a:t>
            </a:r>
          </a:p>
          <a:p>
            <a:pPr marL="514350" indent="-514350">
              <a:buNone/>
            </a:pPr>
            <a:r>
              <a:rPr lang="cs-CZ" sz="5500" dirty="0" smtClean="0"/>
              <a:t>Za </a:t>
            </a:r>
            <a:r>
              <a:rPr lang="cs-CZ" sz="5500" u="sng" dirty="0" smtClean="0"/>
              <a:t>války protektorátní koruny </a:t>
            </a:r>
            <a:r>
              <a:rPr lang="cs-CZ" sz="5500" dirty="0" smtClean="0"/>
              <a:t>(německo-české nápisy).</a:t>
            </a:r>
          </a:p>
          <a:p>
            <a:pPr marL="514350" indent="-514350">
              <a:buNone/>
            </a:pPr>
            <a:r>
              <a:rPr lang="cs-CZ" sz="5500" dirty="0" smtClean="0"/>
              <a:t>Po 2. svět. válce opět </a:t>
            </a:r>
            <a:r>
              <a:rPr lang="cs-CZ" sz="5500" b="1" dirty="0" smtClean="0"/>
              <a:t>koruna československá </a:t>
            </a:r>
            <a:r>
              <a:rPr lang="cs-CZ" sz="5500" dirty="0" smtClean="0"/>
              <a:t>– zkratka </a:t>
            </a:r>
            <a:r>
              <a:rPr lang="cs-CZ" sz="5500" b="1" dirty="0" smtClean="0"/>
              <a:t>Kčs</a:t>
            </a:r>
          </a:p>
          <a:p>
            <a:pPr marL="514350" indent="-514350">
              <a:buNone/>
            </a:pPr>
            <a:r>
              <a:rPr lang="cs-CZ" sz="5500" dirty="0" smtClean="0"/>
              <a:t>Po roce 1993 </a:t>
            </a:r>
            <a:r>
              <a:rPr lang="cs-CZ" sz="5500" b="1" dirty="0" smtClean="0"/>
              <a:t>– koruna česká – </a:t>
            </a:r>
            <a:r>
              <a:rPr lang="cs-CZ" sz="5500" dirty="0" smtClean="0"/>
              <a:t>zkratka</a:t>
            </a:r>
            <a:r>
              <a:rPr lang="cs-CZ" sz="5500" b="1" dirty="0" smtClean="0"/>
              <a:t> Kč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Tolar (stříbro) Rudolfa II.</a:t>
            </a:r>
            <a:endParaRPr lang="cs-CZ" b="1" dirty="0"/>
          </a:p>
        </p:txBody>
      </p:sp>
      <p:pic>
        <p:nvPicPr>
          <p:cNvPr id="4" name="Zástupný symbol pro obsah 3" descr="rudolf-II-dolar-159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1761564"/>
            <a:ext cx="8229600" cy="4203234"/>
          </a:xfr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Tolar Fridricha Falckého (stříbro)</a:t>
            </a:r>
            <a:endParaRPr lang="cs-CZ" b="1" dirty="0"/>
          </a:p>
        </p:txBody>
      </p:sp>
      <p:pic>
        <p:nvPicPr>
          <p:cNvPr id="4" name="Zástupný symbol pro obsah 3" descr="Bedrich-Palo-161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1774129"/>
            <a:ext cx="8229600" cy="4178105"/>
          </a:xfr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74242"/>
          </a:xfrm>
        </p:spPr>
        <p:txBody>
          <a:bodyPr>
            <a:normAutofit fontScale="90000"/>
          </a:bodyPr>
          <a:lstStyle/>
          <a:p>
            <a:r>
              <a:rPr lang="cs-CZ" sz="4300" b="1" dirty="0" smtClean="0"/>
              <a:t>Krejcar Maxmiliána II. </a:t>
            </a:r>
            <a:r>
              <a:rPr lang="cs-CZ" sz="4000" dirty="0" smtClean="0"/>
              <a:t>– </a:t>
            </a:r>
            <a:r>
              <a:rPr lang="cs-CZ" sz="3100" dirty="0" smtClean="0"/>
              <a:t>1567</a:t>
            </a:r>
            <a:r>
              <a:rPr lang="cs-CZ" sz="3600" dirty="0" smtClean="0"/>
              <a:t> </a:t>
            </a:r>
            <a:r>
              <a:rPr lang="cs-CZ" sz="3100" dirty="0" smtClean="0"/>
              <a:t>(vlevo nahoře)</a:t>
            </a:r>
            <a:r>
              <a:rPr lang="cs-CZ" sz="3600" dirty="0" smtClean="0"/>
              <a:t>, </a:t>
            </a:r>
            <a:r>
              <a:rPr lang="cs-CZ" sz="4300" b="1" dirty="0" smtClean="0"/>
              <a:t>grešle Marie Terezie </a:t>
            </a:r>
            <a:r>
              <a:rPr lang="cs-CZ" sz="4300" dirty="0" smtClean="0"/>
              <a:t>- </a:t>
            </a:r>
            <a:r>
              <a:rPr lang="cs-CZ" sz="3100" dirty="0" smtClean="0"/>
              <a:t>1760</a:t>
            </a:r>
            <a:r>
              <a:rPr lang="cs-CZ" sz="4300" b="1" dirty="0" smtClean="0"/>
              <a:t> </a:t>
            </a:r>
            <a:r>
              <a:rPr lang="cs-CZ" sz="3100" dirty="0" smtClean="0"/>
              <a:t>(vpravo nahoře), </a:t>
            </a:r>
            <a:r>
              <a:rPr lang="cs-CZ" sz="4300" b="1" dirty="0" smtClean="0"/>
              <a:t>krejcar – šesták </a:t>
            </a:r>
            <a:r>
              <a:rPr lang="cs-CZ" sz="4300" b="1" dirty="0" err="1" smtClean="0"/>
              <a:t>Fran</a:t>
            </a:r>
            <a:r>
              <a:rPr lang="cs-CZ" sz="4300" b="1" dirty="0" smtClean="0"/>
              <a:t>. Josefa I. </a:t>
            </a:r>
            <a:r>
              <a:rPr lang="cs-CZ" sz="3100" dirty="0" smtClean="0"/>
              <a:t>(1849) </a:t>
            </a:r>
            <a:r>
              <a:rPr lang="cs-CZ" sz="4300" dirty="0" smtClean="0"/>
              <a:t>a</a:t>
            </a:r>
            <a:r>
              <a:rPr lang="cs-CZ" dirty="0" smtClean="0"/>
              <a:t> </a:t>
            </a:r>
            <a:r>
              <a:rPr lang="cs-CZ" sz="4300" b="1" dirty="0" smtClean="0"/>
              <a:t>zlatník </a:t>
            </a:r>
            <a:r>
              <a:rPr lang="cs-CZ" sz="4300" b="1" dirty="0" err="1" smtClean="0"/>
              <a:t>Fran</a:t>
            </a:r>
            <a:r>
              <a:rPr lang="cs-CZ" sz="4300" b="1" dirty="0" smtClean="0"/>
              <a:t>. Josefa I. </a:t>
            </a:r>
            <a:r>
              <a:rPr lang="cs-CZ" sz="3100" dirty="0" smtClean="0"/>
              <a:t>(1875)</a:t>
            </a:r>
            <a:endParaRPr lang="cs-CZ" sz="3600" dirty="0"/>
          </a:p>
        </p:txBody>
      </p:sp>
      <p:pic>
        <p:nvPicPr>
          <p:cNvPr id="4" name="Zástupný symbol pro obsah 3" descr="maxmilian-II-2krejcar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67544" y="2420888"/>
            <a:ext cx="4062710" cy="2036274"/>
          </a:xfrm>
        </p:spPr>
      </p:pic>
      <p:pic>
        <p:nvPicPr>
          <p:cNvPr id="5" name="Obrázek 4" descr="marie-terezie-gresle-176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4008" y="2420888"/>
            <a:ext cx="4104754" cy="2040037"/>
          </a:xfrm>
          <a:prstGeom prst="rect">
            <a:avLst/>
          </a:prstGeom>
        </p:spPr>
      </p:pic>
      <p:pic>
        <p:nvPicPr>
          <p:cNvPr id="6" name="Obrázek 5" descr="frantisek-josef-6krejcar-184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0826" y="4581127"/>
            <a:ext cx="3833141" cy="2034653"/>
          </a:xfrm>
          <a:prstGeom prst="rect">
            <a:avLst/>
          </a:prstGeom>
        </p:spPr>
      </p:pic>
      <p:pic>
        <p:nvPicPr>
          <p:cNvPr id="7" name="Obrázek 6" descr="frantisek-josef-I-1875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572000" y="4437112"/>
            <a:ext cx="4176464" cy="2214792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82154"/>
          </a:xfrm>
        </p:spPr>
        <p:txBody>
          <a:bodyPr>
            <a:normAutofit fontScale="90000"/>
          </a:bodyPr>
          <a:lstStyle/>
          <a:p>
            <a:r>
              <a:rPr lang="cs-CZ" sz="5300" b="1" dirty="0" smtClean="0"/>
              <a:t>10 korun československých </a:t>
            </a:r>
            <a:br>
              <a:rPr lang="cs-CZ" sz="5300" b="1" dirty="0" smtClean="0"/>
            </a:br>
            <a:r>
              <a:rPr lang="cs-CZ" b="1" dirty="0" smtClean="0"/>
              <a:t>– 1. republika</a:t>
            </a:r>
            <a:endParaRPr lang="cs-CZ" b="1" dirty="0"/>
          </a:p>
        </p:txBody>
      </p:sp>
      <p:pic>
        <p:nvPicPr>
          <p:cNvPr id="4" name="Zástupný symbol pro obsah 3" descr="bank-cela-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645660" y="1600200"/>
            <a:ext cx="4086580" cy="4800740"/>
          </a:xfr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5300" b="1" dirty="0" smtClean="0"/>
              <a:t>1000 korun československých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– 1. republika </a:t>
            </a:r>
            <a:r>
              <a:rPr lang="cs-CZ" dirty="0" smtClean="0"/>
              <a:t>(s portrétem Palackého)</a:t>
            </a:r>
            <a:endParaRPr lang="cs-CZ" dirty="0"/>
          </a:p>
        </p:txBody>
      </p:sp>
      <p:pic>
        <p:nvPicPr>
          <p:cNvPr id="4" name="Zástupný symbol pro obsah 3" descr="bank-cela-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267744" y="1600199"/>
            <a:ext cx="4718999" cy="4921073"/>
          </a:xfr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4000" b="1" dirty="0" smtClean="0"/>
              <a:t>Platidlo, kterým platili Židé za války </a:t>
            </a:r>
            <a:br>
              <a:rPr lang="cs-CZ" sz="4000" b="1" dirty="0" smtClean="0"/>
            </a:br>
            <a:r>
              <a:rPr lang="cs-CZ" sz="4000" b="1" dirty="0" smtClean="0"/>
              <a:t>v Terezíně</a:t>
            </a:r>
            <a:endParaRPr lang="cs-CZ" sz="4000" b="1" dirty="0"/>
          </a:p>
        </p:txBody>
      </p:sp>
      <p:pic>
        <p:nvPicPr>
          <p:cNvPr id="4" name="Zástupný symbol pro obsah 3" descr="bank-cela-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95535" y="1844824"/>
            <a:ext cx="4156651" cy="4032448"/>
          </a:xfrm>
        </p:spPr>
      </p:pic>
      <p:pic>
        <p:nvPicPr>
          <p:cNvPr id="5" name="Obrázek 4" descr="bank-cela-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8024" y="1843201"/>
            <a:ext cx="4015790" cy="4045984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229600" cy="1354162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sz="5300" b="1" dirty="0" smtClean="0"/>
              <a:t>Protektorátní koruny</a:t>
            </a: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(vlevo Petr </a:t>
            </a:r>
            <a:r>
              <a:rPr lang="cs-CZ" b="1" dirty="0" err="1" smtClean="0"/>
              <a:t>Parléř</a:t>
            </a:r>
            <a:r>
              <a:rPr lang="cs-CZ" b="1" dirty="0" smtClean="0"/>
              <a:t>, vpravo sv. Václav)</a:t>
            </a:r>
            <a:br>
              <a:rPr lang="cs-CZ" b="1" dirty="0" smtClean="0"/>
            </a:br>
            <a:r>
              <a:rPr lang="cs-CZ" b="1" dirty="0" smtClean="0"/>
              <a:t/>
            </a:r>
            <a:br>
              <a:rPr lang="cs-CZ" b="1" dirty="0" smtClean="0"/>
            </a:br>
            <a:endParaRPr lang="cs-CZ" b="1" dirty="0"/>
          </a:p>
        </p:txBody>
      </p:sp>
      <p:pic>
        <p:nvPicPr>
          <p:cNvPr id="4" name="Zástupný symbol pro obsah 3" descr="bank-cela-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95536" y="1988840"/>
            <a:ext cx="4053202" cy="3855855"/>
          </a:xfrm>
        </p:spPr>
      </p:pic>
      <p:pic>
        <p:nvPicPr>
          <p:cNvPr id="5" name="Obrázek 4" descr="bank-cela-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4008" y="1988840"/>
            <a:ext cx="4120506" cy="3873655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Protektorátní koruna</a:t>
            </a:r>
            <a:endParaRPr lang="cs-CZ" b="1" dirty="0"/>
          </a:p>
        </p:txBody>
      </p:sp>
      <p:pic>
        <p:nvPicPr>
          <p:cNvPr id="4" name="Zástupný symbol pro obsah 3" descr="protektorat-koruna-194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61887" y="1988840"/>
            <a:ext cx="7696853" cy="3888431"/>
          </a:xfr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Koruny československé po 2. sv. válce</a:t>
            </a:r>
            <a:endParaRPr lang="cs-CZ" b="1" dirty="0"/>
          </a:p>
        </p:txBody>
      </p:sp>
      <p:pic>
        <p:nvPicPr>
          <p:cNvPr id="4" name="Zástupný symbol pro obsah 3" descr="bank-cela-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447241" y="1412776"/>
            <a:ext cx="4433134" cy="5112568"/>
          </a:xfr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Československá koruna (1950) ještě před měnovou reformou r. 1953</a:t>
            </a:r>
            <a:endParaRPr lang="cs-CZ" b="1" dirty="0"/>
          </a:p>
        </p:txBody>
      </p:sp>
      <p:pic>
        <p:nvPicPr>
          <p:cNvPr id="4" name="Zástupný symbol pro obsah 3" descr="CSR-1koruna-195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83568" y="1988840"/>
            <a:ext cx="7846853" cy="3816424"/>
          </a:xfr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86210"/>
          </a:xfrm>
        </p:spPr>
        <p:txBody>
          <a:bodyPr>
            <a:normAutofit fontScale="90000"/>
          </a:bodyPr>
          <a:lstStyle/>
          <a:p>
            <a:r>
              <a:rPr lang="cs-CZ" sz="5300" b="1" dirty="0" smtClean="0"/>
              <a:t>Koruna československá </a:t>
            </a:r>
            <a:r>
              <a:rPr lang="cs-CZ" sz="5300" dirty="0" smtClean="0"/>
              <a:t>(1958)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4000" b="1" dirty="0" smtClean="0"/>
              <a:t>- nejznámější mince z doby socialismu</a:t>
            </a:r>
            <a:br>
              <a:rPr lang="cs-CZ" sz="4000" b="1" dirty="0" smtClean="0"/>
            </a:br>
            <a:r>
              <a:rPr lang="cs-CZ" sz="4000" b="1" dirty="0" smtClean="0"/>
              <a:t>- po měnové reformě </a:t>
            </a:r>
            <a:endParaRPr lang="cs-CZ" b="1" dirty="0"/>
          </a:p>
        </p:txBody>
      </p:sp>
      <p:pic>
        <p:nvPicPr>
          <p:cNvPr id="6" name="Zástupný symbol pro obsah 5" descr="koruna-195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71600" y="2492896"/>
            <a:ext cx="7430526" cy="3888432"/>
          </a:xfr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Československá tříkoruna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 </a:t>
            </a:r>
            <a:r>
              <a:rPr lang="cs-CZ" sz="4000" b="1" dirty="0" smtClean="0"/>
              <a:t>z konce 60. let</a:t>
            </a:r>
            <a:endParaRPr lang="cs-CZ" b="1" dirty="0"/>
          </a:p>
        </p:txBody>
      </p:sp>
      <p:pic>
        <p:nvPicPr>
          <p:cNvPr id="4" name="Zástupný symbol pro obsah 3" descr="ceskoslovensko-3koruna-196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02168" y="1988840"/>
            <a:ext cx="7467394" cy="3960440"/>
          </a:xfr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900" b="1" dirty="0" smtClean="0"/>
              <a:t>Československá desetikoruna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4000" b="1" dirty="0" smtClean="0"/>
              <a:t>platila v ČSFR v letech 1990 - 1992</a:t>
            </a:r>
            <a:endParaRPr lang="cs-CZ" b="1" dirty="0"/>
          </a:p>
        </p:txBody>
      </p:sp>
      <p:pic>
        <p:nvPicPr>
          <p:cNvPr id="4" name="Zástupný symbol pro obsah 3" descr="CSFR-10korun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71315" y="2060848"/>
            <a:ext cx="6993084" cy="3600400"/>
          </a:xfr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b="1" dirty="0" smtClean="0"/>
              <a:t>Numizmatika - test</a:t>
            </a:r>
            <a:endParaRPr lang="cs-CZ" sz="4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1. Uveď alespoň tři rčení, části říkadla či písně, kde s vyskytuje název nějaké historické mince.</a:t>
            </a:r>
          </a:p>
          <a:p>
            <a:r>
              <a:rPr lang="cs-CZ" dirty="0" smtClean="0"/>
              <a:t>2. Uveď tři autory, kteří psali o mincích či se zabývali numizmatikou.</a:t>
            </a:r>
          </a:p>
          <a:p>
            <a:r>
              <a:rPr lang="cs-CZ" dirty="0" smtClean="0"/>
              <a:t>3. Vysvětli pojem „bimetalismus“?</a:t>
            </a:r>
          </a:p>
          <a:p>
            <a:r>
              <a:rPr lang="cs-CZ" dirty="0" smtClean="0"/>
              <a:t>4. Od kterého století se u nás objevují nápisy  na mincích v češtině a odkdy letopočty?</a:t>
            </a:r>
          </a:p>
          <a:p>
            <a:r>
              <a:rPr lang="cs-CZ" dirty="0" smtClean="0"/>
              <a:t>5. Jak se nazývaly u nás keltské mince různými způsoby, jaký nápis na nich býval?</a:t>
            </a:r>
          </a:p>
          <a:p>
            <a:r>
              <a:rPr lang="cs-CZ" dirty="0" smtClean="0"/>
              <a:t>6. Z jakého kovu obíhaly v Evropě peníze v 10. století?</a:t>
            </a:r>
          </a:p>
          <a:p>
            <a:r>
              <a:rPr lang="cs-CZ" dirty="0" smtClean="0"/>
              <a:t>7. Který panovník a kdy začal u nás razit zlaté mince?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Numizmatika – test - pokračování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968552"/>
          </a:xfrm>
        </p:spPr>
        <p:txBody>
          <a:bodyPr>
            <a:normAutofit fontScale="77500" lnSpcReduction="20000"/>
          </a:bodyPr>
          <a:lstStyle/>
          <a:p>
            <a:r>
              <a:rPr lang="cs-CZ" dirty="0" smtClean="0"/>
              <a:t>8. Který panovník začal u nás razit denáry a kdy u nás trvala denárová měna?</a:t>
            </a:r>
          </a:p>
          <a:p>
            <a:r>
              <a:rPr lang="cs-CZ" dirty="0" smtClean="0"/>
              <a:t>9. Od roku 1210 razil Přemysl Otakar I. zvláštní stříbrné mince. Jaké?</a:t>
            </a:r>
          </a:p>
          <a:p>
            <a:r>
              <a:rPr lang="cs-CZ" dirty="0" smtClean="0"/>
              <a:t>10. Kdo a kdy začal u nás razit groše? Kolik grošů se razilo z pražské hřivny = z 253 g stříbra?</a:t>
            </a:r>
          </a:p>
          <a:p>
            <a:r>
              <a:rPr lang="cs-CZ" dirty="0" smtClean="0"/>
              <a:t>11. Kdo začal první razit tolary, kdy a kde?</a:t>
            </a:r>
          </a:p>
          <a:p>
            <a:r>
              <a:rPr lang="cs-CZ" dirty="0" smtClean="0"/>
              <a:t>12. Čemu se v numizmatice říkalo „kalíšky“?</a:t>
            </a:r>
          </a:p>
          <a:p>
            <a:r>
              <a:rPr lang="cs-CZ" dirty="0" smtClean="0"/>
              <a:t>13. Co to byly bankocetle, kdo a kdy je u nás zavedl?</a:t>
            </a:r>
          </a:p>
          <a:p>
            <a:r>
              <a:rPr lang="cs-CZ" dirty="0" smtClean="0"/>
              <a:t>14. Jak se nazývala drobná stříbrná, později měděná mince, kterou se platilo v době tolaru?</a:t>
            </a:r>
          </a:p>
          <a:p>
            <a:r>
              <a:rPr lang="cs-CZ" dirty="0" smtClean="0"/>
              <a:t>15. Jaká měna se zavedla v Rakousko – Uhersku r. 1892 a jakou měla zkratku?</a:t>
            </a:r>
          </a:p>
          <a:p>
            <a:r>
              <a:rPr lang="cs-CZ" dirty="0" smtClean="0"/>
              <a:t>16. Čím byly zvláštní naše koruny v letech 1939 – 45?</a:t>
            </a:r>
            <a:endParaRPr lang="cs-CZ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b="1" dirty="0" smtClean="0"/>
              <a:t>Numizmatika – test - řešení</a:t>
            </a:r>
            <a:endParaRPr lang="cs-CZ" sz="4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cs-CZ" dirty="0" smtClean="0"/>
              <a:t>1. Uveď alespoň tři rčení, části říkadla či písně, kde s vyskytuje název nějaké historické mince. – </a:t>
            </a:r>
            <a:r>
              <a:rPr lang="cs-CZ" u="sng" dirty="0" smtClean="0"/>
              <a:t>Já jsem malý koledníček, přišel jsem k vám pro </a:t>
            </a:r>
            <a:r>
              <a:rPr lang="cs-CZ" i="1" u="sng" dirty="0" smtClean="0"/>
              <a:t>troníček, držgrešle, </a:t>
            </a:r>
            <a:r>
              <a:rPr lang="cs-CZ" u="sng" dirty="0" err="1" smtClean="0"/>
              <a:t>smrdí</a:t>
            </a:r>
            <a:r>
              <a:rPr lang="cs-CZ" i="1" u="sng" dirty="0" smtClean="0"/>
              <a:t> krejcarem, </a:t>
            </a:r>
            <a:r>
              <a:rPr lang="cs-CZ" u="sng" dirty="0" smtClean="0"/>
              <a:t>pro</a:t>
            </a:r>
            <a:r>
              <a:rPr lang="cs-CZ" i="1" u="sng" dirty="0" smtClean="0"/>
              <a:t> krejcar </a:t>
            </a:r>
            <a:r>
              <a:rPr lang="cs-CZ" u="sng" dirty="0" smtClean="0"/>
              <a:t>si nechá vrtat koleno</a:t>
            </a:r>
            <a:r>
              <a:rPr lang="cs-CZ" i="1" u="sng" dirty="0" smtClean="0"/>
              <a:t>, </a:t>
            </a:r>
            <a:r>
              <a:rPr lang="cs-CZ" u="sng" dirty="0" smtClean="0"/>
              <a:t>kolo kolo mlýnský, za</a:t>
            </a:r>
            <a:r>
              <a:rPr lang="cs-CZ" i="1" u="sng" dirty="0" smtClean="0"/>
              <a:t> 4 rýnský, </a:t>
            </a:r>
            <a:r>
              <a:rPr lang="cs-CZ" u="sng" dirty="0" smtClean="0"/>
              <a:t>sekera je za dva </a:t>
            </a:r>
            <a:r>
              <a:rPr lang="cs-CZ" i="1" u="sng" dirty="0" smtClean="0"/>
              <a:t>zlatý </a:t>
            </a:r>
            <a:r>
              <a:rPr lang="cs-CZ" u="sng" dirty="0" smtClean="0"/>
              <a:t>a topůrko za </a:t>
            </a:r>
            <a:r>
              <a:rPr lang="cs-CZ" i="1" u="sng" dirty="0" smtClean="0"/>
              <a:t>tolar, </a:t>
            </a:r>
            <a:r>
              <a:rPr lang="cs-CZ" u="sng" dirty="0" smtClean="0"/>
              <a:t>nedám za to zlámanou </a:t>
            </a:r>
            <a:r>
              <a:rPr lang="cs-CZ" i="1" u="sng" dirty="0" smtClean="0"/>
              <a:t>grešli, </a:t>
            </a:r>
            <a:r>
              <a:rPr lang="cs-CZ" u="sng" dirty="0" smtClean="0"/>
              <a:t>pár</a:t>
            </a:r>
            <a:r>
              <a:rPr lang="cs-CZ" i="1" u="sng" dirty="0" smtClean="0"/>
              <a:t> šestáků </a:t>
            </a:r>
            <a:r>
              <a:rPr lang="cs-CZ" u="sng" dirty="0" smtClean="0"/>
              <a:t>atd. </a:t>
            </a:r>
            <a:r>
              <a:rPr lang="cs-CZ" i="1" dirty="0" smtClean="0"/>
              <a:t>– </a:t>
            </a:r>
            <a:r>
              <a:rPr lang="cs-CZ" b="1" i="1" dirty="0" smtClean="0"/>
              <a:t>3 body</a:t>
            </a:r>
          </a:p>
          <a:p>
            <a:r>
              <a:rPr lang="cs-CZ" dirty="0" smtClean="0"/>
              <a:t>2. Uveď tři autory, kteří psali o mincích či se zabývali numizmatikou. – </a:t>
            </a:r>
            <a:r>
              <a:rPr lang="cs-CZ" u="sng" dirty="0" smtClean="0"/>
              <a:t>Pavel Stránský, Bohuslav </a:t>
            </a:r>
            <a:r>
              <a:rPr lang="cs-CZ" u="sng" dirty="0" err="1" smtClean="0"/>
              <a:t>Balbín</a:t>
            </a:r>
            <a:r>
              <a:rPr lang="cs-CZ" u="sng" dirty="0" smtClean="0"/>
              <a:t>, </a:t>
            </a:r>
            <a:r>
              <a:rPr lang="cs-CZ" u="sng" dirty="0" err="1" smtClean="0"/>
              <a:t>Gelasius</a:t>
            </a:r>
            <a:r>
              <a:rPr lang="cs-CZ" u="sng" dirty="0" smtClean="0"/>
              <a:t> </a:t>
            </a:r>
            <a:r>
              <a:rPr lang="cs-CZ" u="sng" dirty="0" err="1" smtClean="0"/>
              <a:t>Dobner</a:t>
            </a:r>
            <a:r>
              <a:rPr lang="cs-CZ" u="sng" dirty="0" smtClean="0"/>
              <a:t>, M. A. </a:t>
            </a:r>
            <a:r>
              <a:rPr lang="cs-CZ" u="sng" dirty="0" err="1" smtClean="0"/>
              <a:t>Voigt</a:t>
            </a:r>
            <a:r>
              <a:rPr lang="cs-CZ" dirty="0" smtClean="0"/>
              <a:t>. – </a:t>
            </a:r>
            <a:r>
              <a:rPr lang="cs-CZ" b="1" dirty="0" smtClean="0"/>
              <a:t>3 body</a:t>
            </a:r>
          </a:p>
          <a:p>
            <a:r>
              <a:rPr lang="cs-CZ" dirty="0" smtClean="0"/>
              <a:t>3. Vysvětli pojem „bimetalismus“? -  </a:t>
            </a:r>
            <a:r>
              <a:rPr lang="cs-CZ" u="sng" dirty="0" smtClean="0"/>
              <a:t>V zemi obíhají mince ze dvou kovů (</a:t>
            </a:r>
            <a:r>
              <a:rPr lang="cs-CZ" u="sng" dirty="0" err="1" smtClean="0"/>
              <a:t>Ag</a:t>
            </a:r>
            <a:r>
              <a:rPr lang="cs-CZ" u="sng" dirty="0" smtClean="0"/>
              <a:t> a Au)</a:t>
            </a:r>
            <a:r>
              <a:rPr lang="cs-CZ" dirty="0" smtClean="0"/>
              <a:t> – </a:t>
            </a:r>
            <a:r>
              <a:rPr lang="cs-CZ" b="1" dirty="0" smtClean="0"/>
              <a:t>1 bod</a:t>
            </a:r>
          </a:p>
          <a:p>
            <a:r>
              <a:rPr lang="cs-CZ" dirty="0" smtClean="0"/>
              <a:t>4. Od kterého století se u nás objevují nápisy  na mincích v češtině a odkdy letopočty? – </a:t>
            </a:r>
            <a:r>
              <a:rPr lang="cs-CZ" u="sng" dirty="0" smtClean="0"/>
              <a:t>Od 16.stol</a:t>
            </a:r>
            <a:r>
              <a:rPr lang="cs-CZ" dirty="0" smtClean="0"/>
              <a:t>. – </a:t>
            </a:r>
            <a:r>
              <a:rPr lang="cs-CZ" b="1" dirty="0" smtClean="0"/>
              <a:t>1 bod</a:t>
            </a:r>
          </a:p>
          <a:p>
            <a:r>
              <a:rPr lang="cs-CZ" dirty="0" smtClean="0"/>
              <a:t>5. Jak se nazývaly u nás keltské mince různými způsoby, jaký nápis na nich býval? – </a:t>
            </a:r>
            <a:r>
              <a:rPr lang="cs-CZ" u="sng" dirty="0" smtClean="0"/>
              <a:t>Duhovky, duhové misky, statéry, BIATEC</a:t>
            </a:r>
            <a:r>
              <a:rPr lang="cs-CZ" dirty="0" smtClean="0"/>
              <a:t> – </a:t>
            </a:r>
            <a:r>
              <a:rPr lang="cs-CZ" b="1" dirty="0" smtClean="0"/>
              <a:t>3 body</a:t>
            </a:r>
          </a:p>
          <a:p>
            <a:r>
              <a:rPr lang="cs-CZ" dirty="0" smtClean="0"/>
              <a:t>6. Z jakého kovu obíhaly v Evropě peníze v 10. století? – </a:t>
            </a:r>
            <a:r>
              <a:rPr lang="cs-CZ" u="sng" dirty="0" smtClean="0"/>
              <a:t>Ze stříbra </a:t>
            </a:r>
            <a:r>
              <a:rPr lang="cs-CZ" dirty="0" smtClean="0"/>
              <a:t>– </a:t>
            </a:r>
            <a:r>
              <a:rPr lang="cs-CZ" b="1" dirty="0" smtClean="0"/>
              <a:t>1 bod</a:t>
            </a:r>
          </a:p>
          <a:p>
            <a:r>
              <a:rPr lang="cs-CZ" dirty="0" smtClean="0"/>
              <a:t>7. Který panovník a kdy začal u nás razit zlaté mince? – </a:t>
            </a:r>
            <a:r>
              <a:rPr lang="cs-CZ" u="sng" dirty="0" smtClean="0"/>
              <a:t>Jan Lucemburský r. 1325</a:t>
            </a:r>
            <a:r>
              <a:rPr lang="cs-CZ" dirty="0" smtClean="0"/>
              <a:t> – </a:t>
            </a:r>
            <a:r>
              <a:rPr lang="cs-CZ" b="1" dirty="0" smtClean="0"/>
              <a:t>2 body</a:t>
            </a:r>
          </a:p>
          <a:p>
            <a:endParaRPr lang="cs-CZ" dirty="0" smtClean="0"/>
          </a:p>
          <a:p>
            <a:endParaRPr lang="cs-CZ" b="1" dirty="0" smtClean="0"/>
          </a:p>
          <a:p>
            <a:endParaRPr lang="cs-CZ" b="1" dirty="0" smtClean="0"/>
          </a:p>
          <a:p>
            <a:endParaRPr lang="cs-CZ" b="1" dirty="0" smtClean="0"/>
          </a:p>
          <a:p>
            <a:endParaRPr lang="cs-CZ" b="1" dirty="0" smtClean="0"/>
          </a:p>
          <a:p>
            <a:endParaRPr lang="cs-CZ" b="1" dirty="0" smtClean="0"/>
          </a:p>
          <a:p>
            <a:endParaRPr lang="cs-CZ" b="1" i="1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Numizmatika – test – pokračování 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896544"/>
          </a:xfrm>
        </p:spPr>
        <p:txBody>
          <a:bodyPr>
            <a:normAutofit fontScale="40000" lnSpcReduction="20000"/>
          </a:bodyPr>
          <a:lstStyle/>
          <a:p>
            <a:r>
              <a:rPr lang="cs-CZ" sz="4800" dirty="0" smtClean="0"/>
              <a:t>8. Který panovník začal u nás razit denáry a kdy u nás trvala denárová měna? – </a:t>
            </a:r>
            <a:r>
              <a:rPr lang="cs-CZ" sz="4800" u="sng" dirty="0" smtClean="0"/>
              <a:t>Boleslav I., 955 – 1300 </a:t>
            </a:r>
            <a:r>
              <a:rPr lang="cs-CZ" sz="4800" dirty="0" smtClean="0"/>
              <a:t>– </a:t>
            </a:r>
            <a:r>
              <a:rPr lang="cs-CZ" sz="4800" b="1" dirty="0" smtClean="0"/>
              <a:t>3 body</a:t>
            </a:r>
          </a:p>
          <a:p>
            <a:r>
              <a:rPr lang="cs-CZ" sz="4800" dirty="0" smtClean="0"/>
              <a:t>9. Od roku 1210 razil Přemysl Otakar I. zvláštní stříbrné mince. Jaké? – </a:t>
            </a:r>
            <a:r>
              <a:rPr lang="cs-CZ" sz="4800" u="sng" dirty="0" err="1" smtClean="0"/>
              <a:t>Brakteaty</a:t>
            </a:r>
            <a:r>
              <a:rPr lang="cs-CZ" sz="4800" dirty="0" smtClean="0"/>
              <a:t> – </a:t>
            </a:r>
            <a:r>
              <a:rPr lang="cs-CZ" sz="4800" b="1" dirty="0" smtClean="0"/>
              <a:t>1 bod</a:t>
            </a:r>
          </a:p>
          <a:p>
            <a:r>
              <a:rPr lang="cs-CZ" sz="4800" dirty="0" smtClean="0"/>
              <a:t>10. Kdo a kdy začal u nás razit groše? Kolik grošů se razilo z pražské hřivny = z 253 g stříbra? – </a:t>
            </a:r>
            <a:r>
              <a:rPr lang="cs-CZ" sz="4800" u="sng" dirty="0" smtClean="0"/>
              <a:t>Václav II. R. 1300, 64 grošů </a:t>
            </a:r>
            <a:r>
              <a:rPr lang="cs-CZ" sz="4800" dirty="0" smtClean="0"/>
              <a:t>– </a:t>
            </a:r>
            <a:r>
              <a:rPr lang="cs-CZ" sz="4800" b="1" dirty="0" smtClean="0"/>
              <a:t>3 body</a:t>
            </a:r>
          </a:p>
          <a:p>
            <a:r>
              <a:rPr lang="cs-CZ" sz="4800" dirty="0" smtClean="0"/>
              <a:t>11. Kdo začal první razit tolary, kdy a kde? – </a:t>
            </a:r>
            <a:r>
              <a:rPr lang="cs-CZ" sz="4800" u="sng" dirty="0" err="1" smtClean="0"/>
              <a:t>Šlikové</a:t>
            </a:r>
            <a:r>
              <a:rPr lang="cs-CZ" sz="4800" u="sng" dirty="0" smtClean="0"/>
              <a:t> r. 1520 v Jáchymově</a:t>
            </a:r>
            <a:r>
              <a:rPr lang="cs-CZ" sz="4800" dirty="0" smtClean="0"/>
              <a:t> – </a:t>
            </a:r>
            <a:r>
              <a:rPr lang="cs-CZ" sz="4800" b="1" dirty="0" smtClean="0"/>
              <a:t>3 body</a:t>
            </a:r>
          </a:p>
          <a:p>
            <a:r>
              <a:rPr lang="cs-CZ" sz="4800" dirty="0" smtClean="0"/>
              <a:t>12. Čemu se v numizmatice říkalo „kalíšky“? – </a:t>
            </a:r>
            <a:r>
              <a:rPr lang="cs-CZ" sz="4800" u="sng" dirty="0" smtClean="0"/>
              <a:t>Stříbrné groše ražené ze zkonfiskovaného kostelního majetku za husitství. </a:t>
            </a:r>
            <a:r>
              <a:rPr lang="cs-CZ" sz="4800" dirty="0" smtClean="0"/>
              <a:t>– </a:t>
            </a:r>
            <a:r>
              <a:rPr lang="cs-CZ" sz="4800" b="1" dirty="0" smtClean="0"/>
              <a:t>2 body</a:t>
            </a:r>
          </a:p>
          <a:p>
            <a:r>
              <a:rPr lang="cs-CZ" sz="4800" dirty="0" smtClean="0"/>
              <a:t>13. Co to byly bankocetle, kdo a kdy je u nás zavedl? – </a:t>
            </a:r>
            <a:r>
              <a:rPr lang="cs-CZ" sz="4800" u="sng" dirty="0" smtClean="0"/>
              <a:t>Papírové peníze, Marie Terezie r. 1762</a:t>
            </a:r>
            <a:r>
              <a:rPr lang="cs-CZ" sz="4800" dirty="0" smtClean="0"/>
              <a:t> – </a:t>
            </a:r>
            <a:r>
              <a:rPr lang="cs-CZ" sz="4800" b="1" dirty="0" smtClean="0"/>
              <a:t>3 body</a:t>
            </a:r>
          </a:p>
          <a:p>
            <a:r>
              <a:rPr lang="cs-CZ" sz="4800" dirty="0" smtClean="0"/>
              <a:t>14. Jak se nazývala drobná stříbrná, později měděná mince, kterou se platilo v době tolaru? – </a:t>
            </a:r>
            <a:r>
              <a:rPr lang="cs-CZ" sz="4800" u="sng" dirty="0" smtClean="0"/>
              <a:t>Krejcar</a:t>
            </a:r>
            <a:r>
              <a:rPr lang="cs-CZ" sz="4800" dirty="0" smtClean="0"/>
              <a:t> – </a:t>
            </a:r>
            <a:r>
              <a:rPr lang="cs-CZ" sz="4800" b="1" dirty="0" smtClean="0"/>
              <a:t>1 bod</a:t>
            </a:r>
          </a:p>
          <a:p>
            <a:r>
              <a:rPr lang="cs-CZ" sz="4800" dirty="0" smtClean="0"/>
              <a:t>15. Jaká měna se zavedla v Rakousko – Uhersku r. 1892 a jakou měla zkratku? – </a:t>
            </a:r>
            <a:r>
              <a:rPr lang="cs-CZ" sz="4800" u="sng" dirty="0" smtClean="0"/>
              <a:t>Koruna (Krone) –</a:t>
            </a:r>
            <a:r>
              <a:rPr lang="cs-CZ" sz="4800" dirty="0" smtClean="0"/>
              <a:t>K – </a:t>
            </a:r>
            <a:r>
              <a:rPr lang="cs-CZ" sz="4800" b="1" dirty="0" smtClean="0"/>
              <a:t>2 body</a:t>
            </a:r>
          </a:p>
          <a:p>
            <a:r>
              <a:rPr lang="cs-CZ" sz="4800" dirty="0" smtClean="0"/>
              <a:t>16. Čím byly zvláštní naše koruny v letech 1939 – 45? – </a:t>
            </a:r>
            <a:r>
              <a:rPr lang="cs-CZ" sz="4800" u="sng" dirty="0" smtClean="0"/>
              <a:t>Německo – české </a:t>
            </a:r>
            <a:r>
              <a:rPr lang="cs-CZ" sz="4800" dirty="0" smtClean="0"/>
              <a:t>– </a:t>
            </a:r>
            <a:r>
              <a:rPr lang="cs-CZ" sz="4800" b="1" dirty="0" smtClean="0"/>
              <a:t>1 bod</a:t>
            </a:r>
          </a:p>
          <a:p>
            <a:endParaRPr lang="cs-CZ" sz="4800" b="1" dirty="0" smtClean="0"/>
          </a:p>
          <a:p>
            <a:endParaRPr lang="cs-CZ" b="1" dirty="0" smtClean="0"/>
          </a:p>
          <a:p>
            <a:endParaRPr lang="cs-CZ" b="1" u="sng" dirty="0" smtClean="0"/>
          </a:p>
          <a:p>
            <a:endParaRPr lang="cs-CZ" b="1" dirty="0" smtClean="0"/>
          </a:p>
          <a:p>
            <a:endParaRPr lang="cs-CZ" b="1" dirty="0" smtClean="0"/>
          </a:p>
          <a:p>
            <a:endParaRPr lang="cs-CZ" b="1" dirty="0" smtClean="0"/>
          </a:p>
          <a:p>
            <a:endParaRPr lang="cs-CZ" b="1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Použitá 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cs-CZ" dirty="0" smtClean="0"/>
              <a:t>Hlaváček, Ivan; Kašpar, Jaroslav; Nový, Rostislav. </a:t>
            </a:r>
            <a:r>
              <a:rPr lang="cs-CZ" dirty="0" err="1" smtClean="0"/>
              <a:t>Vademecum</a:t>
            </a:r>
            <a:r>
              <a:rPr lang="cs-CZ" dirty="0" smtClean="0"/>
              <a:t> pomocných věd historických. Praha: Nakladatelství Svoboda, 1988.</a:t>
            </a:r>
          </a:p>
          <a:p>
            <a:r>
              <a:rPr lang="cs-CZ" dirty="0" smtClean="0"/>
              <a:t>Hlinka, Bohuslav; </a:t>
            </a:r>
            <a:r>
              <a:rPr lang="cs-CZ" dirty="0" err="1" smtClean="0"/>
              <a:t>Radoměrský</a:t>
            </a:r>
            <a:r>
              <a:rPr lang="cs-CZ" dirty="0" smtClean="0"/>
              <a:t>, Pavel. Peníze celého světa. Praha: Nakladatelství Mladá fronta, 1981.</a:t>
            </a:r>
          </a:p>
          <a:p>
            <a:r>
              <a:rPr lang="cs-CZ" dirty="0" smtClean="0">
                <a:hlinkClick r:id="rId2"/>
              </a:rPr>
              <a:t>http://cs.wikipedia.org</a:t>
            </a:r>
            <a:endParaRPr lang="cs-CZ" dirty="0" smtClean="0"/>
          </a:p>
          <a:p>
            <a:pPr>
              <a:buNone/>
            </a:pPr>
            <a:r>
              <a:rPr lang="cs-CZ" b="1" u="sng" dirty="0" smtClean="0"/>
              <a:t>Použité obrázky:</a:t>
            </a:r>
          </a:p>
          <a:p>
            <a:pPr lvl="0"/>
            <a:r>
              <a:rPr lang="cs-CZ" u="sng" dirty="0" smtClean="0">
                <a:hlinkClick r:id="rId3"/>
              </a:rPr>
              <a:t>http://upload.wikimedia.org/wikipedia/commons/6/6b/British_Museum_Alton_B_Hoard.jpg?uselang=cs</a:t>
            </a:r>
            <a:r>
              <a:rPr lang="cs-CZ" dirty="0" smtClean="0"/>
              <a:t> – poklad </a:t>
            </a:r>
            <a:r>
              <a:rPr lang="cs-CZ" dirty="0" err="1" smtClean="0"/>
              <a:t>staterů</a:t>
            </a:r>
            <a:r>
              <a:rPr lang="cs-CZ" dirty="0" smtClean="0"/>
              <a:t>- Británie (Keltové) – 1. stol. n. l., uvolněno – osoba se vzdala autor. práv – str.5</a:t>
            </a:r>
          </a:p>
          <a:p>
            <a:pPr lvl="0"/>
            <a:r>
              <a:rPr lang="cs-CZ" u="sng" dirty="0" smtClean="0">
                <a:hlinkClick r:id="rId4"/>
              </a:rPr>
              <a:t>http://upload.wikimedia.org/wikipedia/commons/6/64/Web_Biatec.jpg?uselang=cs</a:t>
            </a:r>
            <a:r>
              <a:rPr lang="cs-CZ" dirty="0" smtClean="0"/>
              <a:t> – </a:t>
            </a:r>
            <a:r>
              <a:rPr lang="cs-CZ" dirty="0" err="1" smtClean="0"/>
              <a:t>Bitaec</a:t>
            </a:r>
            <a:r>
              <a:rPr lang="cs-CZ" dirty="0" smtClean="0"/>
              <a:t> + slovenský 5 koruna – volné dílo – str. 5</a:t>
            </a:r>
          </a:p>
          <a:p>
            <a:pPr lvl="0"/>
            <a:r>
              <a:rPr lang="cs-CZ" u="sng" dirty="0" smtClean="0">
                <a:hlinkClick r:id="rId5"/>
              </a:rPr>
              <a:t>http://upload.wikimedia.org/wikipedia/commons/b/b6/FlorenJanaLuc1325.jpg?uselang=cs</a:t>
            </a:r>
            <a:r>
              <a:rPr lang="cs-CZ" dirty="0" smtClean="0"/>
              <a:t> – florén Jana Lucemburského – autor ACOMA  - str. 7 </a:t>
            </a:r>
          </a:p>
          <a:p>
            <a:pPr lvl="0"/>
            <a:r>
              <a:rPr lang="cs-CZ" u="sng" dirty="0" smtClean="0">
                <a:hlinkClick r:id="rId6"/>
              </a:rPr>
              <a:t>http://upload.wikimedia.org/wikipedia/commons/b/b8/Panna.png?uselang=cs</a:t>
            </a:r>
            <a:r>
              <a:rPr lang="cs-CZ" dirty="0" smtClean="0"/>
              <a:t> – 1Kčs – z doby socialismu – autor uvolňuje jako volné dílo – str. 23</a:t>
            </a:r>
          </a:p>
          <a:p>
            <a:pPr>
              <a:buNone/>
            </a:pPr>
            <a:r>
              <a:rPr lang="cs-CZ" b="1" dirty="0" smtClean="0"/>
              <a:t>Fota autora</a:t>
            </a: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449</TotalTime>
  <Words>1938</Words>
  <Application>Microsoft Office PowerPoint</Application>
  <PresentationFormat>Předvádění na obrazovce (4:3)</PresentationFormat>
  <Paragraphs>134</Paragraphs>
  <Slides>31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2" baseType="lpstr">
      <vt:lpstr>Motiv sady Office</vt:lpstr>
      <vt:lpstr>Snímek 1</vt:lpstr>
      <vt:lpstr>Numizmatika</vt:lpstr>
      <vt:lpstr>Příklad odborné literatury</vt:lpstr>
      <vt:lpstr>Numizmatika</vt:lpstr>
      <vt:lpstr>Numizmatika – vývoj měny obecně</vt:lpstr>
      <vt:lpstr>Keltské mince – statéry a biateky</vt:lpstr>
      <vt:lpstr>Numizmatika – vývoj měny obecně</vt:lpstr>
      <vt:lpstr>Numizmatika – vývoj měny obecně</vt:lpstr>
      <vt:lpstr>Numizmatika – vývoj českých mincí</vt:lpstr>
      <vt:lpstr>Stříbrné denáry Boleslava II. (vlevo nahoře), Oldřicha (vpravo nahoře), Přemysla Otakara I. (vlevo dole) a brakteat Přem. Otakara I. (vpravo dole) </vt:lpstr>
      <vt:lpstr>Pražský groš Jana Lucemburského stříbro</vt:lpstr>
      <vt:lpstr>Pražský groš Karla IV. (vlevo) a groš a peníz (drobná stříbrná mince)  Jiřího z Poděbrad</vt:lpstr>
      <vt:lpstr>Numizmatika – vývoj českých mincí</vt:lpstr>
      <vt:lpstr>Tolar (stříbro) Rudolfa II.</vt:lpstr>
      <vt:lpstr>Tolar Fridricha Falckého (stříbro)</vt:lpstr>
      <vt:lpstr>Krejcar Maxmiliána II. – 1567 (vlevo nahoře), grešle Marie Terezie - 1760 (vpravo nahoře), krejcar – šesták Fran. Josefa I. (1849) a zlatník Fran. Josefa I. (1875)</vt:lpstr>
      <vt:lpstr>10 korun československých  – 1. republika</vt:lpstr>
      <vt:lpstr>1000 korun československých  – 1. republika (s portrétem Palackého)</vt:lpstr>
      <vt:lpstr>Platidlo, kterým platili Židé za války  v Terezíně</vt:lpstr>
      <vt:lpstr>  Protektorátní koruny (vlevo Petr Parléř, vpravo sv. Václav)  </vt:lpstr>
      <vt:lpstr>Protektorátní koruna</vt:lpstr>
      <vt:lpstr>Koruny československé po 2. sv. válce</vt:lpstr>
      <vt:lpstr>Československá koruna (1950) ještě před měnovou reformou r. 1953</vt:lpstr>
      <vt:lpstr>Koruna československá (1958) - nejznámější mince z doby socialismu - po měnové reformě </vt:lpstr>
      <vt:lpstr>Československá tříkoruna  z konce 60. let</vt:lpstr>
      <vt:lpstr>Československá desetikoruna platila v ČSFR v letech 1990 - 1992</vt:lpstr>
      <vt:lpstr>Numizmatika - test</vt:lpstr>
      <vt:lpstr>Numizmatika – test - pokračování</vt:lpstr>
      <vt:lpstr>Numizmatika – test - řešení</vt:lpstr>
      <vt:lpstr>Numizmatika – test – pokračování řešení</vt:lpstr>
      <vt:lpstr>Použitá literatura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Numizmatika</dc:title>
  <cp:lastModifiedBy>Dum</cp:lastModifiedBy>
  <cp:revision>99</cp:revision>
  <dcterms:modified xsi:type="dcterms:W3CDTF">2014-03-24T15:58:00Z</dcterms:modified>
</cp:coreProperties>
</file>