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6" r:id="rId17"/>
    <p:sldId id="277" r:id="rId18"/>
    <p:sldId id="270" r:id="rId19"/>
    <p:sldId id="271" r:id="rId20"/>
    <p:sldId id="274" r:id="rId21"/>
    <p:sldId id="272" r:id="rId22"/>
    <p:sldId id="273" r:id="rId23"/>
    <p:sldId id="275" r:id="rId24"/>
    <p:sldId id="278" r:id="rId25"/>
    <p:sldId id="279" r:id="rId26"/>
    <p:sldId id="280" r:id="rId27"/>
    <p:sldId id="281" r:id="rId28"/>
    <p:sldId id="283" r:id="rId29"/>
    <p:sldId id="282" r:id="rId30"/>
    <p:sldId id="284" r:id="rId31"/>
    <p:sldId id="285" r:id="rId32"/>
    <p:sldId id="286" r:id="rId33"/>
    <p:sldId id="287" r:id="rId34"/>
    <p:sldId id="289" r:id="rId35"/>
    <p:sldId id="288" r:id="rId36"/>
    <p:sldId id="290" r:id="rId37"/>
    <p:sldId id="291" r:id="rId38"/>
    <p:sldId id="293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business.center.cz/business/pravo/zakony/autorsky/cast1h1.aspx" TargetMode="External"/><Relationship Id="rId3" Type="http://schemas.openxmlformats.org/officeDocument/2006/relationships/hyperlink" Target="http://upload.wikimedia.org/wikipedia/commons/7/78/August_Sedlacek_Vilimek.jpg?uselang=cs" TargetMode="External"/><Relationship Id="rId7" Type="http://schemas.openxmlformats.org/officeDocument/2006/relationships/hyperlink" Target="http://business.center.cz/business/pravo/zakony/autorsky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9/Listina_Karel_IV.jpg?uselang=cs" TargetMode="External"/><Relationship Id="rId11" Type="http://schemas.openxmlformats.org/officeDocument/2006/relationships/hyperlink" Target="http://commons.wikimedia.org/w/index.php?title=User:Levap75&amp;action=edit&amp;redlink=1" TargetMode="External"/><Relationship Id="rId5" Type="http://schemas.openxmlformats.org/officeDocument/2006/relationships/hyperlink" Target="http://upload.wikimedia.org/wikipedia/commons/9/9d/Golden_Bull_of_Sicily.jpg?uselang=cs" TargetMode="External"/><Relationship Id="rId10" Type="http://schemas.openxmlformats.org/officeDocument/2006/relationships/hyperlink" Target="http://upload.wikimedia.org/wikipedia/commons/4/40/Kl%C3%A1%C5%A1ter_Tepl%C3%A1_-_Blahoslaven%C3%BD_Hroznata_03.JPG?uselang=cs" TargetMode="External"/><Relationship Id="rId4" Type="http://schemas.openxmlformats.org/officeDocument/2006/relationships/hyperlink" Target="http://upload.wikimedia.org/wikipedia/commons/7/73/Pe%C4%8De%C5%A5_Univerzity_Karlovy_v_Praze.jpg?uselang=cs" TargetMode="External"/><Relationship Id="rId9" Type="http://schemas.openxmlformats.org/officeDocument/2006/relationships/hyperlink" Target="http://upload.wikimedia.org/wikipedia/commons/7/78/Adda1.jpg?uselang=cs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business.center.cz/business/pravo/zakony/autorsky/cast1h1.aspx" TargetMode="External"/><Relationship Id="rId3" Type="http://schemas.openxmlformats.org/officeDocument/2006/relationships/hyperlink" Target="http://upload.wikimedia.org/wikipedia/commons/c/c2/PecetpoII.jpg?uselang=cs" TargetMode="External"/><Relationship Id="rId7" Type="http://schemas.openxmlformats.org/officeDocument/2006/relationships/hyperlink" Target="http://business.center.cz/business/pravo/zakony/autorsky/" TargetMode="External"/><Relationship Id="rId2" Type="http://schemas.openxmlformats.org/officeDocument/2006/relationships/hyperlink" Target="http://upload.wikimedia.org/wikipedia/commons/1/15/HonzikLuc_pecet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1/13/Majest%C3%A1tn%C3%AD_pe%C4%8De%C5%A5_Ji%C5%99%C3%ADho_z_Pod%C4%9Bbrad.gif?uselang=cs" TargetMode="External"/><Relationship Id="rId5" Type="http://schemas.openxmlformats.org/officeDocument/2006/relationships/hyperlink" Target="http://upload.wikimedia.org/wikipedia/commons/6/67/PO2.jpg?uselang=cs" TargetMode="External"/><Relationship Id="rId10" Type="http://schemas.openxmlformats.org/officeDocument/2006/relationships/hyperlink" Target="http://upload.wikimedia.org/wikipedia/commons/3/39/Protestn%C3%AD_list_%C4%8Desk%C3%A9_a_moravsk%C3%A9_%C5%A1lechty.jpg?uselang=cs" TargetMode="External"/><Relationship Id="rId4" Type="http://schemas.openxmlformats.org/officeDocument/2006/relationships/hyperlink" Target="http://upload.wikimedia.org/wikipedia/commons/a/a7/Zikmund_jezdec.jpg?uselang=cs" TargetMode="External"/><Relationship Id="rId9" Type="http://schemas.openxmlformats.org/officeDocument/2006/relationships/hyperlink" Target="http://upload.wikimedia.org/wikipedia/commons/0/01/PO1_jezdeck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00247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185959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770433"/>
            <a:ext cx="6840305" cy="49016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58417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Sfragistika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16832"/>
            <a:ext cx="6400800" cy="453650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sfragis</a:t>
            </a:r>
            <a:r>
              <a:rPr lang="cs-CZ" dirty="0" smtClean="0"/>
              <a:t> – pečeť</a:t>
            </a:r>
          </a:p>
          <a:p>
            <a:r>
              <a:rPr lang="cs-CZ" b="1" dirty="0" smtClean="0"/>
              <a:t>Věda, která se zabývá zhotovováním, vznikem, funkcí a vývojem pečetí.</a:t>
            </a:r>
          </a:p>
          <a:p>
            <a:r>
              <a:rPr lang="cs-CZ" b="1" dirty="0" smtClean="0"/>
              <a:t>Pečeť</a:t>
            </a:r>
            <a:r>
              <a:rPr lang="cs-CZ" dirty="0" smtClean="0"/>
              <a:t> je znamení (obrázek) či text otištěný do hmoty, která je schopna je uchovat.</a:t>
            </a:r>
          </a:p>
          <a:p>
            <a:r>
              <a:rPr lang="cs-CZ" dirty="0" smtClean="0"/>
              <a:t>Určuje  </a:t>
            </a:r>
            <a:r>
              <a:rPr lang="cs-CZ" u="sng" dirty="0" smtClean="0"/>
              <a:t>právní osobu </a:t>
            </a:r>
            <a:r>
              <a:rPr lang="cs-CZ" dirty="0" smtClean="0"/>
              <a:t>a slouží většinou k </a:t>
            </a:r>
            <a:r>
              <a:rPr lang="cs-CZ" u="sng" dirty="0" smtClean="0"/>
              <a:t>zjišťování správnosti písemného pořízení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Sfragistika je většinou vázána na diplomatiku.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 sfragistiky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Jako </a:t>
            </a:r>
            <a:r>
              <a:rPr lang="cs-CZ" b="1" dirty="0" smtClean="0"/>
              <a:t>věda</a:t>
            </a:r>
            <a:r>
              <a:rPr lang="cs-CZ" dirty="0" smtClean="0"/>
              <a:t> vzniká </a:t>
            </a:r>
            <a:r>
              <a:rPr lang="cs-CZ" b="1" dirty="0" smtClean="0"/>
              <a:t>v polovině 18. stol</a:t>
            </a:r>
            <a:r>
              <a:rPr lang="cs-CZ" dirty="0" smtClean="0"/>
              <a:t>., rozvíjí se v polovině 19. stol. (sbírky odlitků pečetí).</a:t>
            </a:r>
          </a:p>
          <a:p>
            <a:r>
              <a:rPr lang="cs-CZ" dirty="0" smtClean="0"/>
              <a:t>U nás se jí zabývali např. </a:t>
            </a:r>
            <a:r>
              <a:rPr lang="cs-CZ" b="1" dirty="0" smtClean="0"/>
              <a:t>August Sedláček </a:t>
            </a:r>
            <a:r>
              <a:rPr lang="cs-CZ" dirty="0" smtClean="0"/>
              <a:t>(+1926) – vydal atlas </a:t>
            </a:r>
            <a:r>
              <a:rPr lang="cs-CZ" u="sng" dirty="0" smtClean="0"/>
              <a:t>šlechtických </a:t>
            </a:r>
            <a:r>
              <a:rPr lang="cs-CZ" dirty="0" smtClean="0"/>
              <a:t>pečetí a </a:t>
            </a:r>
            <a:r>
              <a:rPr lang="cs-CZ" b="1" dirty="0" smtClean="0"/>
              <a:t>Václav Vojtíšek</a:t>
            </a:r>
            <a:r>
              <a:rPr lang="cs-CZ" dirty="0" smtClean="0"/>
              <a:t> (+ 1974) – věnoval se </a:t>
            </a:r>
            <a:r>
              <a:rPr lang="cs-CZ" u="sng" dirty="0" smtClean="0"/>
              <a:t>městské sfragistice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Pečetidla </a:t>
            </a:r>
            <a:r>
              <a:rPr lang="cs-CZ" dirty="0" smtClean="0"/>
              <a:t>– razidlo, kterým se otiskovala pečeť. </a:t>
            </a:r>
            <a:r>
              <a:rPr lang="cs-CZ" u="sng" dirty="0" smtClean="0"/>
              <a:t>Zachována hlavně u institucí </a:t>
            </a:r>
            <a:r>
              <a:rPr lang="cs-CZ" dirty="0" smtClean="0"/>
              <a:t>(měst, cechů,..). U jednotlivců pečetidla po jejich smrti likvidována, aby se zabránilo padělání. </a:t>
            </a:r>
          </a:p>
          <a:p>
            <a:r>
              <a:rPr lang="cs-CZ" b="1" dirty="0" smtClean="0"/>
              <a:t>Pečeti</a:t>
            </a:r>
            <a:r>
              <a:rPr lang="cs-CZ" dirty="0" smtClean="0"/>
              <a:t> užívány už v </a:t>
            </a:r>
            <a:r>
              <a:rPr lang="cs-CZ" b="1" dirty="0" smtClean="0"/>
              <a:t>Egyptě</a:t>
            </a:r>
            <a:r>
              <a:rPr lang="cs-CZ" dirty="0" smtClean="0"/>
              <a:t> a dalších starověkých státech ( ve 4. tis. př. n. l.)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August Sedláček a Václav Vojtíšek</a:t>
            </a:r>
            <a:endParaRPr lang="cs-CZ" b="1" dirty="0"/>
          </a:p>
        </p:txBody>
      </p:sp>
      <p:pic>
        <p:nvPicPr>
          <p:cNvPr id="4" name="Zástupný symbol pro obsah 3" descr="August_Sedlacek_Vilim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196753"/>
            <a:ext cx="3096344" cy="3816423"/>
          </a:xfrm>
        </p:spPr>
      </p:pic>
      <p:sp>
        <p:nvSpPr>
          <p:cNvPr id="5" name="Obdélník 4"/>
          <p:cNvSpPr/>
          <p:nvPr/>
        </p:nvSpPr>
        <p:spPr>
          <a:xfrm>
            <a:off x="611560" y="5157192"/>
            <a:ext cx="3240360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August Sedláček  </a:t>
            </a:r>
            <a:r>
              <a:rPr lang="cs-CZ" b="1" dirty="0" smtClean="0"/>
              <a:t>(1843 – 1926) – autor Hradů, zámků…, znalec šlechtické heraldiky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067944" y="1124744"/>
            <a:ext cx="468052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Václav Vojtíšek</a:t>
            </a:r>
            <a:r>
              <a:rPr lang="cs-CZ" sz="2400" dirty="0" smtClean="0"/>
              <a:t> </a:t>
            </a:r>
            <a:r>
              <a:rPr lang="cs-CZ" dirty="0" smtClean="0"/>
              <a:t>(narozen 1883 v Praze – zemřel1974 tamtéž) byl český historik, archivář,  profesor na Univerzitě Karlově a akademik Československé akademie věd.  </a:t>
            </a:r>
          </a:p>
          <a:p>
            <a:r>
              <a:rPr lang="cs-CZ" dirty="0" smtClean="0"/>
              <a:t>Od roku 1903 studoval historii a pomocné vědy historické  na Filozofické fakultě UK, od roku 1911 pracoval v Archivu hlavního města Prahy. Po roce 1918 byl činný v archivu a knihovně pražské univerzity. Od roku 1921 byl ředitel městského archivu. V roce 1949 odešel do penze.  </a:t>
            </a:r>
          </a:p>
          <a:p>
            <a:r>
              <a:rPr lang="cs-CZ" dirty="0" smtClean="0"/>
              <a:t>Ve svém díle se zaměřoval především na pomocné vědy historické, zejména kodikologii, heraldiku,  byl také v komisi pro vytvoření československého státního znaku atd. Dále se věnoval dějinám měst.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Funkce pečetí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Sama o sobě jako </a:t>
            </a:r>
            <a:r>
              <a:rPr lang="cs-CZ" sz="3500" u="sng" dirty="0" smtClean="0"/>
              <a:t>pověření či legitimace </a:t>
            </a:r>
            <a:r>
              <a:rPr lang="cs-CZ" sz="3500" dirty="0" smtClean="0"/>
              <a:t>úředních osob (např. </a:t>
            </a:r>
            <a:r>
              <a:rPr lang="cs-CZ" sz="3500" dirty="0" err="1" smtClean="0"/>
              <a:t>půhon</a:t>
            </a:r>
            <a:r>
              <a:rPr lang="cs-CZ" sz="3500" dirty="0" smtClean="0"/>
              <a:t> – předvolání před soud)</a:t>
            </a:r>
          </a:p>
          <a:p>
            <a:r>
              <a:rPr lang="cs-CZ" sz="3500" dirty="0" smtClean="0"/>
              <a:t>Slouží k </a:t>
            </a:r>
            <a:r>
              <a:rPr lang="cs-CZ" sz="3500" u="sng" dirty="0" smtClean="0"/>
              <a:t>uzavírání písemností </a:t>
            </a:r>
            <a:r>
              <a:rPr lang="cs-CZ" sz="3500" dirty="0" smtClean="0"/>
              <a:t>– pro utajení obsahu</a:t>
            </a:r>
          </a:p>
          <a:p>
            <a:r>
              <a:rPr lang="cs-CZ" sz="3500" dirty="0" smtClean="0"/>
              <a:t>Přitištěním či přivěšením k písemnosti </a:t>
            </a:r>
            <a:r>
              <a:rPr lang="cs-CZ" sz="3500" u="sng" dirty="0" smtClean="0"/>
              <a:t>potvrzuje pravost listiny</a:t>
            </a:r>
          </a:p>
          <a:p>
            <a:endParaRPr lang="cs-CZ" sz="2800" u="sng" dirty="0" smtClean="0"/>
          </a:p>
          <a:p>
            <a:r>
              <a:rPr lang="cs-CZ" sz="3000" b="1" i="1" dirty="0" smtClean="0"/>
              <a:t>Poznámka:</a:t>
            </a:r>
            <a:r>
              <a:rPr lang="cs-CZ" sz="3000" dirty="0" smtClean="0"/>
              <a:t> Od konce středověku vedle pečeti i podpisy, v 17. století začínají pečeti mizet, nahrazují je razítka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pečetí , 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Tvar pečeti: </a:t>
            </a:r>
            <a:r>
              <a:rPr lang="cs-CZ" dirty="0" smtClean="0"/>
              <a:t>různorodý (většinou ale kulatý, oválný nebo štítovitý)</a:t>
            </a:r>
          </a:p>
          <a:p>
            <a:r>
              <a:rPr lang="cs-CZ" b="1" dirty="0" smtClean="0"/>
              <a:t>Velikost</a:t>
            </a:r>
            <a:r>
              <a:rPr lang="cs-CZ" dirty="0" smtClean="0"/>
              <a:t>: voskové – od 5 do 150 mm v průměru, většinou kolem 100 mm. Kovové – 20 – 50 mm</a:t>
            </a:r>
          </a:p>
          <a:p>
            <a:r>
              <a:rPr lang="cs-CZ" b="1" dirty="0" smtClean="0"/>
              <a:t>Buly</a:t>
            </a:r>
            <a:r>
              <a:rPr lang="cs-CZ" dirty="0" smtClean="0"/>
              <a:t> – pečeti kovové – olovo (papežové, benátští vládci, Byzanc, rytířské řády), pozlacené (stříbrné – jen zřídka), zlaté buly – u významných králů (Přemysl Otakar II., Karel IV. atd.)</a:t>
            </a:r>
          </a:p>
          <a:p>
            <a:r>
              <a:rPr lang="cs-CZ" b="1" dirty="0" smtClean="0"/>
              <a:t>Voskové pečeti: </a:t>
            </a:r>
            <a:r>
              <a:rPr lang="cs-CZ" dirty="0" smtClean="0"/>
              <a:t>barvený vosk – červená barva přednější, zelená, černá nejnižší. Často v pouzdrech, papírových či dřevěných.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4900" b="1" dirty="0" smtClean="0"/>
              <a:t>Vosková pečeť nadačního panství Hořice </a:t>
            </a:r>
            <a:r>
              <a:rPr lang="cs-CZ" dirty="0" smtClean="0"/>
              <a:t>– </a:t>
            </a:r>
            <a:r>
              <a:rPr lang="cs-CZ" sz="3600" dirty="0" smtClean="0"/>
              <a:t>průměr pečeti 25 mm, v centru pečeti znak </a:t>
            </a:r>
            <a:r>
              <a:rPr lang="cs-CZ" sz="3600" dirty="0" err="1" smtClean="0"/>
              <a:t>Strozziů</a:t>
            </a:r>
            <a:r>
              <a:rPr lang="cs-CZ" sz="3600" dirty="0" smtClean="0"/>
              <a:t> (tři turecké půlměsíce</a:t>
            </a:r>
            <a:r>
              <a:rPr lang="cs-CZ" sz="4000" dirty="0" smtClean="0"/>
              <a:t>)</a:t>
            </a:r>
            <a:endParaRPr lang="cs-CZ" dirty="0"/>
          </a:p>
        </p:txBody>
      </p:sp>
      <p:pic>
        <p:nvPicPr>
          <p:cNvPr id="4" name="Zástupný symbol pro obsah 3" descr="HCnadacni_panstv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6" y="2204864"/>
            <a:ext cx="4120927" cy="4289295"/>
          </a:xfrm>
        </p:spPr>
      </p:pic>
      <p:sp>
        <p:nvSpPr>
          <p:cNvPr id="5" name="Obdélník 4"/>
          <p:cNvSpPr/>
          <p:nvPr/>
        </p:nvSpPr>
        <p:spPr>
          <a:xfrm>
            <a:off x="6660232" y="2708920"/>
            <a:ext cx="19442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/>
              <a:t>Městské muzeum Hořice</a:t>
            </a:r>
            <a:endParaRPr lang="cs-CZ" sz="24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Alianční znak Petra </a:t>
            </a:r>
            <a:r>
              <a:rPr lang="cs-CZ" b="1" dirty="0" err="1" smtClean="0"/>
              <a:t>Strozziho</a:t>
            </a:r>
            <a:r>
              <a:rPr lang="cs-CZ" b="1" dirty="0" smtClean="0"/>
              <a:t> a jeho ženy  Marie Kateřiny </a:t>
            </a:r>
            <a:r>
              <a:rPr lang="cs-CZ" b="1" dirty="0" err="1" smtClean="0"/>
              <a:t>Strozziové</a:t>
            </a:r>
            <a:endParaRPr lang="cs-CZ" b="1" dirty="0"/>
          </a:p>
        </p:txBody>
      </p:sp>
      <p:pic>
        <p:nvPicPr>
          <p:cNvPr id="4" name="Zástupný symbol pro obsah 3" descr="Image0020Peceti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600200"/>
            <a:ext cx="4032448" cy="5011538"/>
          </a:xfrm>
        </p:spPr>
      </p:pic>
      <p:sp>
        <p:nvSpPr>
          <p:cNvPr id="6" name="Obdélník 5"/>
          <p:cNvSpPr/>
          <p:nvPr/>
        </p:nvSpPr>
        <p:spPr>
          <a:xfrm>
            <a:off x="5364088" y="1628800"/>
            <a:ext cx="3456384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Pečeť je v dřevěném pouzdře, dole je víčko na přiklopení a tím uchránění pečeti</a:t>
            </a:r>
          </a:p>
          <a:p>
            <a:r>
              <a:rPr lang="cs-CZ" sz="1600" dirty="0" smtClean="0"/>
              <a:t> - </a:t>
            </a:r>
            <a:r>
              <a:rPr lang="cs-CZ" sz="1600" b="1" dirty="0" smtClean="0"/>
              <a:t>Průměr pečeti i s pouzdrem 80 mm</a:t>
            </a:r>
          </a:p>
          <a:p>
            <a:r>
              <a:rPr lang="cs-CZ" sz="2800" i="1" dirty="0" smtClean="0"/>
              <a:t>(Městské muzeum Hořice)</a:t>
            </a:r>
            <a:r>
              <a:rPr lang="cs-CZ" sz="1400" i="1" dirty="0" smtClean="0"/>
              <a:t/>
            </a:r>
            <a:br>
              <a:rPr lang="cs-CZ" sz="1400" i="1" dirty="0" smtClean="0"/>
            </a:br>
            <a:endParaRPr lang="cs-CZ" sz="1400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Pečeť Univerzity Karlovy</a:t>
            </a:r>
            <a:endParaRPr lang="cs-CZ" b="1" dirty="0"/>
          </a:p>
        </p:txBody>
      </p:sp>
      <p:pic>
        <p:nvPicPr>
          <p:cNvPr id="4" name="Zástupný symbol pro obsah 3" descr="Pečeť_Univerzity_Karlovy_v_Praz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700808"/>
            <a:ext cx="4320480" cy="4536504"/>
          </a:xfrm>
        </p:spPr>
      </p:pic>
      <p:sp>
        <p:nvSpPr>
          <p:cNvPr id="5" name="Obdélník 4"/>
          <p:cNvSpPr/>
          <p:nvPr/>
        </p:nvSpPr>
        <p:spPr>
          <a:xfrm>
            <a:off x="5652120" y="1556792"/>
            <a:ext cx="302433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Na pečeti je vyobrazen sv. Václav a před ním klečí Karel IV.</a:t>
            </a:r>
          </a:p>
          <a:p>
            <a:endParaRPr lang="cs-CZ" sz="2600" dirty="0" smtClean="0"/>
          </a:p>
          <a:p>
            <a:r>
              <a:rPr lang="cs-CZ" sz="2600" dirty="0" smtClean="0"/>
              <a:t>Kolem je latinsky opis: </a:t>
            </a:r>
            <a:r>
              <a:rPr lang="cs-CZ" sz="2600" i="1" dirty="0" smtClean="0"/>
              <a:t>SIGILLVM UNIVERSITATIS SCHOLARIVM STVDII PRAGENSIS</a:t>
            </a:r>
            <a:endParaRPr lang="cs-CZ" sz="2600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Zlatá bula sicilská</a:t>
            </a:r>
            <a:endParaRPr lang="cs-CZ" b="1" dirty="0"/>
          </a:p>
        </p:txBody>
      </p:sp>
      <p:pic>
        <p:nvPicPr>
          <p:cNvPr id="4" name="Zástupný symbol pro obsah 3" descr="Golden_Bull_of_Sicil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599" y="1412776"/>
            <a:ext cx="3556083" cy="5040560"/>
          </a:xfrm>
        </p:spPr>
      </p:pic>
      <p:sp>
        <p:nvSpPr>
          <p:cNvPr id="5" name="Obdélník 4"/>
          <p:cNvSpPr/>
          <p:nvPr/>
        </p:nvSpPr>
        <p:spPr>
          <a:xfrm>
            <a:off x="5076056" y="1700809"/>
            <a:ext cx="28803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Známá a významná listina od císaře Fridricha II. pro český stát je pečetěna zlatou pečetí – bulou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Zlatá pečeť – bula Karla IV. pro pražského arcibiskupa</a:t>
            </a:r>
            <a:endParaRPr lang="cs-CZ" b="1" dirty="0"/>
          </a:p>
        </p:txBody>
      </p:sp>
      <p:pic>
        <p:nvPicPr>
          <p:cNvPr id="4" name="Zástupný symbol pro obsah 3" descr="_bula_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988840"/>
            <a:ext cx="3703848" cy="3328775"/>
          </a:xfrm>
        </p:spPr>
      </p:pic>
      <p:sp>
        <p:nvSpPr>
          <p:cNvPr id="5" name="Obdélník 4"/>
          <p:cNvSpPr/>
          <p:nvPr/>
        </p:nvSpPr>
        <p:spPr>
          <a:xfrm>
            <a:off x="3779912" y="1628800"/>
            <a:ext cx="16862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Listina Karla IV. pro pražského arcibiskupa</a:t>
            </a:r>
            <a:endParaRPr lang="cs-CZ" dirty="0"/>
          </a:p>
        </p:txBody>
      </p:sp>
      <p:pic>
        <p:nvPicPr>
          <p:cNvPr id="4" name="Zástupný symbol pro obsah 3" descr="Listina_Karel_I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556792"/>
            <a:ext cx="3766833" cy="5006195"/>
          </a:xfrm>
        </p:spPr>
      </p:pic>
      <p:sp>
        <p:nvSpPr>
          <p:cNvPr id="5" name="Obdélník 4"/>
          <p:cNvSpPr/>
          <p:nvPr/>
        </p:nvSpPr>
        <p:spPr>
          <a:xfrm>
            <a:off x="5004048" y="2060848"/>
            <a:ext cx="34563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ve které mu uděluje privilegium korunovat české krále</a:t>
            </a:r>
            <a:r>
              <a:rPr lang="cs-CZ" sz="2000" dirty="0" smtClean="0"/>
              <a:t>. </a:t>
            </a:r>
            <a:endParaRPr lang="cs-CZ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Pečetidla, typy pečet</a:t>
            </a:r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b="1" dirty="0" smtClean="0"/>
              <a:t>Pečetidla:</a:t>
            </a:r>
            <a:r>
              <a:rPr lang="cs-CZ" dirty="0" smtClean="0"/>
              <a:t> z oceli (pro kovové pečeti), ze stříbra a z bronzu, zlata, mosazi i ze dřeva</a:t>
            </a:r>
          </a:p>
          <a:p>
            <a:r>
              <a:rPr lang="cs-CZ" sz="3400" b="1" dirty="0" smtClean="0"/>
              <a:t>Pečeti mincovní – oboustranné </a:t>
            </a:r>
            <a:r>
              <a:rPr lang="cs-CZ" dirty="0" smtClean="0"/>
              <a:t>(avers – přední strana, revers – zadní strana)</a:t>
            </a:r>
          </a:p>
          <a:p>
            <a:r>
              <a:rPr lang="cs-CZ" sz="3400" b="1" dirty="0" smtClean="0"/>
              <a:t>Pečeti jednostranné</a:t>
            </a:r>
          </a:p>
          <a:p>
            <a:r>
              <a:rPr lang="cs-CZ" sz="3400" b="1" dirty="0" smtClean="0"/>
              <a:t>Významné osobnosti více pečetí</a:t>
            </a:r>
            <a:r>
              <a:rPr lang="cs-CZ" dirty="0" smtClean="0"/>
              <a:t>: např. králové – </a:t>
            </a:r>
            <a:r>
              <a:rPr lang="cs-CZ" u="sng" dirty="0" smtClean="0"/>
              <a:t>majestátní </a:t>
            </a:r>
            <a:r>
              <a:rPr lang="cs-CZ" dirty="0" smtClean="0"/>
              <a:t>(sedí na trůně), </a:t>
            </a:r>
            <a:r>
              <a:rPr lang="cs-CZ" u="sng" dirty="0" smtClean="0"/>
              <a:t>jezdecká</a:t>
            </a:r>
            <a:r>
              <a:rPr lang="cs-CZ" dirty="0" smtClean="0"/>
              <a:t> – na koni</a:t>
            </a:r>
          </a:p>
          <a:p>
            <a:r>
              <a:rPr lang="cs-CZ" sz="3400" b="1" dirty="0" smtClean="0"/>
              <a:t>Kdy první pečeti?</a:t>
            </a:r>
            <a:r>
              <a:rPr lang="cs-CZ" sz="3400" dirty="0" smtClean="0"/>
              <a:t> </a:t>
            </a:r>
            <a:r>
              <a:rPr lang="cs-CZ" dirty="0" smtClean="0"/>
              <a:t>– </a:t>
            </a:r>
            <a:r>
              <a:rPr lang="cs-CZ" b="1" dirty="0" smtClean="0"/>
              <a:t>Panovnické </a:t>
            </a:r>
            <a:r>
              <a:rPr lang="cs-CZ" dirty="0" smtClean="0"/>
              <a:t>- u nás </a:t>
            </a:r>
            <a:r>
              <a:rPr lang="cs-CZ" u="sng" dirty="0" smtClean="0"/>
              <a:t>od Vladislava </a:t>
            </a:r>
            <a:r>
              <a:rPr lang="cs-CZ" dirty="0" smtClean="0"/>
              <a:t>II. (1140 – 1172), </a:t>
            </a:r>
            <a:r>
              <a:rPr lang="cs-CZ" b="1" dirty="0" smtClean="0"/>
              <a:t>šlechtické</a:t>
            </a:r>
            <a:r>
              <a:rPr lang="cs-CZ" dirty="0" smtClean="0"/>
              <a:t> od r. 1189 – </a:t>
            </a:r>
            <a:r>
              <a:rPr lang="cs-CZ" u="sng" dirty="0" smtClean="0"/>
              <a:t>šlechtic </a:t>
            </a:r>
            <a:r>
              <a:rPr lang="cs-CZ" u="sng" dirty="0" err="1" smtClean="0"/>
              <a:t>Hroznata</a:t>
            </a:r>
            <a:r>
              <a:rPr lang="cs-CZ" u="sng" dirty="0" smtClean="0"/>
              <a:t> </a:t>
            </a:r>
            <a:r>
              <a:rPr lang="cs-CZ" dirty="0" smtClean="0"/>
              <a:t>( Blahoslavený </a:t>
            </a:r>
            <a:r>
              <a:rPr lang="cs-CZ" dirty="0" err="1" smtClean="0"/>
              <a:t>Hroznata</a:t>
            </a:r>
            <a:r>
              <a:rPr lang="cs-CZ" dirty="0" smtClean="0"/>
              <a:t> byl český šlechtic, narozený kolem roku 1160 nebo1170 jako syn </a:t>
            </a:r>
            <a:r>
              <a:rPr lang="cs-CZ" dirty="0" err="1" smtClean="0"/>
              <a:t>Hroznatovce</a:t>
            </a:r>
            <a:r>
              <a:rPr lang="cs-CZ" dirty="0" smtClean="0"/>
              <a:t> </a:t>
            </a:r>
            <a:r>
              <a:rPr lang="cs-CZ" dirty="0" err="1" smtClean="0"/>
              <a:t>Sezemy</a:t>
            </a:r>
            <a:r>
              <a:rPr lang="cs-CZ" dirty="0" smtClean="0"/>
              <a:t>, číšníka královny Judity, </a:t>
            </a:r>
            <a:r>
              <a:rPr lang="cs-CZ" dirty="0" err="1" smtClean="0"/>
              <a:t>Hroznata</a:t>
            </a:r>
            <a:r>
              <a:rPr lang="cs-CZ" dirty="0" smtClean="0"/>
              <a:t> jako jeden z prvních použil i svoji pečeť (trojice jeleních paroží).</a:t>
            </a:r>
          </a:p>
          <a:p>
            <a:r>
              <a:rPr lang="cs-CZ" b="1" dirty="0" smtClean="0"/>
              <a:t>Městské </a:t>
            </a:r>
            <a:r>
              <a:rPr lang="cs-CZ" dirty="0" smtClean="0"/>
              <a:t>– 1247 Brno, 1251 - Litoměřice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Stříbrné pečetidlo hořické z 16. stol.</a:t>
            </a:r>
            <a:endParaRPr lang="cs-CZ" dirty="0"/>
          </a:p>
        </p:txBody>
      </p:sp>
      <p:pic>
        <p:nvPicPr>
          <p:cNvPr id="5" name="Zástupný symbol pro obsah 4" descr="Obrázek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5498" y="1600200"/>
            <a:ext cx="3593004" cy="45259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Hořické pečetidlo z poloviny 19. století</a:t>
            </a:r>
            <a:endParaRPr lang="cs-CZ" dirty="0"/>
          </a:p>
        </p:txBody>
      </p:sp>
      <p:pic>
        <p:nvPicPr>
          <p:cNvPr id="4" name="Zástupný symbol pro obsah 3" descr="Obrázek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82941" y="1600200"/>
            <a:ext cx="3578117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Vladislav II. (1140 – 1172)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Účast na 2. křížové výpravě, </a:t>
            </a:r>
            <a:r>
              <a:rPr lang="cs-CZ" sz="3600" u="sng" dirty="0" smtClean="0"/>
              <a:t>bitva u Milána 1158</a:t>
            </a:r>
            <a:r>
              <a:rPr lang="cs-CZ" sz="3600" dirty="0" smtClean="0"/>
              <a:t>, </a:t>
            </a:r>
            <a:r>
              <a:rPr lang="cs-CZ" sz="3600" b="1" dirty="0" smtClean="0"/>
              <a:t>1. pečeť u nás</a:t>
            </a:r>
            <a:endParaRPr lang="cs-CZ" b="1" dirty="0"/>
          </a:p>
        </p:txBody>
      </p:sp>
      <p:pic>
        <p:nvPicPr>
          <p:cNvPr id="4" name="Zástupný symbol pro obsah 3" descr="Adda1_Vladisla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26064" y="1916662"/>
            <a:ext cx="5266216" cy="3456554"/>
          </a:xfrm>
        </p:spPr>
      </p:pic>
      <p:sp>
        <p:nvSpPr>
          <p:cNvPr id="5" name="Obdélník 4"/>
          <p:cNvSpPr/>
          <p:nvPr/>
        </p:nvSpPr>
        <p:spPr>
          <a:xfrm>
            <a:off x="899592" y="5517232"/>
            <a:ext cx="7272808" cy="96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900" dirty="0" smtClean="0"/>
              <a:t>Čechové překračují řeku </a:t>
            </a:r>
            <a:r>
              <a:rPr lang="cs-CZ" sz="1900" dirty="0" err="1" smtClean="0"/>
              <a:t>Addu</a:t>
            </a:r>
            <a:r>
              <a:rPr lang="cs-CZ" sz="1900" dirty="0" smtClean="0"/>
              <a:t> roku 1158. Císař Fridrich Barbarossa vyzval všechny přátele, aby mu pomohli pokořit odbojný Milán. Vladislav mu přivedl 10.000 bojovníků </a:t>
            </a:r>
            <a:r>
              <a:rPr lang="cs-CZ" b="1" dirty="0" smtClean="0"/>
              <a:t>(</a:t>
            </a:r>
            <a:r>
              <a:rPr lang="cs-CZ" b="1" i="1" dirty="0" smtClean="0"/>
              <a:t>ilustrace Josefa </a:t>
            </a:r>
            <a:r>
              <a:rPr lang="cs-CZ" b="1" i="1" dirty="0" err="1" smtClean="0"/>
              <a:t>Mathausera</a:t>
            </a:r>
            <a:r>
              <a:rPr lang="cs-CZ" b="1" i="1" dirty="0" smtClean="0"/>
              <a:t> – 1846 – 1917)</a:t>
            </a:r>
            <a:endParaRPr lang="cs-CZ" b="1" i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Šlechtic blahoslavený </a:t>
            </a:r>
            <a:r>
              <a:rPr lang="cs-CZ" b="1" dirty="0" err="1" smtClean="0"/>
              <a:t>Hroznata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b="1" dirty="0" smtClean="0"/>
              <a:t>1. šlechtická pečeť u nás 1189</a:t>
            </a:r>
            <a:r>
              <a:rPr lang="cs-CZ" sz="2200" dirty="0" smtClean="0"/>
              <a:t>, socha světce v klášteře v Teplé</a:t>
            </a:r>
            <a:endParaRPr lang="cs-CZ" dirty="0"/>
          </a:p>
        </p:txBody>
      </p:sp>
      <p:pic>
        <p:nvPicPr>
          <p:cNvPr id="4" name="Zástupný symbol pro obsah 3" descr="Klášter_Teplá_-_Blahoslavený_Hroznata_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59832" y="2060848"/>
            <a:ext cx="2997716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Jezdecká pečeť Jana Lucemburského</a:t>
            </a:r>
            <a:endParaRPr lang="cs-CZ" b="1" dirty="0"/>
          </a:p>
        </p:txBody>
      </p:sp>
      <p:pic>
        <p:nvPicPr>
          <p:cNvPr id="4" name="Zástupný symbol pro obsah 3" descr="HonzikLuc_pece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1" y="1570602"/>
            <a:ext cx="4754241" cy="4882734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Jezdecká pečeť Přemysla Otakara II.</a:t>
            </a:r>
            <a:endParaRPr lang="cs-CZ" b="1" dirty="0"/>
          </a:p>
        </p:txBody>
      </p:sp>
      <p:pic>
        <p:nvPicPr>
          <p:cNvPr id="4" name="Zástupný symbol pro obsah 3" descr="PecetpoI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1436995"/>
            <a:ext cx="3668632" cy="4944333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Jezdecká pečeť Zikmunda Lucemburského</a:t>
            </a:r>
            <a:endParaRPr lang="cs-CZ" b="1" dirty="0"/>
          </a:p>
        </p:txBody>
      </p:sp>
      <p:pic>
        <p:nvPicPr>
          <p:cNvPr id="4" name="Zástupný symbol pro obsah 3" descr="Zikmund_jezde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685373"/>
            <a:ext cx="4680520" cy="4881294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Majestátní pečeť Přemysla Otakara II. </a:t>
            </a:r>
            <a:endParaRPr lang="cs-CZ" b="1" dirty="0"/>
          </a:p>
        </p:txBody>
      </p:sp>
      <p:pic>
        <p:nvPicPr>
          <p:cNvPr id="4" name="Zástupný symbol pro obsah 3" descr="PO2_majes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56885" y="1484784"/>
            <a:ext cx="4626075" cy="4752528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Majestátní pečeť Jiřího z Poděbrad</a:t>
            </a:r>
            <a:endParaRPr lang="cs-CZ" b="1" dirty="0"/>
          </a:p>
        </p:txBody>
      </p:sp>
      <p:pic>
        <p:nvPicPr>
          <p:cNvPr id="4" name="Zástupný symbol pro obsah 3" descr="Podebrad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82286" y="1412776"/>
            <a:ext cx="4909994" cy="5034692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Pečeť Přemysla Otakara I.</a:t>
            </a:r>
            <a:endParaRPr lang="cs-CZ" b="1" dirty="0"/>
          </a:p>
        </p:txBody>
      </p:sp>
      <p:pic>
        <p:nvPicPr>
          <p:cNvPr id="4" name="Zástupný symbol pro obsah 3" descr="PO1_jezdec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700808"/>
            <a:ext cx="4470087" cy="4525963"/>
          </a:xfrm>
        </p:spPr>
      </p:pic>
      <p:sp>
        <p:nvSpPr>
          <p:cNvPr id="5" name="Obdélník 4"/>
          <p:cNvSpPr/>
          <p:nvPr/>
        </p:nvSpPr>
        <p:spPr>
          <a:xfrm>
            <a:off x="5940152" y="3212976"/>
            <a:ext cx="30243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Kresba  pečeti</a:t>
            </a:r>
          </a:p>
          <a:p>
            <a:r>
              <a:rPr lang="cs-CZ" sz="2400" dirty="0" smtClean="0"/>
              <a:t>od </a:t>
            </a:r>
            <a:r>
              <a:rPr lang="cs-CZ" sz="2400" b="1" dirty="0" smtClean="0"/>
              <a:t>Augusta Sedláčka</a:t>
            </a:r>
            <a:r>
              <a:rPr lang="cs-CZ" sz="2400" dirty="0" smtClean="0"/>
              <a:t>, významného znalce české sfragistiky</a:t>
            </a:r>
            <a:endParaRPr lang="cs-CZ" sz="24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Upevnění pečetí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Přitisknutá pečeť: </a:t>
            </a:r>
            <a:r>
              <a:rPr lang="cs-CZ" dirty="0" smtClean="0"/>
              <a:t>do pergamenu se vyřízl kříž a tam se přitiskla pečeť – lámala se</a:t>
            </a:r>
          </a:p>
          <a:p>
            <a:r>
              <a:rPr lang="cs-CZ" b="1" dirty="0" smtClean="0"/>
              <a:t>Přivěšená pečeť: </a:t>
            </a:r>
            <a:r>
              <a:rPr lang="cs-CZ" dirty="0" smtClean="0"/>
              <a:t>na šňůrce, která se provlékla pergamenem a spojené konce se zatavily do pečeti</a:t>
            </a:r>
          </a:p>
          <a:p>
            <a:r>
              <a:rPr lang="cs-CZ" b="1" dirty="0" smtClean="0"/>
              <a:t>Zavěšená pečeť:</a:t>
            </a:r>
            <a:r>
              <a:rPr lang="cs-CZ" dirty="0" smtClean="0"/>
              <a:t> z listiny se vyřízl proužek a ne něj se připevnila pečeť (byl to znak určité závislosti, nebo když se muselo použít na jedné listině hodně pečetí)</a:t>
            </a:r>
          </a:p>
          <a:p>
            <a:r>
              <a:rPr lang="cs-CZ" b="1" dirty="0" smtClean="0"/>
              <a:t>Slepá pečeť: </a:t>
            </a:r>
            <a:r>
              <a:rPr lang="cs-CZ" dirty="0" smtClean="0"/>
              <a:t>přímo vyražená na papír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Pečeť Marie Terezie pod listinou pro město Poličku</a:t>
            </a:r>
            <a:endParaRPr lang="cs-CZ" b="1" dirty="0"/>
          </a:p>
        </p:txBody>
      </p:sp>
      <p:pic>
        <p:nvPicPr>
          <p:cNvPr id="8" name="Zástupný symbol pro obsah 7" descr="Dumy Litomysl 0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996952"/>
            <a:ext cx="4690468" cy="3517851"/>
          </a:xfrm>
        </p:spPr>
      </p:pic>
      <p:pic>
        <p:nvPicPr>
          <p:cNvPr id="9" name="Obrázek 8" descr="Dumy Litomysl 0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628800"/>
            <a:ext cx="4320480" cy="324036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11560" y="1988840"/>
            <a:ext cx="3744416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 smtClean="0"/>
              <a:t>Příklad přivěšené pečeti</a:t>
            </a:r>
          </a:p>
          <a:p>
            <a:r>
              <a:rPr lang="cs-CZ" sz="2600" b="1" i="1" dirty="0" smtClean="0"/>
              <a:t>(Muzeum v Poličce)</a:t>
            </a:r>
            <a:endParaRPr lang="cs-CZ" sz="2600" i="1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Zakládací listina města Poličky z roku 1265 </a:t>
            </a:r>
            <a:r>
              <a:rPr lang="cs-CZ" sz="3600" b="1" dirty="0" smtClean="0"/>
              <a:t>potvrzena králem Vladislavem Jagellonským</a:t>
            </a:r>
            <a:r>
              <a:rPr lang="cs-CZ" sz="3600" dirty="0" smtClean="0"/>
              <a:t>– </a:t>
            </a:r>
            <a:r>
              <a:rPr lang="cs-CZ" sz="3100" dirty="0" smtClean="0"/>
              <a:t>faksimile (muzeum v Poličce)</a:t>
            </a:r>
            <a:endParaRPr lang="cs-CZ" sz="3600" dirty="0"/>
          </a:p>
        </p:txBody>
      </p:sp>
      <p:pic>
        <p:nvPicPr>
          <p:cNvPr id="4" name="Zástupný symbol pro obsah 3" descr="Dumy Litomysl 077_listina _Policky_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65477" y="2060847"/>
            <a:ext cx="3650276" cy="4617473"/>
          </a:xfrm>
        </p:spPr>
      </p:pic>
      <p:sp>
        <p:nvSpPr>
          <p:cNvPr id="5" name="Obdélník 4"/>
          <p:cNvSpPr/>
          <p:nvPr/>
        </p:nvSpPr>
        <p:spPr>
          <a:xfrm>
            <a:off x="323528" y="3244334"/>
            <a:ext cx="352839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700" b="1" dirty="0" smtClean="0"/>
              <a:t>Příklad zavěšení pečetí</a:t>
            </a:r>
            <a:endParaRPr lang="cs-CZ" sz="2700" b="1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Protestní list české a moravské šlechty </a:t>
            </a:r>
            <a:r>
              <a:rPr lang="cs-CZ" sz="4000" b="1" dirty="0" smtClean="0"/>
              <a:t>proti upálení Jana Husa 2. září 1415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Zavěšené pečeti </a:t>
            </a:r>
            <a:endParaRPr lang="cs-CZ" dirty="0"/>
          </a:p>
        </p:txBody>
      </p:sp>
      <p:pic>
        <p:nvPicPr>
          <p:cNvPr id="4" name="Zástupný symbol pro obsah 3" descr="Protestní_list_české_a_moravské_šlech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2060848"/>
            <a:ext cx="6298998" cy="4566773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Pečeť města Hořice </a:t>
            </a:r>
            <a:br>
              <a:rPr lang="cs-CZ" b="1" dirty="0" smtClean="0"/>
            </a:br>
            <a:r>
              <a:rPr lang="cs-CZ" dirty="0" smtClean="0"/>
              <a:t>(vosková pečeť a kresba)</a:t>
            </a:r>
            <a:endParaRPr lang="cs-CZ" dirty="0"/>
          </a:p>
        </p:txBody>
      </p:sp>
      <p:pic>
        <p:nvPicPr>
          <p:cNvPr id="4" name="Zástupný symbol pro obsah 3" descr="pecet HC3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7887" y="1987371"/>
            <a:ext cx="3928543" cy="3889901"/>
          </a:xfrm>
        </p:spPr>
      </p:pic>
      <p:pic>
        <p:nvPicPr>
          <p:cNvPr id="6" name="Obrázek 5" descr="Obrázek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412776"/>
            <a:ext cx="4211580" cy="505923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Pečeti městeček </a:t>
            </a:r>
            <a:r>
              <a:rPr lang="cs-CZ" b="1" dirty="0" err="1" smtClean="0"/>
              <a:t>Miletína</a:t>
            </a:r>
            <a:r>
              <a:rPr lang="cs-CZ" b="1" dirty="0" smtClean="0"/>
              <a:t> a </a:t>
            </a:r>
            <a:r>
              <a:rPr lang="cs-CZ" b="1" dirty="0" err="1" smtClean="0"/>
              <a:t>Mlázovic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100" b="1" i="1" dirty="0" smtClean="0"/>
              <a:t>(Městské muzeum Hořice)</a:t>
            </a:r>
            <a:endParaRPr lang="cs-CZ" b="1" i="1" dirty="0"/>
          </a:p>
        </p:txBody>
      </p:sp>
      <p:pic>
        <p:nvPicPr>
          <p:cNvPr id="4" name="Zástupný symbol pro obsah 3" descr="pecet HC2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935596" y="1664807"/>
            <a:ext cx="3816423" cy="4320480"/>
          </a:xfrm>
        </p:spPr>
      </p:pic>
      <p:pic>
        <p:nvPicPr>
          <p:cNvPr id="5" name="Obrázek 4" descr="pecet Mlazovice_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844824"/>
            <a:ext cx="3575545" cy="3889612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Pečeť cechů </a:t>
            </a:r>
            <a:r>
              <a:rPr lang="cs-CZ" sz="4000" dirty="0" smtClean="0"/>
              <a:t>zednického a kamenického (vlevo) a kolářského a tesařského (vpravo)</a:t>
            </a:r>
            <a:br>
              <a:rPr lang="cs-CZ" sz="4000" dirty="0" smtClean="0"/>
            </a:br>
            <a:r>
              <a:rPr lang="cs-CZ" sz="3100" b="1" i="1" dirty="0" smtClean="0"/>
              <a:t>(Městské muzeum Hořice)</a:t>
            </a:r>
            <a:endParaRPr lang="cs-CZ" b="1" i="1" dirty="0"/>
          </a:p>
        </p:txBody>
      </p:sp>
      <p:pic>
        <p:nvPicPr>
          <p:cNvPr id="4" name="Zástupný symbol pro obsah 3" descr="cech_ H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7" y="2348880"/>
            <a:ext cx="4248472" cy="3563935"/>
          </a:xfrm>
        </p:spPr>
      </p:pic>
      <p:pic>
        <p:nvPicPr>
          <p:cNvPr id="5" name="Obrázek 4" descr="pecet_cech koarsky_tesars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28288" y="2348880"/>
            <a:ext cx="3600400" cy="36004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Pečeti cechu </a:t>
            </a:r>
            <a:r>
              <a:rPr lang="cs-CZ" sz="4000" dirty="0" smtClean="0"/>
              <a:t>ševcovského (vlevo)               a krejčovského a postřihačského (vpravo)</a:t>
            </a:r>
            <a:br>
              <a:rPr lang="cs-CZ" sz="4000" dirty="0" smtClean="0"/>
            </a:br>
            <a:r>
              <a:rPr lang="cs-CZ" sz="3100" b="1" i="1" dirty="0" smtClean="0"/>
              <a:t>(Městské muzeum Hořice)</a:t>
            </a:r>
            <a:endParaRPr lang="cs-CZ" sz="4000" b="1" i="1" dirty="0"/>
          </a:p>
        </p:txBody>
      </p:sp>
      <p:pic>
        <p:nvPicPr>
          <p:cNvPr id="4" name="Zástupný symbol pro obsah 3" descr="pecet_cech sevci H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083656"/>
            <a:ext cx="3716364" cy="4081648"/>
          </a:xfrm>
        </p:spPr>
      </p:pic>
      <p:pic>
        <p:nvPicPr>
          <p:cNvPr id="5" name="Obrázek 4" descr="pecet_cech_dole_vprav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81691" y="2060848"/>
            <a:ext cx="4008686" cy="4104456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Pečeť cechu kovářského, kolářského, bednářského a zámečnického</a:t>
            </a:r>
            <a:endParaRPr lang="cs-CZ" b="1" dirty="0"/>
          </a:p>
        </p:txBody>
      </p:sp>
      <p:pic>
        <p:nvPicPr>
          <p:cNvPr id="4" name="Zástupný symbol pro obsah 3" descr="pedet_cech kovarsky_kolarsky-bednars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556792"/>
            <a:ext cx="4680520" cy="4982489"/>
          </a:xfr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Sfragistika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1. Čím se zabývá sfragistika?</a:t>
            </a:r>
          </a:p>
          <a:p>
            <a:r>
              <a:rPr lang="cs-CZ" dirty="0" smtClean="0"/>
              <a:t>2.  Co je to pečeť?</a:t>
            </a:r>
          </a:p>
          <a:p>
            <a:r>
              <a:rPr lang="cs-CZ" dirty="0" smtClean="0"/>
              <a:t>3. Na kterou vědu je sfragistika zcela jasně vázána?</a:t>
            </a:r>
          </a:p>
          <a:p>
            <a:r>
              <a:rPr lang="cs-CZ" dirty="0" smtClean="0"/>
              <a:t>4. Kteří historikové se u nás zabývali sfragistikou a jakou oblastí konkrétně?</a:t>
            </a:r>
          </a:p>
          <a:p>
            <a:r>
              <a:rPr lang="cs-CZ" dirty="0" smtClean="0"/>
              <a:t>5. Co jsou to pečetidla a proč se některá nezachovala?</a:t>
            </a:r>
          </a:p>
          <a:p>
            <a:r>
              <a:rPr lang="cs-CZ" dirty="0" smtClean="0"/>
              <a:t>6. Odkdy jsou známy pečeti?</a:t>
            </a:r>
          </a:p>
          <a:p>
            <a:r>
              <a:rPr lang="cs-CZ" dirty="0" smtClean="0"/>
              <a:t>7. Uveď tři funkce pečeti.</a:t>
            </a:r>
          </a:p>
          <a:p>
            <a:r>
              <a:rPr lang="cs-CZ" dirty="0" smtClean="0"/>
              <a:t>8. Co od 17. století začíná nahrazovat pečeti?</a:t>
            </a:r>
            <a:endParaRPr lang="cs-CZ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Sfragistika – test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9. Jaké byly tvary pečetí?</a:t>
            </a:r>
          </a:p>
          <a:p>
            <a:r>
              <a:rPr lang="cs-CZ" dirty="0" smtClean="0"/>
              <a:t>10.  Jaké známe dva druhy pečetí a jaké měly rozměry?</a:t>
            </a:r>
          </a:p>
          <a:p>
            <a:r>
              <a:rPr lang="cs-CZ" dirty="0" smtClean="0"/>
              <a:t>11. Z jakého materiálu byly buly?</a:t>
            </a:r>
          </a:p>
          <a:p>
            <a:r>
              <a:rPr lang="cs-CZ" dirty="0" smtClean="0"/>
              <a:t>12. Jaký byl rozdíl v barvách voskových pečetí?</a:t>
            </a:r>
          </a:p>
          <a:p>
            <a:r>
              <a:rPr lang="cs-CZ" dirty="0" smtClean="0"/>
              <a:t>13. Z čeho se vyráběla pečetidla?</a:t>
            </a:r>
          </a:p>
          <a:p>
            <a:r>
              <a:rPr lang="cs-CZ" dirty="0" smtClean="0"/>
              <a:t>14. Které pečeti se nazývají mincovní?</a:t>
            </a:r>
          </a:p>
          <a:p>
            <a:r>
              <a:rPr lang="cs-CZ" dirty="0" smtClean="0"/>
              <a:t>15. Jaké dva hlavní druhy pečetí měli panovníci?</a:t>
            </a:r>
          </a:p>
          <a:p>
            <a:r>
              <a:rPr lang="cs-CZ" dirty="0" smtClean="0"/>
              <a:t>16. Od jaké doby a jakého panovníka se objevují panovnické pečeti?</a:t>
            </a:r>
          </a:p>
          <a:p>
            <a:r>
              <a:rPr lang="cs-CZ" dirty="0" smtClean="0"/>
              <a:t>17. U kterého šlechtice a z jaké doby je doložena první šlechtická pečeť a kdy a u jakého města první městská pečeť?</a:t>
            </a:r>
            <a:endParaRPr lang="cs-CZ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Sfragistika – test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1. Čím se zabývá sfragistika? - </a:t>
            </a:r>
            <a:r>
              <a:rPr lang="cs-CZ" u="sng" dirty="0" smtClean="0"/>
              <a:t>Zhotovováním, vznikem, funkcí a vývojem pečetí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2.  Co je to pečeť? – </a:t>
            </a:r>
            <a:r>
              <a:rPr lang="cs-CZ" u="sng" dirty="0" smtClean="0"/>
              <a:t>Je to znamení (obrázek) či text otištěný do hmoty, která je schopna je uchovat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3. Na kterou vědu je sfragistika zcela jasně vázána? – </a:t>
            </a:r>
            <a:r>
              <a:rPr lang="cs-CZ" u="sng" dirty="0" smtClean="0"/>
              <a:t>Na diplomatiku </a:t>
            </a:r>
            <a:r>
              <a:rPr lang="cs-CZ" dirty="0" smtClean="0"/>
              <a:t>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4. Kteří historikové se u nás zabývali sfragistikou a jakou oblastí konkrétně? – </a:t>
            </a:r>
            <a:r>
              <a:rPr lang="cs-CZ" u="sng" dirty="0" smtClean="0"/>
              <a:t>August Sedláček – šlechtickou a Václav Vojtíšek – městskou</a:t>
            </a:r>
            <a:r>
              <a:rPr lang="cs-CZ" dirty="0" smtClean="0"/>
              <a:t>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5. Co jsou to pečetidla a proč se některá nezachovala? – </a:t>
            </a:r>
            <a:r>
              <a:rPr lang="cs-CZ" u="sng" dirty="0" smtClean="0"/>
              <a:t>Razidla, jimiž se otiskovala pečeť, nezachovala se u jednotlivců (panovníků, šlechticů), protože po jejich smrti byla likvidována, aby se nemohla zneužít </a:t>
            </a:r>
            <a:r>
              <a:rPr lang="cs-CZ" dirty="0" smtClean="0"/>
              <a:t>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6. Odkdy jsou známy pečeti? – </a:t>
            </a:r>
            <a:r>
              <a:rPr lang="cs-CZ" u="sng" dirty="0" smtClean="0"/>
              <a:t>Od starověku (od 4. tisíciletí př. n. l.) </a:t>
            </a:r>
            <a:r>
              <a:rPr lang="cs-CZ" dirty="0" smtClean="0"/>
              <a:t>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7. Uveď tři funkce pečeti. – </a:t>
            </a:r>
            <a:r>
              <a:rPr lang="cs-CZ" u="sng" dirty="0" smtClean="0"/>
              <a:t>1) utajení obsahu listiny 2) ověření pravosti listiny 3) sloužila jako pověření (průkazka)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8. Co od 17. století začíná nahrazovat pečeti? – </a:t>
            </a:r>
            <a:r>
              <a:rPr lang="cs-CZ" u="sng" dirty="0" smtClean="0"/>
              <a:t>Razítka</a:t>
            </a:r>
            <a:r>
              <a:rPr lang="cs-CZ" dirty="0" smtClean="0"/>
              <a:t> – </a:t>
            </a:r>
            <a:r>
              <a:rPr lang="cs-CZ" b="1" dirty="0" smtClean="0"/>
              <a:t>1 bod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Sfragistika – test – </a:t>
            </a:r>
            <a:r>
              <a:rPr lang="cs-CZ" b="1" dirty="0" err="1" smtClean="0"/>
              <a:t>pokrač</a:t>
            </a:r>
            <a:r>
              <a:rPr lang="cs-CZ" b="1" dirty="0" smtClean="0"/>
              <a:t>.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56792"/>
            <a:ext cx="7834064" cy="4525963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9. Jaké byly tvary pečetí? – </a:t>
            </a:r>
            <a:r>
              <a:rPr lang="cs-CZ" u="sng" dirty="0" smtClean="0"/>
              <a:t>Kulaté,oválné, štítovité</a:t>
            </a:r>
            <a:r>
              <a:rPr lang="cs-CZ" dirty="0" smtClean="0"/>
              <a:t> – </a:t>
            </a:r>
            <a:r>
              <a:rPr lang="cs-CZ" b="1" dirty="0" smtClean="0"/>
              <a:t>3 body  </a:t>
            </a:r>
          </a:p>
          <a:p>
            <a:r>
              <a:rPr lang="cs-CZ" dirty="0" smtClean="0"/>
              <a:t>10.  Jaké známe dva druhy pečetí a jaké měly rozměry? – </a:t>
            </a:r>
            <a:r>
              <a:rPr lang="cs-CZ" u="sng" dirty="0" smtClean="0"/>
              <a:t>Voskové (průměr od 5 do 150 mm) a kovové – buly (průměr od 20 do 50 mm)</a:t>
            </a:r>
            <a:r>
              <a:rPr lang="cs-CZ" dirty="0" smtClean="0"/>
              <a:t> – </a:t>
            </a:r>
            <a:r>
              <a:rPr lang="cs-CZ" b="1" dirty="0" smtClean="0"/>
              <a:t>6 bodů</a:t>
            </a:r>
          </a:p>
          <a:p>
            <a:r>
              <a:rPr lang="cs-CZ" dirty="0" smtClean="0"/>
              <a:t>11. Z jakého materiálu byly buly? – </a:t>
            </a:r>
            <a:r>
              <a:rPr lang="cs-CZ" u="sng" dirty="0" smtClean="0"/>
              <a:t>Z olova, pozlaceného stříbra, ze  zlata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12. Jaký byl rozdíl v barvách voskových pečetí? – </a:t>
            </a:r>
            <a:r>
              <a:rPr lang="cs-CZ" u="sng" dirty="0" smtClean="0"/>
              <a:t>Nejvýznamnější byla červená, dále zelená, nejnižší černá pečeť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13. Z čeho se vyráběla pečetidla? – </a:t>
            </a:r>
            <a:r>
              <a:rPr lang="cs-CZ" u="sng" dirty="0" smtClean="0"/>
              <a:t>Z oceli (pro buly), ze stříbra, zlata, bronzu, mosazi a dřeva</a:t>
            </a:r>
            <a:r>
              <a:rPr lang="cs-CZ" dirty="0" smtClean="0"/>
              <a:t>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14. Které pečeti se nazývají mincovní? – </a:t>
            </a:r>
            <a:r>
              <a:rPr lang="cs-CZ" u="sng" dirty="0" smtClean="0"/>
              <a:t>Oboustranné (mají avers a revers)</a:t>
            </a:r>
            <a:r>
              <a:rPr lang="cs-CZ" dirty="0" smtClean="0"/>
              <a:t> 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15. Jaké dva hlavní druhy pečetí měli panovníci? – </a:t>
            </a:r>
            <a:r>
              <a:rPr lang="cs-CZ" u="sng" dirty="0" smtClean="0"/>
              <a:t>Jezdecké (panovník na koni) a majestátní (panovník na trůně)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16. Od jaké doby a jakého panovníka se objevují panovnické pečeti? </a:t>
            </a:r>
            <a:r>
              <a:rPr lang="cs-CZ" u="sng" dirty="0" smtClean="0"/>
              <a:t>– Od druhé poloviny 12. století od Vladislava II. Přemyslovce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17. U kterého šlechtice a z jaké doby je doložena první šlechtická pečeť a kdy a u jakého města první městská pečeť? – U</a:t>
            </a:r>
            <a:r>
              <a:rPr lang="cs-CZ" u="sng" dirty="0" smtClean="0"/>
              <a:t> </a:t>
            </a:r>
            <a:r>
              <a:rPr lang="cs-CZ" u="sng" dirty="0" err="1" smtClean="0"/>
              <a:t>Hroznaty</a:t>
            </a:r>
            <a:r>
              <a:rPr lang="cs-CZ" u="sng" dirty="0" smtClean="0"/>
              <a:t> r. 1189  (konec 12. stol.) a u města Brna r. 1247  (</a:t>
            </a:r>
            <a:r>
              <a:rPr lang="cs-CZ" u="sng" dirty="0" err="1" smtClean="0"/>
              <a:t>pol</a:t>
            </a:r>
            <a:r>
              <a:rPr lang="cs-CZ" u="sng" dirty="0" smtClean="0"/>
              <a:t>. 13. stol.) </a:t>
            </a:r>
            <a:r>
              <a:rPr lang="cs-CZ" dirty="0" smtClean="0"/>
              <a:t>– </a:t>
            </a:r>
            <a:r>
              <a:rPr lang="cs-CZ" b="1" dirty="0" smtClean="0"/>
              <a:t>4 body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Hlaváček, Ivan; Kašpar, Jaroslav; Nový, Rostislav. </a:t>
            </a:r>
            <a:r>
              <a:rPr lang="cs-CZ" dirty="0" err="1" smtClean="0"/>
              <a:t>Vademecum</a:t>
            </a:r>
            <a:r>
              <a:rPr lang="cs-CZ" dirty="0" smtClean="0"/>
              <a:t> pomocných věd historických. Praha: Nakladatelství Svoboda, 1988.</a:t>
            </a:r>
          </a:p>
          <a:p>
            <a:r>
              <a:rPr lang="cs-CZ" dirty="0" smtClean="0">
                <a:hlinkClick r:id="rId2"/>
              </a:rPr>
              <a:t>http://cs.wikipedia.org</a:t>
            </a:r>
            <a:endParaRPr lang="cs-CZ" dirty="0" smtClean="0"/>
          </a:p>
          <a:p>
            <a:pPr>
              <a:buNone/>
            </a:pPr>
            <a:r>
              <a:rPr lang="cs-CZ" b="1" u="sng" dirty="0" smtClean="0"/>
              <a:t>Použité obrázky:</a:t>
            </a:r>
          </a:p>
          <a:p>
            <a:pPr lvl="0"/>
            <a:r>
              <a:rPr lang="cs-CZ" u="sng" dirty="0" smtClean="0">
                <a:hlinkClick r:id="rId3"/>
              </a:rPr>
              <a:t>http://upload.wikimedia.org/wikipedia/commons/7/78/August_Sedlacek_Vilimek.jpg?uselang=cs</a:t>
            </a:r>
            <a:r>
              <a:rPr lang="cs-CZ" dirty="0" smtClean="0"/>
              <a:t> – August Sedláček – volné dílo – str.3</a:t>
            </a:r>
          </a:p>
          <a:p>
            <a:pPr lvl="0"/>
            <a:r>
              <a:rPr lang="cs-CZ" u="sng" dirty="0" smtClean="0">
                <a:hlinkClick r:id="rId4"/>
              </a:rPr>
              <a:t>http://upload.wikimedia.org/wikipedia/commons/7/73/Pe%C4%8De%C5%A5_Univerzity_Karlovy_v_Praze.jpg?uselang=cs</a:t>
            </a:r>
            <a:r>
              <a:rPr lang="cs-CZ" dirty="0" smtClean="0"/>
              <a:t> – Pečeť Univerzity Karlovy – volné dílo – str. 8</a:t>
            </a:r>
          </a:p>
          <a:p>
            <a:pPr lvl="0"/>
            <a:r>
              <a:rPr lang="cs-CZ" u="sng" dirty="0" smtClean="0">
                <a:hlinkClick r:id="rId5"/>
              </a:rPr>
              <a:t>http://upload.wikimedia.org/wikipedia/commons/9/9d/Golden_Bull_of_Sicily.jpg?uselang=cs</a:t>
            </a:r>
            <a:r>
              <a:rPr lang="cs-CZ" dirty="0" smtClean="0"/>
              <a:t> Zlatá bula sicilská Císař Fridrich II. povyšuje českého panovníka trvale na krále a určuje jeho práva a povinnosti tzv. Zlatá bula – volné dílo – str. 9</a:t>
            </a:r>
          </a:p>
          <a:p>
            <a:pPr lvl="0"/>
            <a:r>
              <a:rPr lang="cs-CZ" u="sng" dirty="0" smtClean="0">
                <a:hlinkClick r:id="rId6"/>
              </a:rPr>
              <a:t>http://upload.wikimedia.org/wikipedia/commons/3/39/Listina_Karel_IV.jpg?uselang=cs</a:t>
            </a:r>
            <a:r>
              <a:rPr lang="cs-CZ" dirty="0" smtClean="0"/>
              <a:t> – Listina Karla IV., ve které uděluje pražskému arcibiskupovi privilegium korunovat české krále. – </a:t>
            </a:r>
            <a:r>
              <a:rPr lang="cs-CZ" i="1" dirty="0" smtClean="0"/>
              <a:t>Podle českého Autorského zákona (</a:t>
            </a:r>
            <a:r>
              <a:rPr lang="cs-CZ" i="1" u="sng" dirty="0" smtClean="0">
                <a:hlinkClick r:id="rId7"/>
              </a:rPr>
              <a:t>Zákon č. 121/2000 Sb.</a:t>
            </a:r>
            <a:r>
              <a:rPr lang="cs-CZ" i="1" dirty="0" smtClean="0"/>
              <a:t>, </a:t>
            </a:r>
            <a:r>
              <a:rPr lang="cs-CZ" i="1" u="sng" dirty="0" smtClean="0">
                <a:hlinkClick r:id="rId8"/>
              </a:rPr>
              <a:t>§ 3</a:t>
            </a:r>
            <a:r>
              <a:rPr lang="cs-CZ" i="1" dirty="0" smtClean="0"/>
              <a:t>, odstavec a) jde o dílo vyňaté z ochrany dle práva autorského. - </a:t>
            </a:r>
            <a:r>
              <a:rPr lang="cs-CZ" dirty="0" smtClean="0"/>
              <a:t> volné dílo – str. 10, 11</a:t>
            </a:r>
          </a:p>
          <a:p>
            <a:pPr lvl="0"/>
            <a:r>
              <a:rPr lang="cs-CZ" i="1" u="sng" dirty="0" smtClean="0">
                <a:hlinkClick r:id="rId9"/>
              </a:rPr>
              <a:t>http://upload.wikimedia.org/wikipedia/commons/7/78/Adda1.jpg?uselang=cs</a:t>
            </a:r>
            <a:r>
              <a:rPr lang="cs-CZ" i="1" dirty="0" smtClean="0"/>
              <a:t>  </a:t>
            </a:r>
            <a:r>
              <a:rPr lang="cs-CZ" dirty="0" smtClean="0"/>
              <a:t>Čechové překračují řeku </a:t>
            </a:r>
            <a:r>
              <a:rPr lang="cs-CZ" dirty="0" err="1" smtClean="0"/>
              <a:t>Addu</a:t>
            </a:r>
            <a:r>
              <a:rPr lang="cs-CZ" dirty="0" smtClean="0"/>
              <a:t> roku 1158. Císař Bedřich Barbarossa vyzval všechny přátele, aby mu pomohli </a:t>
            </a:r>
            <a:r>
              <a:rPr lang="cs-CZ" dirty="0" err="1" smtClean="0"/>
              <a:t>pokořiti</a:t>
            </a:r>
            <a:r>
              <a:rPr lang="cs-CZ" dirty="0" smtClean="0"/>
              <a:t> </a:t>
            </a:r>
            <a:r>
              <a:rPr lang="cs-CZ" dirty="0" err="1" smtClean="0"/>
              <a:t>vzpupný</a:t>
            </a:r>
            <a:r>
              <a:rPr lang="cs-CZ" dirty="0" smtClean="0"/>
              <a:t> Milán. Vladislav mu přivedl 10.000 bojovníků. – volné dílo – str. 15</a:t>
            </a:r>
          </a:p>
          <a:p>
            <a:pPr lvl="0"/>
            <a:r>
              <a:rPr lang="cs-CZ" i="1" u="sng" dirty="0" smtClean="0">
                <a:hlinkClick r:id="rId10"/>
              </a:rPr>
              <a:t>http://upload.wikimedia.org/wikipedia/commons/4/40/Kl%C3%A1%C5%A1ter_Tepl%C3%A1_-_Blahoslaven%C3%BD_Hroznata_03.JPG?uselang=cs</a:t>
            </a:r>
            <a:r>
              <a:rPr lang="cs-CZ" i="1" dirty="0" smtClean="0"/>
              <a:t> Socha blahoslaveného </a:t>
            </a:r>
            <a:r>
              <a:rPr lang="cs-CZ" i="1" dirty="0" err="1" smtClean="0"/>
              <a:t>Hroznaty</a:t>
            </a:r>
            <a:r>
              <a:rPr lang="cs-CZ" i="1" dirty="0" smtClean="0"/>
              <a:t> v Teplé – autor </a:t>
            </a:r>
            <a:r>
              <a:rPr lang="cs-CZ" u="sng" dirty="0" smtClean="0">
                <a:hlinkClick r:id="rId11" tooltip="User:Levap75 (stránka neexistuje)"/>
              </a:rPr>
              <a:t>Levap75</a:t>
            </a:r>
            <a:r>
              <a:rPr lang="cs-CZ" dirty="0" smtClean="0"/>
              <a:t> – str. 16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cs-CZ" u="sng" dirty="0" smtClean="0">
                <a:hlinkClick r:id="rId2"/>
              </a:rPr>
              <a:t>http://upload.wikimedia.org/wikipedia/commons/1/15/HonzikLuc_pecet.jpg?uselang=cs</a:t>
            </a:r>
            <a:r>
              <a:rPr lang="cs-CZ" dirty="0" smtClean="0"/>
              <a:t> – Jezdecká pečeť Jana Lucemburského – volné dílo – str. 17</a:t>
            </a:r>
          </a:p>
          <a:p>
            <a:pPr lvl="0"/>
            <a:r>
              <a:rPr lang="cs-CZ" u="sng" dirty="0" smtClean="0">
                <a:hlinkClick r:id="rId3"/>
              </a:rPr>
              <a:t>http://upload.wikimedia.org/wikipedia/commons/c/c2/PecetpoII.jpg?uselang=cs</a:t>
            </a:r>
            <a:r>
              <a:rPr lang="cs-CZ" dirty="0" smtClean="0"/>
              <a:t> – Pečeť Přemysla Otakara II. – jezdecká – autor uvolňuje jako volné dílo – str. 18</a:t>
            </a:r>
          </a:p>
          <a:p>
            <a:pPr lvl="0"/>
            <a:r>
              <a:rPr lang="cs-CZ" u="sng" dirty="0" smtClean="0">
                <a:hlinkClick r:id="rId4"/>
              </a:rPr>
              <a:t>http://upload.wikimedia.org/wikipedia/commons/a/a7/Zikmund_jezdec.jpg?uselang=cs</a:t>
            </a:r>
            <a:r>
              <a:rPr lang="cs-CZ" dirty="0" smtClean="0"/>
              <a:t> – Jezdecká pečeť Zikmunda Lucemburského – volné dílo – str. 19</a:t>
            </a:r>
          </a:p>
          <a:p>
            <a:pPr lvl="0"/>
            <a:r>
              <a:rPr lang="cs-CZ" u="sng" dirty="0" smtClean="0">
                <a:hlinkClick r:id="rId5"/>
              </a:rPr>
              <a:t>http://upload.wikimedia.org/wikipedia/commons/6/67/PO2.jpg?uselang=cs</a:t>
            </a:r>
            <a:r>
              <a:rPr lang="cs-CZ" dirty="0" smtClean="0"/>
              <a:t> – Pečeť Přemysla Otakara II. majestátní – volné dílo – str. 20</a:t>
            </a:r>
          </a:p>
          <a:p>
            <a:pPr lvl="0"/>
            <a:r>
              <a:rPr lang="cs-CZ" u="sng" dirty="0" smtClean="0">
                <a:hlinkClick r:id="rId6"/>
              </a:rPr>
              <a:t>http://upload.wikimedia.org/wikipedia/commons/1/13/Majest%C3%A1tn%C3%AD_pe%C4%8De%C5%A5_Ji%C5%99%C3%ADho_z_Pod%C4%9Bbrad.gif?uselang=cs</a:t>
            </a:r>
            <a:r>
              <a:rPr lang="cs-CZ" dirty="0" smtClean="0"/>
              <a:t> –Majestátní pečeť Jiřího z Poděbrad - Miroslav Plaček, Peter </a:t>
            </a:r>
            <a:r>
              <a:rPr lang="cs-CZ" dirty="0" err="1" smtClean="0"/>
              <a:t>Futák</a:t>
            </a:r>
            <a:r>
              <a:rPr lang="cs-CZ" dirty="0" smtClean="0"/>
              <a:t>, Páni z </a:t>
            </a:r>
            <a:r>
              <a:rPr lang="cs-CZ" dirty="0" err="1" smtClean="0"/>
              <a:t>Kunštátu</a:t>
            </a:r>
            <a:r>
              <a:rPr lang="cs-CZ" dirty="0" smtClean="0"/>
              <a:t> - Rod erbu vrchních pruhů na cestě k trůnu </a:t>
            </a:r>
            <a:r>
              <a:rPr lang="cs-CZ" i="1" dirty="0" smtClean="0"/>
              <a:t>Podle českého Autorského zákona (</a:t>
            </a:r>
            <a:r>
              <a:rPr lang="cs-CZ" i="1" u="sng" dirty="0" smtClean="0">
                <a:hlinkClick r:id="rId7"/>
              </a:rPr>
              <a:t>Zákon č. 121/2000 Sb.</a:t>
            </a:r>
            <a:r>
              <a:rPr lang="cs-CZ" i="1" dirty="0" smtClean="0"/>
              <a:t>, </a:t>
            </a:r>
            <a:r>
              <a:rPr lang="cs-CZ" i="1" u="sng" dirty="0" smtClean="0">
                <a:hlinkClick r:id="rId8"/>
              </a:rPr>
              <a:t>§ 3</a:t>
            </a:r>
            <a:r>
              <a:rPr lang="cs-CZ" i="1" dirty="0" smtClean="0"/>
              <a:t>, odstavec a) jde o dílo vyňaté z ochrany dle práva autorského.- volné dílo – </a:t>
            </a:r>
            <a:r>
              <a:rPr lang="cs-CZ" dirty="0" smtClean="0"/>
              <a:t>str. 21</a:t>
            </a:r>
          </a:p>
          <a:p>
            <a:pPr lvl="0"/>
            <a:r>
              <a:rPr lang="cs-CZ" u="sng" dirty="0" smtClean="0">
                <a:hlinkClick r:id="rId9"/>
              </a:rPr>
              <a:t>http://upload.wikimedia.org/wikipedia/commons/0/01/PO1_jezdecka.jpg?uselang=cs</a:t>
            </a:r>
            <a:r>
              <a:rPr lang="cs-CZ" dirty="0" smtClean="0"/>
              <a:t> – Jezdecká pečeť Přemysla Otakara I. – kresba August Sedláček – volné dílo – str. 22</a:t>
            </a:r>
          </a:p>
          <a:p>
            <a:pPr lvl="0"/>
            <a:r>
              <a:rPr lang="cs-CZ" i="1" u="sng" dirty="0" smtClean="0">
                <a:hlinkClick r:id="rId10"/>
              </a:rPr>
              <a:t>http://upload.wikimedia.org/wikipedia/commons/3/39/Protestn%C3%AD_list_%C4%8Desk%C3%A9_a_moravsk%C3%A9_%C5%A1lechty.jpg?uselang=cs</a:t>
            </a:r>
            <a:r>
              <a:rPr lang="cs-CZ" i="1" dirty="0" smtClean="0"/>
              <a:t> - </a:t>
            </a:r>
            <a:r>
              <a:rPr lang="cs-CZ" dirty="0" smtClean="0"/>
              <a:t>Protestní list české a moravské šlechty proti upálení mistra Jana Husa z 2. září 1415 – volné dílo – str. 26</a:t>
            </a:r>
          </a:p>
          <a:p>
            <a:pPr>
              <a:buNone/>
            </a:pPr>
            <a:r>
              <a:rPr lang="cs-CZ" b="1" dirty="0" smtClean="0"/>
              <a:t>Fota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1891</Words>
  <Application>Microsoft Office PowerPoint</Application>
  <PresentationFormat>Předvádění na obrazovce (4:3)</PresentationFormat>
  <Paragraphs>148</Paragraphs>
  <Slides>38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sady Office</vt:lpstr>
      <vt:lpstr>Snímek 1</vt:lpstr>
      <vt:lpstr>Sfragistika</vt:lpstr>
      <vt:lpstr>Historie sfragistiky</vt:lpstr>
      <vt:lpstr>August Sedláček a Václav Vojtíšek</vt:lpstr>
      <vt:lpstr>Funkce pečetí</vt:lpstr>
      <vt:lpstr>Druhy pečetí , tvary</vt:lpstr>
      <vt:lpstr> Vosková pečeť nadačního panství Hořice – průměr pečeti 25 mm, v centru pečeti znak Strozziů (tři turecké půlměsíce)</vt:lpstr>
      <vt:lpstr>Alianční znak Petra Strozziho a jeho ženy  Marie Kateřiny Strozziové</vt:lpstr>
      <vt:lpstr>Pečeť Univerzity Karlovy</vt:lpstr>
      <vt:lpstr>Zlatá bula sicilská</vt:lpstr>
      <vt:lpstr>Zlatá pečeť – bula Karla IV. pro pražského arcibiskupa</vt:lpstr>
      <vt:lpstr>Listina Karla IV. pro pražského arcibiskupa</vt:lpstr>
      <vt:lpstr>Pečetidla, typy pečetí</vt:lpstr>
      <vt:lpstr>Stříbrné pečetidlo hořické z 16. stol.</vt:lpstr>
      <vt:lpstr>Hořické pečetidlo z poloviny 19. století</vt:lpstr>
      <vt:lpstr>Vladislav II. (1140 – 1172) Účast na 2. křížové výpravě, bitva u Milána 1158, 1. pečeť u nás</vt:lpstr>
      <vt:lpstr>Šlechtic blahoslavený Hroznata 1. šlechtická pečeť u nás 1189, socha světce v klášteře v Teplé</vt:lpstr>
      <vt:lpstr>Jezdecká pečeť Jana Lucemburského</vt:lpstr>
      <vt:lpstr>Jezdecká pečeť Přemysla Otakara II.</vt:lpstr>
      <vt:lpstr>Jezdecká pečeť Zikmunda Lucemburského</vt:lpstr>
      <vt:lpstr>Majestátní pečeť Přemysla Otakara II. </vt:lpstr>
      <vt:lpstr>Majestátní pečeť Jiřího z Poděbrad</vt:lpstr>
      <vt:lpstr>Pečeť Přemysla Otakara I.</vt:lpstr>
      <vt:lpstr>Upevnění pečetí</vt:lpstr>
      <vt:lpstr>Pečeť Marie Terezie pod listinou pro město Poličku</vt:lpstr>
      <vt:lpstr>Zakládací listina města Poličky z roku 1265 potvrzena králem Vladislavem Jagellonským– faksimile (muzeum v Poličce)</vt:lpstr>
      <vt:lpstr>Protestní list české a moravské šlechty proti upálení Jana Husa 2. září 1415 Zavěšené pečeti </vt:lpstr>
      <vt:lpstr>Pečeť města Hořice  (vosková pečeť a kresba)</vt:lpstr>
      <vt:lpstr>Pečeti městeček Miletína a Mlázovic (Městské muzeum Hořice)</vt:lpstr>
      <vt:lpstr>Pečeť cechů zednického a kamenického (vlevo) a kolářského a tesařského (vpravo) (Městské muzeum Hořice)</vt:lpstr>
      <vt:lpstr>Pečeti cechu ševcovského (vlevo)               a krejčovského a postřihačského (vpravo) (Městské muzeum Hořice)</vt:lpstr>
      <vt:lpstr>Pečeť cechu kovářského, kolářského, bednářského a zámečnického</vt:lpstr>
      <vt:lpstr>Sfragistika - test</vt:lpstr>
      <vt:lpstr>Sfragistika – test - pokračování</vt:lpstr>
      <vt:lpstr>Sfragistika – test - řešení</vt:lpstr>
      <vt:lpstr>Sfragistika – test – pokrač. - řešení</vt:lpstr>
      <vt:lpstr>Použitá literatura</vt:lpstr>
      <vt:lpstr>Snímek 38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Sfragistika</dc:title>
  <cp:lastModifiedBy>Gymnázium a SOŠ</cp:lastModifiedBy>
  <cp:revision>70</cp:revision>
  <dcterms:modified xsi:type="dcterms:W3CDTF">2014-03-24T10:38:28Z</dcterms:modified>
</cp:coreProperties>
</file>