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handoutMasterIdLst>
    <p:handoutMasterId r:id="rId17"/>
  </p:handoutMasterIdLst>
  <p:sldIdLst>
    <p:sldId id="271" r:id="rId2"/>
    <p:sldId id="256" r:id="rId3"/>
    <p:sldId id="266" r:id="rId4"/>
    <p:sldId id="258" r:id="rId5"/>
    <p:sldId id="259" r:id="rId6"/>
    <p:sldId id="260" r:id="rId7"/>
    <p:sldId id="261" r:id="rId8"/>
    <p:sldId id="262" r:id="rId9"/>
    <p:sldId id="263" r:id="rId10"/>
    <p:sldId id="267" r:id="rId11"/>
    <p:sldId id="265" r:id="rId12"/>
    <p:sldId id="268" r:id="rId13"/>
    <p:sldId id="269" r:id="rId14"/>
    <p:sldId id="27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735" autoAdjust="0"/>
    <p:restoredTop sz="94660" autoAdjust="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2886" y="-84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9FED6D2-014F-4504-A0FD-3E00BAF0A959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AE6C3C8-2605-4165-9019-BA6D0ACC9F2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043692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616D868-03C0-414A-9186-3D549A3AAD23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88F4CCD-6EDF-487A-8A97-CFCD1C2C38E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667341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8F4CCD-6EDF-487A-8A97-CFCD1C2C38E6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4951804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8F4CCD-6EDF-487A-8A97-CFCD1C2C38E6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4951804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8F4CCD-6EDF-487A-8A97-CFCD1C2C38E6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4951804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8F4CCD-6EDF-487A-8A97-CFCD1C2C38E6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4951804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8F4CCD-6EDF-487A-8A97-CFCD1C2C38E6}" type="slidenum">
              <a:rPr lang="cs-CZ">
                <a:solidFill>
                  <a:prstClr val="black"/>
                </a:solidFill>
              </a:rPr>
              <a:pPr/>
              <a:t>6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4951804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8F4CCD-6EDF-487A-8A97-CFCD1C2C38E6}" type="slidenum">
              <a:rPr lang="cs-CZ">
                <a:solidFill>
                  <a:prstClr val="black"/>
                </a:solidFill>
              </a:rPr>
              <a:pPr/>
              <a:t>7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4951804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8F4CCD-6EDF-487A-8A97-CFCD1C2C38E6}" type="slidenum">
              <a:rPr lang="cs-CZ">
                <a:solidFill>
                  <a:prstClr val="black"/>
                </a:solidFill>
              </a:rPr>
              <a:pPr/>
              <a:t>8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4951804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8F4CCD-6EDF-487A-8A97-CFCD1C2C38E6}" type="slidenum">
              <a:rPr lang="cs-CZ">
                <a:solidFill>
                  <a:prstClr val="black"/>
                </a:solidFill>
              </a:rPr>
              <a:pPr/>
              <a:t>9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4951804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8F4CCD-6EDF-487A-8A97-CFCD1C2C38E6}" type="slidenum">
              <a:rPr lang="cs-CZ">
                <a:solidFill>
                  <a:prstClr val="black"/>
                </a:solidFill>
              </a:rPr>
              <a:pPr/>
              <a:t>10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4951804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8F4CCD-6EDF-487A-8A97-CFCD1C2C38E6}" type="slidenum">
              <a:rPr lang="cs-CZ">
                <a:solidFill>
                  <a:prstClr val="black"/>
                </a:solidFill>
              </a:rPr>
              <a:pPr/>
              <a:t>11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4951804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8F4CCD-6EDF-487A-8A97-CFCD1C2C38E6}" type="slidenum">
              <a:rPr lang="cs-CZ">
                <a:solidFill>
                  <a:prstClr val="black"/>
                </a:solidFill>
              </a:rPr>
              <a:pPr/>
              <a:t>12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4951804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8F4CCD-6EDF-487A-8A97-CFCD1C2C38E6}" type="slidenum">
              <a:rPr lang="cs-CZ">
                <a:solidFill>
                  <a:prstClr val="black"/>
                </a:solidFill>
              </a:rPr>
              <a:pPr/>
              <a:t>13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495180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6"/>
          <p:cNvGrpSpPr/>
          <p:nvPr/>
        </p:nvGrpSpPr>
        <p:grpSpPr>
          <a:xfrm>
            <a:off x="0" y="3268345"/>
            <a:ext cx="9144000" cy="146304"/>
            <a:chOff x="0" y="3268345"/>
            <a:chExt cx="9144000" cy="146304"/>
          </a:xfrm>
        </p:grpSpPr>
        <p:sp>
          <p:nvSpPr>
            <p:cNvPr id="13" name="Rectangle 12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9600" y="1752600"/>
            <a:ext cx="7924800" cy="1470025"/>
          </a:xfrm>
          <a:prstGeom prst="rect">
            <a:avLst/>
          </a:prstGeom>
        </p:spPr>
        <p:txBody>
          <a:bodyPr anchor="b"/>
          <a:lstStyle>
            <a:lvl1pPr algn="ctr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05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7BAB94-2919-49AF-9EE1-E09064380468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7654AB-8E59-4696-81CA-E6865B687C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99616"/>
            <a:ext cx="8229600" cy="462654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7BAB94-2919-49AF-9EE1-E09064380468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7654AB-8E59-4696-81CA-E6865B687C43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3"/>
          <p:cNvGrpSpPr/>
          <p:nvPr/>
        </p:nvGrpSpPr>
        <p:grpSpPr>
          <a:xfrm>
            <a:off x="0" y="1371600"/>
            <a:ext cx="9144000" cy="73152"/>
            <a:chOff x="0" y="3268345"/>
            <a:chExt cx="9144000" cy="146304"/>
          </a:xfrm>
        </p:grpSpPr>
        <p:sp>
          <p:nvSpPr>
            <p:cNvPr id="15" name="Rectangle 14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9" name="Title 1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7512" y="4406900"/>
            <a:ext cx="7827201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7512" y="2667000"/>
            <a:ext cx="7827201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7BAB94-2919-49AF-9EE1-E09064380468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7654AB-8E59-4696-81CA-E6865B687C43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7" name="Group 12"/>
          <p:cNvGrpSpPr/>
          <p:nvPr/>
        </p:nvGrpSpPr>
        <p:grpSpPr>
          <a:xfrm flipH="1">
            <a:off x="0" y="4228465"/>
            <a:ext cx="9144000" cy="146304"/>
            <a:chOff x="0" y="3268345"/>
            <a:chExt cx="9144000" cy="146304"/>
          </a:xfrm>
        </p:grpSpPr>
        <p:sp>
          <p:nvSpPr>
            <p:cNvPr id="14" name="Rectangle 13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7BAB94-2919-49AF-9EE1-E09064380468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7654AB-8E59-4696-81CA-E6865B687C4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Title 1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14"/>
          <p:cNvGrpSpPr/>
          <p:nvPr/>
        </p:nvGrpSpPr>
        <p:grpSpPr>
          <a:xfrm>
            <a:off x="0" y="1371600"/>
            <a:ext cx="9144000" cy="73152"/>
            <a:chOff x="0" y="3268345"/>
            <a:chExt cx="9144000" cy="146304"/>
          </a:xfrm>
        </p:grpSpPr>
        <p:sp>
          <p:nvSpPr>
            <p:cNvPr id="16" name="Rectangle 15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2971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00200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2971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7BAB94-2919-49AF-9EE1-E09064380468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7654AB-8E59-4696-81CA-E6865B687C4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16"/>
          <p:cNvGrpSpPr/>
          <p:nvPr/>
        </p:nvGrpSpPr>
        <p:grpSpPr>
          <a:xfrm>
            <a:off x="0" y="1371600"/>
            <a:ext cx="9144000" cy="73152"/>
            <a:chOff x="0" y="3268345"/>
            <a:chExt cx="9144000" cy="146304"/>
          </a:xfrm>
        </p:grpSpPr>
        <p:sp>
          <p:nvSpPr>
            <p:cNvPr id="18" name="Rectangle 17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19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7BAB94-2919-49AF-9EE1-E09064380468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7654AB-8E59-4696-81CA-E6865B687C4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12"/>
          <p:cNvGrpSpPr/>
          <p:nvPr/>
        </p:nvGrpSpPr>
        <p:grpSpPr>
          <a:xfrm flipH="1">
            <a:off x="0" y="1371600"/>
            <a:ext cx="9144000" cy="73152"/>
            <a:chOff x="0" y="3268345"/>
            <a:chExt cx="9144000" cy="146304"/>
          </a:xfrm>
        </p:grpSpPr>
        <p:sp>
          <p:nvSpPr>
            <p:cNvPr id="14" name="Rectangle 13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7BAB94-2919-49AF-9EE1-E09064380468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7654AB-8E59-4696-81CA-E6865B687C43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5" name="Group 10"/>
          <p:cNvGrpSpPr/>
          <p:nvPr/>
        </p:nvGrpSpPr>
        <p:grpSpPr>
          <a:xfrm>
            <a:off x="-9144" y="-18288"/>
            <a:ext cx="9144000" cy="146304"/>
            <a:chOff x="0" y="3268345"/>
            <a:chExt cx="9144000" cy="146304"/>
          </a:xfrm>
        </p:grpSpPr>
        <p:sp>
          <p:nvSpPr>
            <p:cNvPr id="12" name="Rectangle 11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/>
            <p:cNvSpPr/>
            <p:nvPr userDrawn="1"/>
          </p:nvSpPr>
          <p:spPr>
            <a:xfrm>
              <a:off x="5495544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 userDrawn="1"/>
          </p:nvSpPr>
          <p:spPr>
            <a:xfrm>
              <a:off x="6592824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7690104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793750"/>
          </a:xfrm>
          <a:prstGeom prst="rect">
            <a:avLst/>
          </a:prstGeom>
        </p:spPr>
        <p:txBody>
          <a:bodyPr anchor="b">
            <a:normAutofit/>
          </a:bodyPr>
          <a:lstStyle>
            <a:lvl1pPr algn="l">
              <a:defRPr sz="28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371600"/>
            <a:ext cx="5111750" cy="4754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371600"/>
            <a:ext cx="3008313" cy="47545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7BAB94-2919-49AF-9EE1-E09064380468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7654AB-8E59-4696-81CA-E6865B687C43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8" name="Group 13"/>
          <p:cNvGrpSpPr/>
          <p:nvPr/>
        </p:nvGrpSpPr>
        <p:grpSpPr>
          <a:xfrm flipH="1">
            <a:off x="0" y="1143000"/>
            <a:ext cx="9144000" cy="73152"/>
            <a:chOff x="0" y="3268345"/>
            <a:chExt cx="9144000" cy="146304"/>
          </a:xfrm>
        </p:grpSpPr>
        <p:sp>
          <p:nvSpPr>
            <p:cNvPr id="15" name="Rectangle 14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icture Placeholder 14"/>
          <p:cNvSpPr>
            <a:spLocks noGrp="1"/>
          </p:cNvSpPr>
          <p:nvPr>
            <p:ph type="pic" sz="quarter" idx="13"/>
          </p:nvPr>
        </p:nvSpPr>
        <p:spPr>
          <a:xfrm>
            <a:off x="1801368" y="685800"/>
            <a:ext cx="5495544" cy="3886200"/>
          </a:xfrm>
          <a:solidFill>
            <a:schemeClr val="accent1"/>
          </a:solidFill>
          <a:effectLst>
            <a:reflection blurRad="6350" stA="52000" endA="300" endPos="35000" dir="5400000" sy="-100000" algn="bl" rotWithShape="0"/>
          </a:effectLst>
          <a:scene3d>
            <a:camera prst="orthographicFront"/>
            <a:lightRig rig="contrasting" dir="t"/>
          </a:scene3d>
          <a:sp3d contourW="12700" prstMaterial="softEdge">
            <a:bevelT prst="cross"/>
            <a:contourClr>
              <a:srgbClr val="FFFFFF"/>
            </a:contourClr>
          </a:sp3d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7BAB94-2919-49AF-9EE1-E09064380468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7654AB-8E59-4696-81CA-E6865B687C43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3" name="Group 15"/>
          <p:cNvGrpSpPr/>
          <p:nvPr/>
        </p:nvGrpSpPr>
        <p:grpSpPr>
          <a:xfrm>
            <a:off x="-9144" y="-18288"/>
            <a:ext cx="9144000" cy="146304"/>
            <a:chOff x="0" y="3268345"/>
            <a:chExt cx="9144000" cy="146304"/>
          </a:xfrm>
        </p:grpSpPr>
        <p:sp>
          <p:nvSpPr>
            <p:cNvPr id="17" name="Rectangle 16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5495544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 userDrawn="1"/>
          </p:nvSpPr>
          <p:spPr>
            <a:xfrm>
              <a:off x="6592824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19"/>
            <p:cNvSpPr/>
            <p:nvPr userDrawn="1"/>
          </p:nvSpPr>
          <p:spPr>
            <a:xfrm>
              <a:off x="7690104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7BAB94-2919-49AF-9EE1-E09064380468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7654AB-8E59-4696-81CA-E6865B687C4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7"/>
          <p:cNvGrpSpPr/>
          <p:nvPr/>
        </p:nvGrpSpPr>
        <p:grpSpPr>
          <a:xfrm flipH="1">
            <a:off x="0" y="1371600"/>
            <a:ext cx="9144000" cy="73152"/>
            <a:chOff x="0" y="3268345"/>
            <a:chExt cx="9144000" cy="146304"/>
          </a:xfrm>
        </p:grpSpPr>
        <p:sp>
          <p:nvSpPr>
            <p:cNvPr id="9" name="Rectangle 8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58000" y="274638"/>
            <a:ext cx="1828800" cy="5851525"/>
          </a:xfrm>
          <a:prstGeom prst="rect">
            <a:avLst/>
          </a:prstGeo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1722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39712" y="6356350"/>
            <a:ext cx="1868424" cy="365125"/>
          </a:xfrm>
        </p:spPr>
        <p:txBody>
          <a:bodyPr/>
          <a:lstStyle/>
          <a:p>
            <a:fld id="{0A7BAB94-2919-49AF-9EE1-E09064380468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7654AB-8E59-4696-81CA-E6865B687C43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 rot="5400000" flipH="1">
            <a:off x="3332988" y="3384804"/>
            <a:ext cx="6867144" cy="73152"/>
            <a:chOff x="0" y="3268345"/>
            <a:chExt cx="9144000" cy="146304"/>
          </a:xfrm>
        </p:grpSpPr>
        <p:sp>
          <p:nvSpPr>
            <p:cNvPr id="8" name="Rectangle 7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6826" y="0"/>
            <a:ext cx="9144000" cy="6286520"/>
          </a:xfrm>
          <a:prstGeom prst="rect">
            <a:avLst/>
          </a:prstGeom>
          <a:gradFill flip="none" rotWithShape="1">
            <a:gsLst>
              <a:gs pos="1000">
                <a:schemeClr val="bg2">
                  <a:alpha val="0"/>
                </a:schemeClr>
              </a:gs>
              <a:gs pos="100000">
                <a:schemeClr val="bg1">
                  <a:alpha val="92000"/>
                </a:schemeClr>
              </a:gs>
            </a:gsLst>
            <a:lin ang="16200000" scaled="1"/>
            <a:tileRect/>
          </a:gradFill>
          <a:ln w="28575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574536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ysClr val="windowText" lastClr="000000"/>
                </a:solidFill>
              </a:defRPr>
            </a:lvl1pPr>
          </a:lstStyle>
          <a:p>
            <a:fld id="{0A7BAB94-2919-49AF-9EE1-E09064380468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ysClr val="windowText" lastClr="000000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0248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ysClr val="windowText" lastClr="000000"/>
                </a:solidFill>
              </a:defRPr>
            </a:lvl1pPr>
          </a:lstStyle>
          <a:p>
            <a:fld id="{BE7654AB-8E59-4696-81CA-E6865B687C4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Placeholder 7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4400" kern="1200">
          <a:ln>
            <a:noFill/>
          </a:ln>
          <a:solidFill>
            <a:srgbClr val="FFFFFF"/>
          </a:solidFill>
          <a:effectLst>
            <a:glow rad="101600">
              <a:schemeClr val="tx2"/>
            </a:glo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spcBef>
          <a:spcPct val="20000"/>
        </a:spcBef>
        <a:buClr>
          <a:schemeClr val="tx2"/>
        </a:buClr>
        <a:buSzPct val="70000"/>
        <a:buFont typeface="Wingdings 2" pitchFamily="18" charset="2"/>
        <a:buChar char="¥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Clr>
          <a:schemeClr val="accent4"/>
        </a:buClr>
        <a:buSzPct val="60000"/>
        <a:buFont typeface="Wingdings 2" pitchFamily="18" charset="2"/>
        <a:buChar char="¥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accent5"/>
        </a:buClr>
        <a:buSzPct val="57000"/>
        <a:buFont typeface="Wingdings 2" pitchFamily="18" charset="2"/>
        <a:buChar char="¥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accent6"/>
        </a:buClr>
        <a:buSzPct val="55000"/>
        <a:buFont typeface="Wingdings 2" pitchFamily="18" charset="2"/>
        <a:buChar char="¥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accent2"/>
        </a:buClr>
        <a:buSzPct val="50000"/>
        <a:buFont typeface="Wingdings 2" pitchFamily="18" charset="2"/>
        <a:buChar char="¥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wmf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3.gif"/><Relationship Id="rId4" Type="http://schemas.openxmlformats.org/officeDocument/2006/relationships/image" Target="../media/image12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www.ecmost.cz/chemie.php?page=clanky" TargetMode="External"/><Relationship Id="rId3" Type="http://schemas.openxmlformats.org/officeDocument/2006/relationships/hyperlink" Target="http://www.biorenesance.cz/biorenesance/eshop/307-1-PRIRODNI-PRODUKTY-A-Z/1349-2-BAOBAB" TargetMode="External"/><Relationship Id="rId7" Type="http://schemas.openxmlformats.org/officeDocument/2006/relationships/hyperlink" Target="http://karenswhimsy.com/tree-clipart.shtm" TargetMode="External"/><Relationship Id="rId2" Type="http://schemas.openxmlformats.org/officeDocument/2006/relationships/hyperlink" Target="http://www.chovatelka.cz/svet-zvirat-clanek/delfin-skakavy-4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masiv.retro-nabytek.cz/kancelarska-kresla-do-obyvaciho-pokoje-jidelni-do-kuchyne-kancelare/jidelni-drevene-kreslo-s-operkami-restauracni-nabytek-jidelni-kresla.html" TargetMode="External"/><Relationship Id="rId5" Type="http://schemas.openxmlformats.org/officeDocument/2006/relationships/hyperlink" Target="http://www.lavicky-kose.com/stoly/dreveny-zahradni-stul-z-masivu/" TargetMode="External"/><Relationship Id="rId4" Type="http://schemas.openxmlformats.org/officeDocument/2006/relationships/hyperlink" Target="http://4photos.net/en/image:174-15600-Student_2_image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11560" y="3933056"/>
            <a:ext cx="7772400" cy="1152525"/>
          </a:xfrm>
        </p:spPr>
        <p:txBody>
          <a:bodyPr/>
          <a:lstStyle/>
          <a:p>
            <a:r>
              <a:rPr lang="cs-CZ" dirty="0" smtClean="0"/>
              <a:t>Tělesa a látky</a:t>
            </a:r>
            <a:endParaRPr lang="cs-CZ" dirty="0"/>
          </a:p>
        </p:txBody>
      </p:sp>
      <p:pic>
        <p:nvPicPr>
          <p:cNvPr id="20485" name="Obrázek 1" descr="imagesCAC265GE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4716463" cy="1035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486" name="Text Box 6"/>
          <p:cNvSpPr txBox="1">
            <a:spLocks noChangeArrowheads="1"/>
          </p:cNvSpPr>
          <p:nvPr/>
        </p:nvSpPr>
        <p:spPr bwMode="auto">
          <a:xfrm>
            <a:off x="1835150" y="1557338"/>
            <a:ext cx="633730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/>
          </a:p>
        </p:txBody>
      </p:sp>
      <p:graphicFrame>
        <p:nvGraphicFramePr>
          <p:cNvPr id="20487" name="Group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421892105"/>
              </p:ext>
            </p:extLst>
          </p:nvPr>
        </p:nvGraphicFramePr>
        <p:xfrm>
          <a:off x="1042988" y="1484313"/>
          <a:ext cx="7129462" cy="1960505"/>
        </p:xfrm>
        <a:graphic>
          <a:graphicData uri="http://schemas.openxmlformats.org/drawingml/2006/table">
            <a:tbl>
              <a:tblPr/>
              <a:tblGrid>
                <a:gridCol w="1657350"/>
                <a:gridCol w="5472112"/>
              </a:tblGrid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ŠKOLY </a:t>
                      </a:r>
                    </a:p>
                  </a:txBody>
                  <a:tcPr marL="90000" marR="90000" marT="46800" marB="46800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2. ZŠ J. A. Komenského Milevsko, J. A. Komenského 1023, okres Písek</a:t>
                      </a: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1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PROJEKTU</a:t>
                      </a:r>
                    </a:p>
                  </a:txBody>
                  <a:tcPr marL="90000" marR="90000" marT="46800" marB="46800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CZ.1.07/1.4.00/21.1611 </a:t>
                      </a: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01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ŠABLONY </a:t>
                      </a:r>
                    </a:p>
                  </a:txBody>
                  <a:tcPr marL="90000" marR="90000" marT="46800" marB="46800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III/2  Inovace a zkvalitnění výuky prostřednictvím ICT </a:t>
                      </a: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01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MATERIÁLU </a:t>
                      </a:r>
                    </a:p>
                  </a:txBody>
                  <a:tcPr marL="90000" marR="90000" marT="46800" marB="46800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Tělesa a látky</a:t>
                      </a: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2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SADY </a:t>
                      </a:r>
                    </a:p>
                  </a:txBody>
                  <a:tcPr marL="90000" marR="90000" marT="46800" marB="46800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 </a:t>
                      </a: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9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MATERIÁLU </a:t>
                      </a:r>
                    </a:p>
                  </a:txBody>
                  <a:tcPr marL="90000" marR="90000" marT="46800" marB="46800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VY_32_INOVACE_01 </a:t>
                      </a: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2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 MATERIÁLU </a:t>
                      </a:r>
                    </a:p>
                  </a:txBody>
                  <a:tcPr marL="90000" marR="90000" marT="46800" marB="46800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Mgr. Jan Hrubec</a:t>
                      </a: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939564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60648"/>
            <a:ext cx="7924800" cy="1470025"/>
          </a:xfrm>
        </p:spPr>
        <p:txBody>
          <a:bodyPr anchor="t"/>
          <a:lstStyle/>
          <a:p>
            <a:pPr algn="l"/>
            <a:r>
              <a:rPr lang="cs-CZ" dirty="0" smtClean="0"/>
              <a:t>Co vidíte na obrázcích ?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grpSp>
        <p:nvGrpSpPr>
          <p:cNvPr id="6" name="Skupina 5"/>
          <p:cNvGrpSpPr/>
          <p:nvPr/>
        </p:nvGrpSpPr>
        <p:grpSpPr>
          <a:xfrm>
            <a:off x="26756" y="1649969"/>
            <a:ext cx="9093402" cy="5329900"/>
            <a:chOff x="26756" y="1649969"/>
            <a:chExt cx="9093402" cy="5329900"/>
          </a:xfrm>
        </p:grpSpPr>
        <p:pic>
          <p:nvPicPr>
            <p:cNvPr id="4" name="Obrázek 3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2195736" y="1649969"/>
              <a:ext cx="3686175" cy="2133600"/>
            </a:xfrm>
            <a:prstGeom prst="rect">
              <a:avLst/>
            </a:prstGeom>
            <a:ln>
              <a:noFill/>
            </a:ln>
            <a:effectLst>
              <a:softEdge rad="112500"/>
            </a:effectLst>
          </p:spPr>
        </p:pic>
        <p:pic>
          <p:nvPicPr>
            <p:cNvPr id="5" name="Obrázek 4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6559485" y="2870270"/>
              <a:ext cx="2560673" cy="4109599"/>
            </a:xfrm>
            <a:prstGeom prst="rect">
              <a:avLst/>
            </a:prstGeom>
            <a:ln>
              <a:noFill/>
            </a:ln>
            <a:effectLst>
              <a:softEdge rad="112500"/>
            </a:effectLst>
          </p:spPr>
        </p:pic>
        <p:pic>
          <p:nvPicPr>
            <p:cNvPr id="8" name="Obrázek 7"/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26756" y="3776119"/>
              <a:ext cx="2744204" cy="3082656"/>
            </a:xfrm>
            <a:prstGeom prst="rect">
              <a:avLst/>
            </a:prstGeom>
            <a:ln>
              <a:noFill/>
            </a:ln>
            <a:effectLst>
              <a:softEdge rad="112500"/>
            </a:effectLst>
          </p:spPr>
        </p:pic>
        <p:pic>
          <p:nvPicPr>
            <p:cNvPr id="1026" name="Picture 2" descr="D:\Program Files\Microsoft Office\MEDIA\CAGCAT10\j0090386.wmf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915816" y="3968011"/>
              <a:ext cx="3528392" cy="269887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xmlns="" val="37572553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60648"/>
            <a:ext cx="7924800" cy="1470025"/>
          </a:xfrm>
        </p:spPr>
        <p:txBody>
          <a:bodyPr anchor="t">
            <a:normAutofit fontScale="90000"/>
          </a:bodyPr>
          <a:lstStyle/>
          <a:p>
            <a:pPr algn="l"/>
            <a:r>
              <a:rPr lang="cs-CZ" dirty="0"/>
              <a:t>Můžeme všechny předměty, které </a:t>
            </a:r>
            <a:r>
              <a:rPr lang="cs-CZ" dirty="0" smtClean="0"/>
              <a:t>vidíte, </a:t>
            </a:r>
            <a:r>
              <a:rPr lang="cs-CZ" dirty="0"/>
              <a:t>označit jedním slovem?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95736" y="1649969"/>
            <a:ext cx="3686175" cy="21336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559485" y="2870270"/>
            <a:ext cx="2560673" cy="410959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6756" y="3776119"/>
            <a:ext cx="2744204" cy="308265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grpSp>
        <p:nvGrpSpPr>
          <p:cNvPr id="6" name="Group 4"/>
          <p:cNvGrpSpPr>
            <a:grpSpLocks noChangeAspect="1"/>
          </p:cNvGrpSpPr>
          <p:nvPr/>
        </p:nvGrpSpPr>
        <p:grpSpPr bwMode="auto">
          <a:xfrm>
            <a:off x="2916238" y="3968750"/>
            <a:ext cx="3527425" cy="2698750"/>
            <a:chOff x="1837" y="2500"/>
            <a:chExt cx="2222" cy="1700"/>
          </a:xfrm>
        </p:grpSpPr>
        <p:sp>
          <p:nvSpPr>
            <p:cNvPr id="10" name="AutoShape 3"/>
            <p:cNvSpPr>
              <a:spLocks noChangeAspect="1" noChangeArrowheads="1" noTextEdit="1"/>
            </p:cNvSpPr>
            <p:nvPr/>
          </p:nvSpPr>
          <p:spPr bwMode="auto">
            <a:xfrm>
              <a:off x="1837" y="2500"/>
              <a:ext cx="2222" cy="17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grpSp>
          <p:nvGrpSpPr>
            <p:cNvPr id="11" name="Group 205"/>
            <p:cNvGrpSpPr>
              <a:grpSpLocks/>
            </p:cNvGrpSpPr>
            <p:nvPr/>
          </p:nvGrpSpPr>
          <p:grpSpPr bwMode="auto">
            <a:xfrm>
              <a:off x="1837" y="2522"/>
              <a:ext cx="2192" cy="1656"/>
              <a:chOff x="1837" y="2522"/>
              <a:chExt cx="2192" cy="1656"/>
            </a:xfrm>
          </p:grpSpPr>
          <p:sp>
            <p:nvSpPr>
              <p:cNvPr id="153" name="Freeform 5"/>
              <p:cNvSpPr>
                <a:spLocks/>
              </p:cNvSpPr>
              <p:nvPr/>
            </p:nvSpPr>
            <p:spPr bwMode="auto">
              <a:xfrm>
                <a:off x="2521" y="3724"/>
                <a:ext cx="53" cy="63"/>
              </a:xfrm>
              <a:custGeom>
                <a:avLst/>
                <a:gdLst>
                  <a:gd name="T0" fmla="*/ 20 w 53"/>
                  <a:gd name="T1" fmla="*/ 10 h 63"/>
                  <a:gd name="T2" fmla="*/ 49 w 53"/>
                  <a:gd name="T3" fmla="*/ 0 h 63"/>
                  <a:gd name="T4" fmla="*/ 53 w 53"/>
                  <a:gd name="T5" fmla="*/ 25 h 63"/>
                  <a:gd name="T6" fmla="*/ 45 w 53"/>
                  <a:gd name="T7" fmla="*/ 62 h 63"/>
                  <a:gd name="T8" fmla="*/ 0 w 53"/>
                  <a:gd name="T9" fmla="*/ 63 h 63"/>
                  <a:gd name="T10" fmla="*/ 13 w 53"/>
                  <a:gd name="T11" fmla="*/ 34 h 63"/>
                  <a:gd name="T12" fmla="*/ 20 w 53"/>
                  <a:gd name="T13" fmla="*/ 10 h 63"/>
                  <a:gd name="T14" fmla="*/ 20 w 53"/>
                  <a:gd name="T15" fmla="*/ 10 h 6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53" h="63">
                    <a:moveTo>
                      <a:pt x="20" y="10"/>
                    </a:moveTo>
                    <a:lnTo>
                      <a:pt x="49" y="0"/>
                    </a:lnTo>
                    <a:lnTo>
                      <a:pt x="53" y="25"/>
                    </a:lnTo>
                    <a:lnTo>
                      <a:pt x="45" y="62"/>
                    </a:lnTo>
                    <a:lnTo>
                      <a:pt x="0" y="63"/>
                    </a:lnTo>
                    <a:lnTo>
                      <a:pt x="13" y="34"/>
                    </a:lnTo>
                    <a:lnTo>
                      <a:pt x="20" y="10"/>
                    </a:lnTo>
                    <a:lnTo>
                      <a:pt x="20" y="10"/>
                    </a:lnTo>
                    <a:close/>
                  </a:path>
                </a:pathLst>
              </a:custGeom>
              <a:solidFill>
                <a:srgbClr val="C7D1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4" name="Freeform 6"/>
              <p:cNvSpPr>
                <a:spLocks/>
              </p:cNvSpPr>
              <p:nvPr/>
            </p:nvSpPr>
            <p:spPr bwMode="auto">
              <a:xfrm>
                <a:off x="1837" y="2522"/>
                <a:ext cx="2192" cy="449"/>
              </a:xfrm>
              <a:custGeom>
                <a:avLst/>
                <a:gdLst>
                  <a:gd name="T0" fmla="*/ 2192 w 2192"/>
                  <a:gd name="T1" fmla="*/ 0 h 449"/>
                  <a:gd name="T2" fmla="*/ 0 w 2192"/>
                  <a:gd name="T3" fmla="*/ 4 h 449"/>
                  <a:gd name="T4" fmla="*/ 6 w 2192"/>
                  <a:gd name="T5" fmla="*/ 363 h 449"/>
                  <a:gd name="T6" fmla="*/ 424 w 2192"/>
                  <a:gd name="T7" fmla="*/ 449 h 449"/>
                  <a:gd name="T8" fmla="*/ 1988 w 2192"/>
                  <a:gd name="T9" fmla="*/ 434 h 449"/>
                  <a:gd name="T10" fmla="*/ 2192 w 2192"/>
                  <a:gd name="T11" fmla="*/ 357 h 449"/>
                  <a:gd name="T12" fmla="*/ 2192 w 2192"/>
                  <a:gd name="T13" fmla="*/ 0 h 449"/>
                  <a:gd name="T14" fmla="*/ 2192 w 2192"/>
                  <a:gd name="T15" fmla="*/ 0 h 44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2192" h="449">
                    <a:moveTo>
                      <a:pt x="2192" y="0"/>
                    </a:moveTo>
                    <a:lnTo>
                      <a:pt x="0" y="4"/>
                    </a:lnTo>
                    <a:lnTo>
                      <a:pt x="6" y="363"/>
                    </a:lnTo>
                    <a:lnTo>
                      <a:pt x="424" y="449"/>
                    </a:lnTo>
                    <a:lnTo>
                      <a:pt x="1988" y="434"/>
                    </a:lnTo>
                    <a:lnTo>
                      <a:pt x="2192" y="357"/>
                    </a:lnTo>
                    <a:lnTo>
                      <a:pt x="2192" y="0"/>
                    </a:lnTo>
                    <a:lnTo>
                      <a:pt x="2192" y="0"/>
                    </a:lnTo>
                    <a:close/>
                  </a:path>
                </a:pathLst>
              </a:custGeom>
              <a:solidFill>
                <a:srgbClr val="F2E8DB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5" name="Freeform 7"/>
              <p:cNvSpPr>
                <a:spLocks/>
              </p:cNvSpPr>
              <p:nvPr/>
            </p:nvSpPr>
            <p:spPr bwMode="auto">
              <a:xfrm>
                <a:off x="1863" y="2640"/>
                <a:ext cx="2143" cy="477"/>
              </a:xfrm>
              <a:custGeom>
                <a:avLst/>
                <a:gdLst>
                  <a:gd name="T0" fmla="*/ 2130 w 2143"/>
                  <a:gd name="T1" fmla="*/ 178 h 477"/>
                  <a:gd name="T2" fmla="*/ 1666 w 2143"/>
                  <a:gd name="T3" fmla="*/ 18 h 477"/>
                  <a:gd name="T4" fmla="*/ 1431 w 2143"/>
                  <a:gd name="T5" fmla="*/ 11 h 477"/>
                  <a:gd name="T6" fmla="*/ 1459 w 2143"/>
                  <a:gd name="T7" fmla="*/ 64 h 477"/>
                  <a:gd name="T8" fmla="*/ 1201 w 2143"/>
                  <a:gd name="T9" fmla="*/ 71 h 477"/>
                  <a:gd name="T10" fmla="*/ 966 w 2143"/>
                  <a:gd name="T11" fmla="*/ 68 h 477"/>
                  <a:gd name="T12" fmla="*/ 1006 w 2143"/>
                  <a:gd name="T13" fmla="*/ 107 h 477"/>
                  <a:gd name="T14" fmla="*/ 636 w 2143"/>
                  <a:gd name="T15" fmla="*/ 0 h 477"/>
                  <a:gd name="T16" fmla="*/ 247 w 2143"/>
                  <a:gd name="T17" fmla="*/ 28 h 477"/>
                  <a:gd name="T18" fmla="*/ 366 w 2143"/>
                  <a:gd name="T19" fmla="*/ 97 h 477"/>
                  <a:gd name="T20" fmla="*/ 350 w 2143"/>
                  <a:gd name="T21" fmla="*/ 166 h 477"/>
                  <a:gd name="T22" fmla="*/ 112 w 2143"/>
                  <a:gd name="T23" fmla="*/ 171 h 477"/>
                  <a:gd name="T24" fmla="*/ 219 w 2143"/>
                  <a:gd name="T25" fmla="*/ 213 h 477"/>
                  <a:gd name="T26" fmla="*/ 0 w 2143"/>
                  <a:gd name="T27" fmla="*/ 220 h 477"/>
                  <a:gd name="T28" fmla="*/ 56 w 2143"/>
                  <a:gd name="T29" fmla="*/ 431 h 477"/>
                  <a:gd name="T30" fmla="*/ 435 w 2143"/>
                  <a:gd name="T31" fmla="*/ 477 h 477"/>
                  <a:gd name="T32" fmla="*/ 1514 w 2143"/>
                  <a:gd name="T33" fmla="*/ 449 h 477"/>
                  <a:gd name="T34" fmla="*/ 2143 w 2143"/>
                  <a:gd name="T35" fmla="*/ 316 h 477"/>
                  <a:gd name="T36" fmla="*/ 2130 w 2143"/>
                  <a:gd name="T37" fmla="*/ 178 h 477"/>
                  <a:gd name="T38" fmla="*/ 2130 w 2143"/>
                  <a:gd name="T39" fmla="*/ 178 h 47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2143" h="477">
                    <a:moveTo>
                      <a:pt x="2130" y="178"/>
                    </a:moveTo>
                    <a:lnTo>
                      <a:pt x="1666" y="18"/>
                    </a:lnTo>
                    <a:lnTo>
                      <a:pt x="1431" y="11"/>
                    </a:lnTo>
                    <a:lnTo>
                      <a:pt x="1459" y="64"/>
                    </a:lnTo>
                    <a:lnTo>
                      <a:pt x="1201" y="71"/>
                    </a:lnTo>
                    <a:lnTo>
                      <a:pt x="966" y="68"/>
                    </a:lnTo>
                    <a:lnTo>
                      <a:pt x="1006" y="107"/>
                    </a:lnTo>
                    <a:lnTo>
                      <a:pt x="636" y="0"/>
                    </a:lnTo>
                    <a:lnTo>
                      <a:pt x="247" y="28"/>
                    </a:lnTo>
                    <a:lnTo>
                      <a:pt x="366" y="97"/>
                    </a:lnTo>
                    <a:lnTo>
                      <a:pt x="350" y="166"/>
                    </a:lnTo>
                    <a:lnTo>
                      <a:pt x="112" y="171"/>
                    </a:lnTo>
                    <a:lnTo>
                      <a:pt x="219" y="213"/>
                    </a:lnTo>
                    <a:lnTo>
                      <a:pt x="0" y="220"/>
                    </a:lnTo>
                    <a:lnTo>
                      <a:pt x="56" y="431"/>
                    </a:lnTo>
                    <a:lnTo>
                      <a:pt x="435" y="477"/>
                    </a:lnTo>
                    <a:lnTo>
                      <a:pt x="1514" y="449"/>
                    </a:lnTo>
                    <a:lnTo>
                      <a:pt x="2143" y="316"/>
                    </a:lnTo>
                    <a:lnTo>
                      <a:pt x="2130" y="178"/>
                    </a:lnTo>
                    <a:lnTo>
                      <a:pt x="2130" y="178"/>
                    </a:lnTo>
                    <a:close/>
                  </a:path>
                </a:pathLst>
              </a:custGeom>
              <a:solidFill>
                <a:srgbClr val="FFF2F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6" name="Freeform 8"/>
              <p:cNvSpPr>
                <a:spLocks/>
              </p:cNvSpPr>
              <p:nvPr/>
            </p:nvSpPr>
            <p:spPr bwMode="auto">
              <a:xfrm>
                <a:off x="3756" y="2889"/>
                <a:ext cx="109" cy="91"/>
              </a:xfrm>
              <a:custGeom>
                <a:avLst/>
                <a:gdLst>
                  <a:gd name="T0" fmla="*/ 109 w 109"/>
                  <a:gd name="T1" fmla="*/ 0 h 91"/>
                  <a:gd name="T2" fmla="*/ 0 w 109"/>
                  <a:gd name="T3" fmla="*/ 34 h 91"/>
                  <a:gd name="T4" fmla="*/ 2 w 109"/>
                  <a:gd name="T5" fmla="*/ 91 h 91"/>
                  <a:gd name="T6" fmla="*/ 86 w 109"/>
                  <a:gd name="T7" fmla="*/ 81 h 91"/>
                  <a:gd name="T8" fmla="*/ 109 w 109"/>
                  <a:gd name="T9" fmla="*/ 44 h 91"/>
                  <a:gd name="T10" fmla="*/ 109 w 109"/>
                  <a:gd name="T11" fmla="*/ 0 h 91"/>
                  <a:gd name="T12" fmla="*/ 109 w 109"/>
                  <a:gd name="T13" fmla="*/ 0 h 9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09" h="91">
                    <a:moveTo>
                      <a:pt x="109" y="0"/>
                    </a:moveTo>
                    <a:lnTo>
                      <a:pt x="0" y="34"/>
                    </a:lnTo>
                    <a:lnTo>
                      <a:pt x="2" y="91"/>
                    </a:lnTo>
                    <a:lnTo>
                      <a:pt x="86" y="81"/>
                    </a:lnTo>
                    <a:lnTo>
                      <a:pt x="109" y="44"/>
                    </a:lnTo>
                    <a:lnTo>
                      <a:pt x="109" y="0"/>
                    </a:lnTo>
                    <a:lnTo>
                      <a:pt x="109" y="0"/>
                    </a:lnTo>
                    <a:close/>
                  </a:path>
                </a:pathLst>
              </a:custGeom>
              <a:solidFill>
                <a:srgbClr val="6670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7" name="Freeform 9"/>
              <p:cNvSpPr>
                <a:spLocks/>
              </p:cNvSpPr>
              <p:nvPr/>
            </p:nvSpPr>
            <p:spPr bwMode="auto">
              <a:xfrm>
                <a:off x="2812" y="2781"/>
                <a:ext cx="202" cy="72"/>
              </a:xfrm>
              <a:custGeom>
                <a:avLst/>
                <a:gdLst>
                  <a:gd name="T0" fmla="*/ 166 w 202"/>
                  <a:gd name="T1" fmla="*/ 11 h 72"/>
                  <a:gd name="T2" fmla="*/ 195 w 202"/>
                  <a:gd name="T3" fmla="*/ 19 h 72"/>
                  <a:gd name="T4" fmla="*/ 201 w 202"/>
                  <a:gd name="T5" fmla="*/ 37 h 72"/>
                  <a:gd name="T6" fmla="*/ 202 w 202"/>
                  <a:gd name="T7" fmla="*/ 59 h 72"/>
                  <a:gd name="T8" fmla="*/ 122 w 202"/>
                  <a:gd name="T9" fmla="*/ 72 h 72"/>
                  <a:gd name="T10" fmla="*/ 60 w 202"/>
                  <a:gd name="T11" fmla="*/ 69 h 72"/>
                  <a:gd name="T12" fmla="*/ 11 w 202"/>
                  <a:gd name="T13" fmla="*/ 51 h 72"/>
                  <a:gd name="T14" fmla="*/ 0 w 202"/>
                  <a:gd name="T15" fmla="*/ 23 h 72"/>
                  <a:gd name="T16" fmla="*/ 81 w 202"/>
                  <a:gd name="T17" fmla="*/ 0 h 72"/>
                  <a:gd name="T18" fmla="*/ 166 w 202"/>
                  <a:gd name="T19" fmla="*/ 11 h 72"/>
                  <a:gd name="T20" fmla="*/ 166 w 202"/>
                  <a:gd name="T21" fmla="*/ 11 h 7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202" h="72">
                    <a:moveTo>
                      <a:pt x="166" y="11"/>
                    </a:moveTo>
                    <a:lnTo>
                      <a:pt x="195" y="19"/>
                    </a:lnTo>
                    <a:lnTo>
                      <a:pt x="201" y="37"/>
                    </a:lnTo>
                    <a:lnTo>
                      <a:pt x="202" y="59"/>
                    </a:lnTo>
                    <a:lnTo>
                      <a:pt x="122" y="72"/>
                    </a:lnTo>
                    <a:lnTo>
                      <a:pt x="60" y="69"/>
                    </a:lnTo>
                    <a:lnTo>
                      <a:pt x="11" y="51"/>
                    </a:lnTo>
                    <a:lnTo>
                      <a:pt x="0" y="23"/>
                    </a:lnTo>
                    <a:lnTo>
                      <a:pt x="81" y="0"/>
                    </a:lnTo>
                    <a:lnTo>
                      <a:pt x="166" y="11"/>
                    </a:lnTo>
                    <a:lnTo>
                      <a:pt x="166" y="11"/>
                    </a:lnTo>
                    <a:close/>
                  </a:path>
                </a:pathLst>
              </a:custGeom>
              <a:solidFill>
                <a:srgbClr val="78695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8" name="Freeform 10"/>
              <p:cNvSpPr>
                <a:spLocks/>
              </p:cNvSpPr>
              <p:nvPr/>
            </p:nvSpPr>
            <p:spPr bwMode="auto">
              <a:xfrm>
                <a:off x="2699" y="2785"/>
                <a:ext cx="35" cy="58"/>
              </a:xfrm>
              <a:custGeom>
                <a:avLst/>
                <a:gdLst>
                  <a:gd name="T0" fmla="*/ 35 w 35"/>
                  <a:gd name="T1" fmla="*/ 0 h 58"/>
                  <a:gd name="T2" fmla="*/ 11 w 35"/>
                  <a:gd name="T3" fmla="*/ 0 h 58"/>
                  <a:gd name="T4" fmla="*/ 6 w 35"/>
                  <a:gd name="T5" fmla="*/ 28 h 58"/>
                  <a:gd name="T6" fmla="*/ 0 w 35"/>
                  <a:gd name="T7" fmla="*/ 54 h 58"/>
                  <a:gd name="T8" fmla="*/ 19 w 35"/>
                  <a:gd name="T9" fmla="*/ 58 h 58"/>
                  <a:gd name="T10" fmla="*/ 31 w 35"/>
                  <a:gd name="T11" fmla="*/ 46 h 58"/>
                  <a:gd name="T12" fmla="*/ 35 w 35"/>
                  <a:gd name="T13" fmla="*/ 0 h 58"/>
                  <a:gd name="T14" fmla="*/ 35 w 35"/>
                  <a:gd name="T15" fmla="*/ 0 h 5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35" h="58">
                    <a:moveTo>
                      <a:pt x="35" y="0"/>
                    </a:moveTo>
                    <a:lnTo>
                      <a:pt x="11" y="0"/>
                    </a:lnTo>
                    <a:lnTo>
                      <a:pt x="6" y="28"/>
                    </a:lnTo>
                    <a:lnTo>
                      <a:pt x="0" y="54"/>
                    </a:lnTo>
                    <a:lnTo>
                      <a:pt x="19" y="58"/>
                    </a:lnTo>
                    <a:lnTo>
                      <a:pt x="31" y="46"/>
                    </a:lnTo>
                    <a:lnTo>
                      <a:pt x="35" y="0"/>
                    </a:lnTo>
                    <a:lnTo>
                      <a:pt x="35" y="0"/>
                    </a:lnTo>
                    <a:close/>
                  </a:path>
                </a:pathLst>
              </a:custGeom>
              <a:solidFill>
                <a:srgbClr val="C4C9DB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9" name="Freeform 11"/>
              <p:cNvSpPr>
                <a:spLocks/>
              </p:cNvSpPr>
              <p:nvPr/>
            </p:nvSpPr>
            <p:spPr bwMode="auto">
              <a:xfrm>
                <a:off x="2225" y="3060"/>
                <a:ext cx="109" cy="68"/>
              </a:xfrm>
              <a:custGeom>
                <a:avLst/>
                <a:gdLst>
                  <a:gd name="T0" fmla="*/ 98 w 109"/>
                  <a:gd name="T1" fmla="*/ 0 h 68"/>
                  <a:gd name="T2" fmla="*/ 62 w 109"/>
                  <a:gd name="T3" fmla="*/ 23 h 68"/>
                  <a:gd name="T4" fmla="*/ 7 w 109"/>
                  <a:gd name="T5" fmla="*/ 33 h 68"/>
                  <a:gd name="T6" fmla="*/ 0 w 109"/>
                  <a:gd name="T7" fmla="*/ 61 h 68"/>
                  <a:gd name="T8" fmla="*/ 42 w 109"/>
                  <a:gd name="T9" fmla="*/ 68 h 68"/>
                  <a:gd name="T10" fmla="*/ 109 w 109"/>
                  <a:gd name="T11" fmla="*/ 65 h 68"/>
                  <a:gd name="T12" fmla="*/ 109 w 109"/>
                  <a:gd name="T13" fmla="*/ 29 h 68"/>
                  <a:gd name="T14" fmla="*/ 98 w 109"/>
                  <a:gd name="T15" fmla="*/ 0 h 68"/>
                  <a:gd name="T16" fmla="*/ 98 w 109"/>
                  <a:gd name="T17" fmla="*/ 0 h 6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109" h="68">
                    <a:moveTo>
                      <a:pt x="98" y="0"/>
                    </a:moveTo>
                    <a:lnTo>
                      <a:pt x="62" y="23"/>
                    </a:lnTo>
                    <a:lnTo>
                      <a:pt x="7" y="33"/>
                    </a:lnTo>
                    <a:lnTo>
                      <a:pt x="0" y="61"/>
                    </a:lnTo>
                    <a:lnTo>
                      <a:pt x="42" y="68"/>
                    </a:lnTo>
                    <a:lnTo>
                      <a:pt x="109" y="65"/>
                    </a:lnTo>
                    <a:lnTo>
                      <a:pt x="109" y="29"/>
                    </a:lnTo>
                    <a:lnTo>
                      <a:pt x="98" y="0"/>
                    </a:lnTo>
                    <a:lnTo>
                      <a:pt x="98" y="0"/>
                    </a:lnTo>
                    <a:close/>
                  </a:path>
                </a:pathLst>
              </a:custGeom>
              <a:solidFill>
                <a:srgbClr val="78695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0" name="Freeform 12"/>
              <p:cNvSpPr>
                <a:spLocks/>
              </p:cNvSpPr>
              <p:nvPr/>
            </p:nvSpPr>
            <p:spPr bwMode="auto">
              <a:xfrm>
                <a:off x="1986" y="3227"/>
                <a:ext cx="258" cy="40"/>
              </a:xfrm>
              <a:custGeom>
                <a:avLst/>
                <a:gdLst>
                  <a:gd name="T0" fmla="*/ 257 w 258"/>
                  <a:gd name="T1" fmla="*/ 39 h 40"/>
                  <a:gd name="T2" fmla="*/ 154 w 258"/>
                  <a:gd name="T3" fmla="*/ 40 h 40"/>
                  <a:gd name="T4" fmla="*/ 37 w 258"/>
                  <a:gd name="T5" fmla="*/ 39 h 40"/>
                  <a:gd name="T6" fmla="*/ 0 w 258"/>
                  <a:gd name="T7" fmla="*/ 30 h 40"/>
                  <a:gd name="T8" fmla="*/ 25 w 258"/>
                  <a:gd name="T9" fmla="*/ 0 h 40"/>
                  <a:gd name="T10" fmla="*/ 181 w 258"/>
                  <a:gd name="T11" fmla="*/ 6 h 40"/>
                  <a:gd name="T12" fmla="*/ 252 w 258"/>
                  <a:gd name="T13" fmla="*/ 13 h 40"/>
                  <a:gd name="T14" fmla="*/ 258 w 258"/>
                  <a:gd name="T15" fmla="*/ 31 h 40"/>
                  <a:gd name="T16" fmla="*/ 257 w 258"/>
                  <a:gd name="T17" fmla="*/ 39 h 40"/>
                  <a:gd name="T18" fmla="*/ 257 w 258"/>
                  <a:gd name="T19" fmla="*/ 39 h 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58" h="40">
                    <a:moveTo>
                      <a:pt x="257" y="39"/>
                    </a:moveTo>
                    <a:lnTo>
                      <a:pt x="154" y="40"/>
                    </a:lnTo>
                    <a:lnTo>
                      <a:pt x="37" y="39"/>
                    </a:lnTo>
                    <a:lnTo>
                      <a:pt x="0" y="30"/>
                    </a:lnTo>
                    <a:lnTo>
                      <a:pt x="25" y="0"/>
                    </a:lnTo>
                    <a:lnTo>
                      <a:pt x="181" y="6"/>
                    </a:lnTo>
                    <a:lnTo>
                      <a:pt x="252" y="13"/>
                    </a:lnTo>
                    <a:lnTo>
                      <a:pt x="258" y="31"/>
                    </a:lnTo>
                    <a:lnTo>
                      <a:pt x="257" y="39"/>
                    </a:lnTo>
                    <a:lnTo>
                      <a:pt x="257" y="39"/>
                    </a:lnTo>
                    <a:close/>
                  </a:path>
                </a:pathLst>
              </a:custGeom>
              <a:solidFill>
                <a:srgbClr val="BDC9D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1" name="Freeform 13"/>
              <p:cNvSpPr>
                <a:spLocks/>
              </p:cNvSpPr>
              <p:nvPr/>
            </p:nvSpPr>
            <p:spPr bwMode="auto">
              <a:xfrm>
                <a:off x="1989" y="3215"/>
                <a:ext cx="280" cy="45"/>
              </a:xfrm>
              <a:custGeom>
                <a:avLst/>
                <a:gdLst>
                  <a:gd name="T0" fmla="*/ 240 w 280"/>
                  <a:gd name="T1" fmla="*/ 38 h 45"/>
                  <a:gd name="T2" fmla="*/ 204 w 280"/>
                  <a:gd name="T3" fmla="*/ 28 h 45"/>
                  <a:gd name="T4" fmla="*/ 134 w 280"/>
                  <a:gd name="T5" fmla="*/ 32 h 45"/>
                  <a:gd name="T6" fmla="*/ 98 w 280"/>
                  <a:gd name="T7" fmla="*/ 32 h 45"/>
                  <a:gd name="T8" fmla="*/ 26 w 280"/>
                  <a:gd name="T9" fmla="*/ 33 h 45"/>
                  <a:gd name="T10" fmla="*/ 0 w 280"/>
                  <a:gd name="T11" fmla="*/ 30 h 45"/>
                  <a:gd name="T12" fmla="*/ 32 w 280"/>
                  <a:gd name="T13" fmla="*/ 2 h 45"/>
                  <a:gd name="T14" fmla="*/ 159 w 280"/>
                  <a:gd name="T15" fmla="*/ 0 h 45"/>
                  <a:gd name="T16" fmla="*/ 222 w 280"/>
                  <a:gd name="T17" fmla="*/ 2 h 45"/>
                  <a:gd name="T18" fmla="*/ 269 w 280"/>
                  <a:gd name="T19" fmla="*/ 19 h 45"/>
                  <a:gd name="T20" fmla="*/ 280 w 280"/>
                  <a:gd name="T21" fmla="*/ 26 h 45"/>
                  <a:gd name="T22" fmla="*/ 270 w 280"/>
                  <a:gd name="T23" fmla="*/ 45 h 45"/>
                  <a:gd name="T24" fmla="*/ 240 w 280"/>
                  <a:gd name="T25" fmla="*/ 38 h 45"/>
                  <a:gd name="T26" fmla="*/ 240 w 280"/>
                  <a:gd name="T27" fmla="*/ 38 h 4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280" h="45">
                    <a:moveTo>
                      <a:pt x="240" y="38"/>
                    </a:moveTo>
                    <a:lnTo>
                      <a:pt x="204" y="28"/>
                    </a:lnTo>
                    <a:lnTo>
                      <a:pt x="134" y="32"/>
                    </a:lnTo>
                    <a:lnTo>
                      <a:pt x="98" y="32"/>
                    </a:lnTo>
                    <a:lnTo>
                      <a:pt x="26" y="33"/>
                    </a:lnTo>
                    <a:lnTo>
                      <a:pt x="0" y="30"/>
                    </a:lnTo>
                    <a:lnTo>
                      <a:pt x="32" y="2"/>
                    </a:lnTo>
                    <a:lnTo>
                      <a:pt x="159" y="0"/>
                    </a:lnTo>
                    <a:lnTo>
                      <a:pt x="222" y="2"/>
                    </a:lnTo>
                    <a:lnTo>
                      <a:pt x="269" y="19"/>
                    </a:lnTo>
                    <a:lnTo>
                      <a:pt x="280" y="26"/>
                    </a:lnTo>
                    <a:lnTo>
                      <a:pt x="270" y="45"/>
                    </a:lnTo>
                    <a:lnTo>
                      <a:pt x="240" y="38"/>
                    </a:lnTo>
                    <a:lnTo>
                      <a:pt x="240" y="38"/>
                    </a:lnTo>
                    <a:close/>
                  </a:path>
                </a:pathLst>
              </a:custGeom>
              <a:solidFill>
                <a:srgbClr val="8F8C8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2" name="Freeform 14"/>
              <p:cNvSpPr>
                <a:spLocks/>
              </p:cNvSpPr>
              <p:nvPr/>
            </p:nvSpPr>
            <p:spPr bwMode="auto">
              <a:xfrm>
                <a:off x="2263" y="3175"/>
                <a:ext cx="99" cy="38"/>
              </a:xfrm>
              <a:custGeom>
                <a:avLst/>
                <a:gdLst>
                  <a:gd name="T0" fmla="*/ 99 w 99"/>
                  <a:gd name="T1" fmla="*/ 0 h 38"/>
                  <a:gd name="T2" fmla="*/ 0 w 99"/>
                  <a:gd name="T3" fmla="*/ 1 h 38"/>
                  <a:gd name="T4" fmla="*/ 6 w 99"/>
                  <a:gd name="T5" fmla="*/ 36 h 38"/>
                  <a:gd name="T6" fmla="*/ 60 w 99"/>
                  <a:gd name="T7" fmla="*/ 38 h 38"/>
                  <a:gd name="T8" fmla="*/ 91 w 99"/>
                  <a:gd name="T9" fmla="*/ 1 h 38"/>
                  <a:gd name="T10" fmla="*/ 99 w 99"/>
                  <a:gd name="T11" fmla="*/ 0 h 38"/>
                  <a:gd name="T12" fmla="*/ 99 w 99"/>
                  <a:gd name="T13" fmla="*/ 0 h 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99" h="38">
                    <a:moveTo>
                      <a:pt x="99" y="0"/>
                    </a:moveTo>
                    <a:lnTo>
                      <a:pt x="0" y="1"/>
                    </a:lnTo>
                    <a:lnTo>
                      <a:pt x="6" y="36"/>
                    </a:lnTo>
                    <a:lnTo>
                      <a:pt x="60" y="38"/>
                    </a:lnTo>
                    <a:lnTo>
                      <a:pt x="91" y="1"/>
                    </a:lnTo>
                    <a:lnTo>
                      <a:pt x="99" y="0"/>
                    </a:lnTo>
                    <a:lnTo>
                      <a:pt x="99" y="0"/>
                    </a:lnTo>
                    <a:close/>
                  </a:path>
                </a:pathLst>
              </a:custGeom>
              <a:solidFill>
                <a:srgbClr val="BFA8B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3" name="Freeform 15"/>
              <p:cNvSpPr>
                <a:spLocks/>
              </p:cNvSpPr>
              <p:nvPr/>
            </p:nvSpPr>
            <p:spPr bwMode="auto">
              <a:xfrm>
                <a:off x="2279" y="3171"/>
                <a:ext cx="85" cy="12"/>
              </a:xfrm>
              <a:custGeom>
                <a:avLst/>
                <a:gdLst>
                  <a:gd name="T0" fmla="*/ 85 w 85"/>
                  <a:gd name="T1" fmla="*/ 1 h 12"/>
                  <a:gd name="T2" fmla="*/ 60 w 85"/>
                  <a:gd name="T3" fmla="*/ 12 h 12"/>
                  <a:gd name="T4" fmla="*/ 6 w 85"/>
                  <a:gd name="T5" fmla="*/ 12 h 12"/>
                  <a:gd name="T6" fmla="*/ 0 w 85"/>
                  <a:gd name="T7" fmla="*/ 3 h 12"/>
                  <a:gd name="T8" fmla="*/ 67 w 85"/>
                  <a:gd name="T9" fmla="*/ 0 h 12"/>
                  <a:gd name="T10" fmla="*/ 85 w 85"/>
                  <a:gd name="T11" fmla="*/ 1 h 12"/>
                  <a:gd name="T12" fmla="*/ 85 w 85"/>
                  <a:gd name="T13" fmla="*/ 1 h 1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85" h="12">
                    <a:moveTo>
                      <a:pt x="85" y="1"/>
                    </a:moveTo>
                    <a:lnTo>
                      <a:pt x="60" y="12"/>
                    </a:lnTo>
                    <a:lnTo>
                      <a:pt x="6" y="12"/>
                    </a:lnTo>
                    <a:lnTo>
                      <a:pt x="0" y="3"/>
                    </a:lnTo>
                    <a:lnTo>
                      <a:pt x="67" y="0"/>
                    </a:lnTo>
                    <a:lnTo>
                      <a:pt x="85" y="1"/>
                    </a:lnTo>
                    <a:lnTo>
                      <a:pt x="85" y="1"/>
                    </a:lnTo>
                    <a:close/>
                  </a:path>
                </a:pathLst>
              </a:custGeom>
              <a:solidFill>
                <a:srgbClr val="40404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4" name="Freeform 16"/>
              <p:cNvSpPr>
                <a:spLocks/>
              </p:cNvSpPr>
              <p:nvPr/>
            </p:nvSpPr>
            <p:spPr bwMode="auto">
              <a:xfrm>
                <a:off x="1842" y="2802"/>
                <a:ext cx="297" cy="344"/>
              </a:xfrm>
              <a:custGeom>
                <a:avLst/>
                <a:gdLst>
                  <a:gd name="T0" fmla="*/ 4 w 297"/>
                  <a:gd name="T1" fmla="*/ 33 h 344"/>
                  <a:gd name="T2" fmla="*/ 20 w 297"/>
                  <a:gd name="T3" fmla="*/ 0 h 344"/>
                  <a:gd name="T4" fmla="*/ 60 w 297"/>
                  <a:gd name="T5" fmla="*/ 11 h 344"/>
                  <a:gd name="T6" fmla="*/ 82 w 297"/>
                  <a:gd name="T7" fmla="*/ 24 h 344"/>
                  <a:gd name="T8" fmla="*/ 96 w 297"/>
                  <a:gd name="T9" fmla="*/ 51 h 344"/>
                  <a:gd name="T10" fmla="*/ 102 w 297"/>
                  <a:gd name="T11" fmla="*/ 80 h 344"/>
                  <a:gd name="T12" fmla="*/ 111 w 297"/>
                  <a:gd name="T13" fmla="*/ 97 h 344"/>
                  <a:gd name="T14" fmla="*/ 166 w 297"/>
                  <a:gd name="T15" fmla="*/ 101 h 344"/>
                  <a:gd name="T16" fmla="*/ 205 w 297"/>
                  <a:gd name="T17" fmla="*/ 91 h 344"/>
                  <a:gd name="T18" fmla="*/ 236 w 297"/>
                  <a:gd name="T19" fmla="*/ 102 h 344"/>
                  <a:gd name="T20" fmla="*/ 252 w 297"/>
                  <a:gd name="T21" fmla="*/ 138 h 344"/>
                  <a:gd name="T22" fmla="*/ 248 w 297"/>
                  <a:gd name="T23" fmla="*/ 155 h 344"/>
                  <a:gd name="T24" fmla="*/ 277 w 297"/>
                  <a:gd name="T25" fmla="*/ 170 h 344"/>
                  <a:gd name="T26" fmla="*/ 297 w 297"/>
                  <a:gd name="T27" fmla="*/ 221 h 344"/>
                  <a:gd name="T28" fmla="*/ 221 w 297"/>
                  <a:gd name="T29" fmla="*/ 270 h 344"/>
                  <a:gd name="T30" fmla="*/ 125 w 297"/>
                  <a:gd name="T31" fmla="*/ 269 h 344"/>
                  <a:gd name="T32" fmla="*/ 50 w 297"/>
                  <a:gd name="T33" fmla="*/ 243 h 344"/>
                  <a:gd name="T34" fmla="*/ 11 w 297"/>
                  <a:gd name="T35" fmla="*/ 214 h 344"/>
                  <a:gd name="T36" fmla="*/ 9 w 297"/>
                  <a:gd name="T37" fmla="*/ 344 h 344"/>
                  <a:gd name="T38" fmla="*/ 0 w 297"/>
                  <a:gd name="T39" fmla="*/ 93 h 344"/>
                  <a:gd name="T40" fmla="*/ 4 w 297"/>
                  <a:gd name="T41" fmla="*/ 33 h 344"/>
                  <a:gd name="T42" fmla="*/ 4 w 297"/>
                  <a:gd name="T43" fmla="*/ 33 h 3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297" h="344">
                    <a:moveTo>
                      <a:pt x="4" y="33"/>
                    </a:moveTo>
                    <a:lnTo>
                      <a:pt x="20" y="0"/>
                    </a:lnTo>
                    <a:lnTo>
                      <a:pt x="60" y="11"/>
                    </a:lnTo>
                    <a:lnTo>
                      <a:pt x="82" y="24"/>
                    </a:lnTo>
                    <a:lnTo>
                      <a:pt x="96" y="51"/>
                    </a:lnTo>
                    <a:lnTo>
                      <a:pt x="102" y="80"/>
                    </a:lnTo>
                    <a:lnTo>
                      <a:pt x="111" y="97"/>
                    </a:lnTo>
                    <a:lnTo>
                      <a:pt x="166" y="101"/>
                    </a:lnTo>
                    <a:lnTo>
                      <a:pt x="205" y="91"/>
                    </a:lnTo>
                    <a:lnTo>
                      <a:pt x="236" y="102"/>
                    </a:lnTo>
                    <a:lnTo>
                      <a:pt x="252" y="138"/>
                    </a:lnTo>
                    <a:lnTo>
                      <a:pt x="248" y="155"/>
                    </a:lnTo>
                    <a:lnTo>
                      <a:pt x="277" y="170"/>
                    </a:lnTo>
                    <a:lnTo>
                      <a:pt x="297" y="221"/>
                    </a:lnTo>
                    <a:lnTo>
                      <a:pt x="221" y="270"/>
                    </a:lnTo>
                    <a:lnTo>
                      <a:pt x="125" y="269"/>
                    </a:lnTo>
                    <a:lnTo>
                      <a:pt x="50" y="243"/>
                    </a:lnTo>
                    <a:lnTo>
                      <a:pt x="11" y="214"/>
                    </a:lnTo>
                    <a:lnTo>
                      <a:pt x="9" y="344"/>
                    </a:lnTo>
                    <a:lnTo>
                      <a:pt x="0" y="93"/>
                    </a:lnTo>
                    <a:lnTo>
                      <a:pt x="4" y="33"/>
                    </a:lnTo>
                    <a:lnTo>
                      <a:pt x="4" y="33"/>
                    </a:lnTo>
                    <a:close/>
                  </a:path>
                </a:pathLst>
              </a:custGeom>
              <a:solidFill>
                <a:srgbClr val="A69C8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5" name="Freeform 17"/>
              <p:cNvSpPr>
                <a:spLocks/>
              </p:cNvSpPr>
              <p:nvPr/>
            </p:nvSpPr>
            <p:spPr bwMode="auto">
              <a:xfrm>
                <a:off x="2005" y="2906"/>
                <a:ext cx="85" cy="109"/>
              </a:xfrm>
              <a:custGeom>
                <a:avLst/>
                <a:gdLst>
                  <a:gd name="T0" fmla="*/ 16 w 85"/>
                  <a:gd name="T1" fmla="*/ 60 h 109"/>
                  <a:gd name="T2" fmla="*/ 21 w 85"/>
                  <a:gd name="T3" fmla="*/ 48 h 109"/>
                  <a:gd name="T4" fmla="*/ 36 w 85"/>
                  <a:gd name="T5" fmla="*/ 43 h 109"/>
                  <a:gd name="T6" fmla="*/ 39 w 85"/>
                  <a:gd name="T7" fmla="*/ 34 h 109"/>
                  <a:gd name="T8" fmla="*/ 37 w 85"/>
                  <a:gd name="T9" fmla="*/ 26 h 109"/>
                  <a:gd name="T10" fmla="*/ 28 w 85"/>
                  <a:gd name="T11" fmla="*/ 21 h 109"/>
                  <a:gd name="T12" fmla="*/ 22 w 85"/>
                  <a:gd name="T13" fmla="*/ 28 h 109"/>
                  <a:gd name="T14" fmla="*/ 7 w 85"/>
                  <a:gd name="T15" fmla="*/ 24 h 109"/>
                  <a:gd name="T16" fmla="*/ 27 w 85"/>
                  <a:gd name="T17" fmla="*/ 6 h 109"/>
                  <a:gd name="T18" fmla="*/ 54 w 85"/>
                  <a:gd name="T19" fmla="*/ 10 h 109"/>
                  <a:gd name="T20" fmla="*/ 54 w 85"/>
                  <a:gd name="T21" fmla="*/ 27 h 109"/>
                  <a:gd name="T22" fmla="*/ 66 w 85"/>
                  <a:gd name="T23" fmla="*/ 25 h 109"/>
                  <a:gd name="T24" fmla="*/ 64 w 85"/>
                  <a:gd name="T25" fmla="*/ 13 h 109"/>
                  <a:gd name="T26" fmla="*/ 53 w 85"/>
                  <a:gd name="T27" fmla="*/ 0 h 109"/>
                  <a:gd name="T28" fmla="*/ 70 w 85"/>
                  <a:gd name="T29" fmla="*/ 0 h 109"/>
                  <a:gd name="T30" fmla="*/ 82 w 85"/>
                  <a:gd name="T31" fmla="*/ 23 h 109"/>
                  <a:gd name="T32" fmla="*/ 78 w 85"/>
                  <a:gd name="T33" fmla="*/ 36 h 109"/>
                  <a:gd name="T34" fmla="*/ 62 w 85"/>
                  <a:gd name="T35" fmla="*/ 47 h 109"/>
                  <a:gd name="T36" fmla="*/ 44 w 85"/>
                  <a:gd name="T37" fmla="*/ 47 h 109"/>
                  <a:gd name="T38" fmla="*/ 43 w 85"/>
                  <a:gd name="T39" fmla="*/ 66 h 109"/>
                  <a:gd name="T40" fmla="*/ 53 w 85"/>
                  <a:gd name="T41" fmla="*/ 66 h 109"/>
                  <a:gd name="T42" fmla="*/ 64 w 85"/>
                  <a:gd name="T43" fmla="*/ 59 h 109"/>
                  <a:gd name="T44" fmla="*/ 85 w 85"/>
                  <a:gd name="T45" fmla="*/ 80 h 109"/>
                  <a:gd name="T46" fmla="*/ 36 w 85"/>
                  <a:gd name="T47" fmla="*/ 109 h 109"/>
                  <a:gd name="T48" fmla="*/ 0 w 85"/>
                  <a:gd name="T49" fmla="*/ 88 h 109"/>
                  <a:gd name="T50" fmla="*/ 16 w 85"/>
                  <a:gd name="T51" fmla="*/ 60 h 109"/>
                  <a:gd name="T52" fmla="*/ 16 w 85"/>
                  <a:gd name="T53" fmla="*/ 60 h 10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</a:cxnLst>
                <a:rect l="0" t="0" r="r" b="b"/>
                <a:pathLst>
                  <a:path w="85" h="109">
                    <a:moveTo>
                      <a:pt x="16" y="60"/>
                    </a:moveTo>
                    <a:lnTo>
                      <a:pt x="21" y="48"/>
                    </a:lnTo>
                    <a:lnTo>
                      <a:pt x="36" y="43"/>
                    </a:lnTo>
                    <a:lnTo>
                      <a:pt x="39" y="34"/>
                    </a:lnTo>
                    <a:lnTo>
                      <a:pt x="37" y="26"/>
                    </a:lnTo>
                    <a:lnTo>
                      <a:pt x="28" y="21"/>
                    </a:lnTo>
                    <a:lnTo>
                      <a:pt x="22" y="28"/>
                    </a:lnTo>
                    <a:lnTo>
                      <a:pt x="7" y="24"/>
                    </a:lnTo>
                    <a:lnTo>
                      <a:pt x="27" y="6"/>
                    </a:lnTo>
                    <a:lnTo>
                      <a:pt x="54" y="10"/>
                    </a:lnTo>
                    <a:lnTo>
                      <a:pt x="54" y="27"/>
                    </a:lnTo>
                    <a:lnTo>
                      <a:pt x="66" y="25"/>
                    </a:lnTo>
                    <a:lnTo>
                      <a:pt x="64" y="13"/>
                    </a:lnTo>
                    <a:lnTo>
                      <a:pt x="53" y="0"/>
                    </a:lnTo>
                    <a:lnTo>
                      <a:pt x="70" y="0"/>
                    </a:lnTo>
                    <a:lnTo>
                      <a:pt x="82" y="23"/>
                    </a:lnTo>
                    <a:lnTo>
                      <a:pt x="78" y="36"/>
                    </a:lnTo>
                    <a:lnTo>
                      <a:pt x="62" y="47"/>
                    </a:lnTo>
                    <a:lnTo>
                      <a:pt x="44" y="47"/>
                    </a:lnTo>
                    <a:lnTo>
                      <a:pt x="43" y="66"/>
                    </a:lnTo>
                    <a:lnTo>
                      <a:pt x="53" y="66"/>
                    </a:lnTo>
                    <a:lnTo>
                      <a:pt x="64" y="59"/>
                    </a:lnTo>
                    <a:lnTo>
                      <a:pt x="85" y="80"/>
                    </a:lnTo>
                    <a:lnTo>
                      <a:pt x="36" y="109"/>
                    </a:lnTo>
                    <a:lnTo>
                      <a:pt x="0" y="88"/>
                    </a:lnTo>
                    <a:lnTo>
                      <a:pt x="16" y="60"/>
                    </a:lnTo>
                    <a:lnTo>
                      <a:pt x="16" y="60"/>
                    </a:lnTo>
                    <a:close/>
                  </a:path>
                </a:pathLst>
              </a:custGeom>
              <a:solidFill>
                <a:srgbClr val="8575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6" name="Freeform 18"/>
              <p:cNvSpPr>
                <a:spLocks/>
              </p:cNvSpPr>
              <p:nvPr/>
            </p:nvSpPr>
            <p:spPr bwMode="auto">
              <a:xfrm>
                <a:off x="1852" y="2813"/>
                <a:ext cx="178" cy="176"/>
              </a:xfrm>
              <a:custGeom>
                <a:avLst/>
                <a:gdLst>
                  <a:gd name="T0" fmla="*/ 14 w 178"/>
                  <a:gd name="T1" fmla="*/ 20 h 176"/>
                  <a:gd name="T2" fmla="*/ 19 w 178"/>
                  <a:gd name="T3" fmla="*/ 0 h 176"/>
                  <a:gd name="T4" fmla="*/ 55 w 178"/>
                  <a:gd name="T5" fmla="*/ 16 h 176"/>
                  <a:gd name="T6" fmla="*/ 72 w 178"/>
                  <a:gd name="T7" fmla="*/ 40 h 176"/>
                  <a:gd name="T8" fmla="*/ 91 w 178"/>
                  <a:gd name="T9" fmla="*/ 98 h 176"/>
                  <a:gd name="T10" fmla="*/ 120 w 178"/>
                  <a:gd name="T11" fmla="*/ 101 h 176"/>
                  <a:gd name="T12" fmla="*/ 149 w 178"/>
                  <a:gd name="T13" fmla="*/ 95 h 176"/>
                  <a:gd name="T14" fmla="*/ 155 w 178"/>
                  <a:gd name="T15" fmla="*/ 106 h 176"/>
                  <a:gd name="T16" fmla="*/ 137 w 178"/>
                  <a:gd name="T17" fmla="*/ 119 h 176"/>
                  <a:gd name="T18" fmla="*/ 140 w 178"/>
                  <a:gd name="T19" fmla="*/ 137 h 176"/>
                  <a:gd name="T20" fmla="*/ 154 w 178"/>
                  <a:gd name="T21" fmla="*/ 139 h 176"/>
                  <a:gd name="T22" fmla="*/ 151 w 178"/>
                  <a:gd name="T23" fmla="*/ 128 h 176"/>
                  <a:gd name="T24" fmla="*/ 160 w 178"/>
                  <a:gd name="T25" fmla="*/ 116 h 176"/>
                  <a:gd name="T26" fmla="*/ 178 w 178"/>
                  <a:gd name="T27" fmla="*/ 118 h 176"/>
                  <a:gd name="T28" fmla="*/ 176 w 178"/>
                  <a:gd name="T29" fmla="*/ 133 h 176"/>
                  <a:gd name="T30" fmla="*/ 164 w 178"/>
                  <a:gd name="T31" fmla="*/ 143 h 176"/>
                  <a:gd name="T32" fmla="*/ 151 w 178"/>
                  <a:gd name="T33" fmla="*/ 151 h 176"/>
                  <a:gd name="T34" fmla="*/ 150 w 178"/>
                  <a:gd name="T35" fmla="*/ 176 h 176"/>
                  <a:gd name="T36" fmla="*/ 78 w 178"/>
                  <a:gd name="T37" fmla="*/ 157 h 176"/>
                  <a:gd name="T38" fmla="*/ 17 w 178"/>
                  <a:gd name="T39" fmla="*/ 160 h 176"/>
                  <a:gd name="T40" fmla="*/ 0 w 178"/>
                  <a:gd name="T41" fmla="*/ 132 h 176"/>
                  <a:gd name="T42" fmla="*/ 0 w 178"/>
                  <a:gd name="T43" fmla="*/ 96 h 176"/>
                  <a:gd name="T44" fmla="*/ 4 w 178"/>
                  <a:gd name="T45" fmla="*/ 61 h 176"/>
                  <a:gd name="T46" fmla="*/ 14 w 178"/>
                  <a:gd name="T47" fmla="*/ 20 h 176"/>
                  <a:gd name="T48" fmla="*/ 14 w 178"/>
                  <a:gd name="T49" fmla="*/ 20 h 17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178" h="176">
                    <a:moveTo>
                      <a:pt x="14" y="20"/>
                    </a:moveTo>
                    <a:lnTo>
                      <a:pt x="19" y="0"/>
                    </a:lnTo>
                    <a:lnTo>
                      <a:pt x="55" y="16"/>
                    </a:lnTo>
                    <a:lnTo>
                      <a:pt x="72" y="40"/>
                    </a:lnTo>
                    <a:lnTo>
                      <a:pt x="91" y="98"/>
                    </a:lnTo>
                    <a:lnTo>
                      <a:pt x="120" y="101"/>
                    </a:lnTo>
                    <a:lnTo>
                      <a:pt x="149" y="95"/>
                    </a:lnTo>
                    <a:lnTo>
                      <a:pt x="155" y="106"/>
                    </a:lnTo>
                    <a:lnTo>
                      <a:pt x="137" y="119"/>
                    </a:lnTo>
                    <a:lnTo>
                      <a:pt x="140" y="137"/>
                    </a:lnTo>
                    <a:lnTo>
                      <a:pt x="154" y="139"/>
                    </a:lnTo>
                    <a:lnTo>
                      <a:pt x="151" y="128"/>
                    </a:lnTo>
                    <a:lnTo>
                      <a:pt x="160" y="116"/>
                    </a:lnTo>
                    <a:lnTo>
                      <a:pt x="178" y="118"/>
                    </a:lnTo>
                    <a:lnTo>
                      <a:pt x="176" y="133"/>
                    </a:lnTo>
                    <a:lnTo>
                      <a:pt x="164" y="143"/>
                    </a:lnTo>
                    <a:lnTo>
                      <a:pt x="151" y="151"/>
                    </a:lnTo>
                    <a:lnTo>
                      <a:pt x="150" y="176"/>
                    </a:lnTo>
                    <a:lnTo>
                      <a:pt x="78" y="157"/>
                    </a:lnTo>
                    <a:lnTo>
                      <a:pt x="17" y="160"/>
                    </a:lnTo>
                    <a:lnTo>
                      <a:pt x="0" y="132"/>
                    </a:lnTo>
                    <a:lnTo>
                      <a:pt x="0" y="96"/>
                    </a:lnTo>
                    <a:lnTo>
                      <a:pt x="4" y="61"/>
                    </a:lnTo>
                    <a:lnTo>
                      <a:pt x="14" y="20"/>
                    </a:lnTo>
                    <a:lnTo>
                      <a:pt x="14" y="20"/>
                    </a:lnTo>
                    <a:close/>
                  </a:path>
                </a:pathLst>
              </a:custGeom>
              <a:solidFill>
                <a:srgbClr val="6670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7" name="Freeform 19"/>
              <p:cNvSpPr>
                <a:spLocks/>
              </p:cNvSpPr>
              <p:nvPr/>
            </p:nvSpPr>
            <p:spPr bwMode="auto">
              <a:xfrm>
                <a:off x="1843" y="2829"/>
                <a:ext cx="463" cy="452"/>
              </a:xfrm>
              <a:custGeom>
                <a:avLst/>
                <a:gdLst>
                  <a:gd name="T0" fmla="*/ 3 w 463"/>
                  <a:gd name="T1" fmla="*/ 11 h 452"/>
                  <a:gd name="T2" fmla="*/ 19 w 463"/>
                  <a:gd name="T3" fmla="*/ 0 h 452"/>
                  <a:gd name="T4" fmla="*/ 41 w 463"/>
                  <a:gd name="T5" fmla="*/ 6 h 452"/>
                  <a:gd name="T6" fmla="*/ 51 w 463"/>
                  <a:gd name="T7" fmla="*/ 20 h 452"/>
                  <a:gd name="T8" fmla="*/ 81 w 463"/>
                  <a:gd name="T9" fmla="*/ 27 h 452"/>
                  <a:gd name="T10" fmla="*/ 88 w 463"/>
                  <a:gd name="T11" fmla="*/ 43 h 452"/>
                  <a:gd name="T12" fmla="*/ 87 w 463"/>
                  <a:gd name="T13" fmla="*/ 67 h 452"/>
                  <a:gd name="T14" fmla="*/ 113 w 463"/>
                  <a:gd name="T15" fmla="*/ 76 h 452"/>
                  <a:gd name="T16" fmla="*/ 105 w 463"/>
                  <a:gd name="T17" fmla="*/ 90 h 452"/>
                  <a:gd name="T18" fmla="*/ 95 w 463"/>
                  <a:gd name="T19" fmla="*/ 92 h 452"/>
                  <a:gd name="T20" fmla="*/ 106 w 463"/>
                  <a:gd name="T21" fmla="*/ 113 h 452"/>
                  <a:gd name="T22" fmla="*/ 110 w 463"/>
                  <a:gd name="T23" fmla="*/ 128 h 452"/>
                  <a:gd name="T24" fmla="*/ 101 w 463"/>
                  <a:gd name="T25" fmla="*/ 137 h 452"/>
                  <a:gd name="T26" fmla="*/ 113 w 463"/>
                  <a:gd name="T27" fmla="*/ 140 h 452"/>
                  <a:gd name="T28" fmla="*/ 126 w 463"/>
                  <a:gd name="T29" fmla="*/ 124 h 452"/>
                  <a:gd name="T30" fmla="*/ 134 w 463"/>
                  <a:gd name="T31" fmla="*/ 131 h 452"/>
                  <a:gd name="T32" fmla="*/ 138 w 463"/>
                  <a:gd name="T33" fmla="*/ 151 h 452"/>
                  <a:gd name="T34" fmla="*/ 149 w 463"/>
                  <a:gd name="T35" fmla="*/ 142 h 452"/>
                  <a:gd name="T36" fmla="*/ 146 w 463"/>
                  <a:gd name="T37" fmla="*/ 124 h 452"/>
                  <a:gd name="T38" fmla="*/ 159 w 463"/>
                  <a:gd name="T39" fmla="*/ 130 h 452"/>
                  <a:gd name="T40" fmla="*/ 165 w 463"/>
                  <a:gd name="T41" fmla="*/ 140 h 452"/>
                  <a:gd name="T42" fmla="*/ 178 w 463"/>
                  <a:gd name="T43" fmla="*/ 136 h 452"/>
                  <a:gd name="T44" fmla="*/ 188 w 463"/>
                  <a:gd name="T45" fmla="*/ 137 h 452"/>
                  <a:gd name="T46" fmla="*/ 194 w 463"/>
                  <a:gd name="T47" fmla="*/ 160 h 452"/>
                  <a:gd name="T48" fmla="*/ 229 w 463"/>
                  <a:gd name="T49" fmla="*/ 163 h 452"/>
                  <a:gd name="T50" fmla="*/ 224 w 463"/>
                  <a:gd name="T51" fmla="*/ 137 h 452"/>
                  <a:gd name="T52" fmla="*/ 245 w 463"/>
                  <a:gd name="T53" fmla="*/ 137 h 452"/>
                  <a:gd name="T54" fmla="*/ 285 w 463"/>
                  <a:gd name="T55" fmla="*/ 180 h 452"/>
                  <a:gd name="T56" fmla="*/ 272 w 463"/>
                  <a:gd name="T57" fmla="*/ 210 h 452"/>
                  <a:gd name="T58" fmla="*/ 288 w 463"/>
                  <a:gd name="T59" fmla="*/ 213 h 452"/>
                  <a:gd name="T60" fmla="*/ 337 w 463"/>
                  <a:gd name="T61" fmla="*/ 235 h 452"/>
                  <a:gd name="T62" fmla="*/ 334 w 463"/>
                  <a:gd name="T63" fmla="*/ 256 h 452"/>
                  <a:gd name="T64" fmla="*/ 405 w 463"/>
                  <a:gd name="T65" fmla="*/ 268 h 452"/>
                  <a:gd name="T66" fmla="*/ 400 w 463"/>
                  <a:gd name="T67" fmla="*/ 286 h 452"/>
                  <a:gd name="T68" fmla="*/ 426 w 463"/>
                  <a:gd name="T69" fmla="*/ 277 h 452"/>
                  <a:gd name="T70" fmla="*/ 463 w 463"/>
                  <a:gd name="T71" fmla="*/ 292 h 452"/>
                  <a:gd name="T72" fmla="*/ 439 w 463"/>
                  <a:gd name="T73" fmla="*/ 351 h 452"/>
                  <a:gd name="T74" fmla="*/ 446 w 463"/>
                  <a:gd name="T75" fmla="*/ 379 h 452"/>
                  <a:gd name="T76" fmla="*/ 444 w 463"/>
                  <a:gd name="T77" fmla="*/ 406 h 452"/>
                  <a:gd name="T78" fmla="*/ 419 w 463"/>
                  <a:gd name="T79" fmla="*/ 418 h 452"/>
                  <a:gd name="T80" fmla="*/ 372 w 463"/>
                  <a:gd name="T81" fmla="*/ 404 h 452"/>
                  <a:gd name="T82" fmla="*/ 305 w 463"/>
                  <a:gd name="T83" fmla="*/ 402 h 452"/>
                  <a:gd name="T84" fmla="*/ 236 w 463"/>
                  <a:gd name="T85" fmla="*/ 412 h 452"/>
                  <a:gd name="T86" fmla="*/ 167 w 463"/>
                  <a:gd name="T87" fmla="*/ 413 h 452"/>
                  <a:gd name="T88" fmla="*/ 150 w 463"/>
                  <a:gd name="T89" fmla="*/ 443 h 452"/>
                  <a:gd name="T90" fmla="*/ 101 w 463"/>
                  <a:gd name="T91" fmla="*/ 449 h 452"/>
                  <a:gd name="T92" fmla="*/ 16 w 463"/>
                  <a:gd name="T93" fmla="*/ 452 h 452"/>
                  <a:gd name="T94" fmla="*/ 0 w 463"/>
                  <a:gd name="T95" fmla="*/ 444 h 452"/>
                  <a:gd name="T96" fmla="*/ 11 w 463"/>
                  <a:gd name="T97" fmla="*/ 157 h 452"/>
                  <a:gd name="T98" fmla="*/ 20 w 463"/>
                  <a:gd name="T99" fmla="*/ 147 h 452"/>
                  <a:gd name="T100" fmla="*/ 8 w 463"/>
                  <a:gd name="T101" fmla="*/ 114 h 452"/>
                  <a:gd name="T102" fmla="*/ 10 w 463"/>
                  <a:gd name="T103" fmla="*/ 100 h 452"/>
                  <a:gd name="T104" fmla="*/ 39 w 463"/>
                  <a:gd name="T105" fmla="*/ 77 h 452"/>
                  <a:gd name="T106" fmla="*/ 10 w 463"/>
                  <a:gd name="T107" fmla="*/ 83 h 452"/>
                  <a:gd name="T108" fmla="*/ 6 w 463"/>
                  <a:gd name="T109" fmla="*/ 73 h 452"/>
                  <a:gd name="T110" fmla="*/ 15 w 463"/>
                  <a:gd name="T111" fmla="*/ 53 h 452"/>
                  <a:gd name="T112" fmla="*/ 3 w 463"/>
                  <a:gd name="T113" fmla="*/ 20 h 452"/>
                  <a:gd name="T114" fmla="*/ 3 w 463"/>
                  <a:gd name="T115" fmla="*/ 11 h 452"/>
                  <a:gd name="T116" fmla="*/ 3 w 463"/>
                  <a:gd name="T117" fmla="*/ 11 h 4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463" h="452">
                    <a:moveTo>
                      <a:pt x="3" y="11"/>
                    </a:moveTo>
                    <a:lnTo>
                      <a:pt x="19" y="0"/>
                    </a:lnTo>
                    <a:lnTo>
                      <a:pt x="41" y="6"/>
                    </a:lnTo>
                    <a:lnTo>
                      <a:pt x="51" y="20"/>
                    </a:lnTo>
                    <a:lnTo>
                      <a:pt x="81" y="27"/>
                    </a:lnTo>
                    <a:lnTo>
                      <a:pt x="88" y="43"/>
                    </a:lnTo>
                    <a:lnTo>
                      <a:pt x="87" y="67"/>
                    </a:lnTo>
                    <a:lnTo>
                      <a:pt x="113" y="76"/>
                    </a:lnTo>
                    <a:lnTo>
                      <a:pt x="105" y="90"/>
                    </a:lnTo>
                    <a:lnTo>
                      <a:pt x="95" y="92"/>
                    </a:lnTo>
                    <a:lnTo>
                      <a:pt x="106" y="113"/>
                    </a:lnTo>
                    <a:lnTo>
                      <a:pt x="110" y="128"/>
                    </a:lnTo>
                    <a:lnTo>
                      <a:pt x="101" y="137"/>
                    </a:lnTo>
                    <a:lnTo>
                      <a:pt x="113" y="140"/>
                    </a:lnTo>
                    <a:lnTo>
                      <a:pt x="126" y="124"/>
                    </a:lnTo>
                    <a:lnTo>
                      <a:pt x="134" y="131"/>
                    </a:lnTo>
                    <a:lnTo>
                      <a:pt x="138" y="151"/>
                    </a:lnTo>
                    <a:lnTo>
                      <a:pt x="149" y="142"/>
                    </a:lnTo>
                    <a:lnTo>
                      <a:pt x="146" y="124"/>
                    </a:lnTo>
                    <a:lnTo>
                      <a:pt x="159" y="130"/>
                    </a:lnTo>
                    <a:lnTo>
                      <a:pt x="165" y="140"/>
                    </a:lnTo>
                    <a:lnTo>
                      <a:pt x="178" y="136"/>
                    </a:lnTo>
                    <a:lnTo>
                      <a:pt x="188" y="137"/>
                    </a:lnTo>
                    <a:lnTo>
                      <a:pt x="194" y="160"/>
                    </a:lnTo>
                    <a:lnTo>
                      <a:pt x="229" y="163"/>
                    </a:lnTo>
                    <a:lnTo>
                      <a:pt x="224" y="137"/>
                    </a:lnTo>
                    <a:lnTo>
                      <a:pt x="245" y="137"/>
                    </a:lnTo>
                    <a:lnTo>
                      <a:pt x="285" y="180"/>
                    </a:lnTo>
                    <a:lnTo>
                      <a:pt x="272" y="210"/>
                    </a:lnTo>
                    <a:lnTo>
                      <a:pt x="288" y="213"/>
                    </a:lnTo>
                    <a:lnTo>
                      <a:pt x="337" y="235"/>
                    </a:lnTo>
                    <a:lnTo>
                      <a:pt x="334" y="256"/>
                    </a:lnTo>
                    <a:lnTo>
                      <a:pt x="405" y="268"/>
                    </a:lnTo>
                    <a:lnTo>
                      <a:pt x="400" y="286"/>
                    </a:lnTo>
                    <a:lnTo>
                      <a:pt x="426" y="277"/>
                    </a:lnTo>
                    <a:lnTo>
                      <a:pt x="463" y="292"/>
                    </a:lnTo>
                    <a:lnTo>
                      <a:pt x="439" y="351"/>
                    </a:lnTo>
                    <a:lnTo>
                      <a:pt x="446" y="379"/>
                    </a:lnTo>
                    <a:lnTo>
                      <a:pt x="444" y="406"/>
                    </a:lnTo>
                    <a:lnTo>
                      <a:pt x="419" y="418"/>
                    </a:lnTo>
                    <a:lnTo>
                      <a:pt x="372" y="404"/>
                    </a:lnTo>
                    <a:lnTo>
                      <a:pt x="305" y="402"/>
                    </a:lnTo>
                    <a:lnTo>
                      <a:pt x="236" y="412"/>
                    </a:lnTo>
                    <a:lnTo>
                      <a:pt x="167" y="413"/>
                    </a:lnTo>
                    <a:lnTo>
                      <a:pt x="150" y="443"/>
                    </a:lnTo>
                    <a:lnTo>
                      <a:pt x="101" y="449"/>
                    </a:lnTo>
                    <a:lnTo>
                      <a:pt x="16" y="452"/>
                    </a:lnTo>
                    <a:lnTo>
                      <a:pt x="0" y="444"/>
                    </a:lnTo>
                    <a:lnTo>
                      <a:pt x="11" y="157"/>
                    </a:lnTo>
                    <a:lnTo>
                      <a:pt x="20" y="147"/>
                    </a:lnTo>
                    <a:lnTo>
                      <a:pt x="8" y="114"/>
                    </a:lnTo>
                    <a:lnTo>
                      <a:pt x="10" y="100"/>
                    </a:lnTo>
                    <a:lnTo>
                      <a:pt x="39" y="77"/>
                    </a:lnTo>
                    <a:lnTo>
                      <a:pt x="10" y="83"/>
                    </a:lnTo>
                    <a:lnTo>
                      <a:pt x="6" y="73"/>
                    </a:lnTo>
                    <a:lnTo>
                      <a:pt x="15" y="53"/>
                    </a:lnTo>
                    <a:lnTo>
                      <a:pt x="3" y="20"/>
                    </a:lnTo>
                    <a:lnTo>
                      <a:pt x="3" y="11"/>
                    </a:lnTo>
                    <a:lnTo>
                      <a:pt x="3" y="11"/>
                    </a:lnTo>
                    <a:close/>
                  </a:path>
                </a:pathLst>
              </a:custGeom>
              <a:solidFill>
                <a:srgbClr val="40474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8" name="Freeform 20"/>
              <p:cNvSpPr>
                <a:spLocks/>
              </p:cNvSpPr>
              <p:nvPr/>
            </p:nvSpPr>
            <p:spPr bwMode="auto">
              <a:xfrm>
                <a:off x="2237" y="3073"/>
                <a:ext cx="69" cy="25"/>
              </a:xfrm>
              <a:custGeom>
                <a:avLst/>
                <a:gdLst>
                  <a:gd name="T0" fmla="*/ 69 w 69"/>
                  <a:gd name="T1" fmla="*/ 10 h 25"/>
                  <a:gd name="T2" fmla="*/ 50 w 69"/>
                  <a:gd name="T3" fmla="*/ 23 h 25"/>
                  <a:gd name="T4" fmla="*/ 0 w 69"/>
                  <a:gd name="T5" fmla="*/ 25 h 25"/>
                  <a:gd name="T6" fmla="*/ 10 w 69"/>
                  <a:gd name="T7" fmla="*/ 11 h 25"/>
                  <a:gd name="T8" fmla="*/ 57 w 69"/>
                  <a:gd name="T9" fmla="*/ 0 h 25"/>
                  <a:gd name="T10" fmla="*/ 69 w 69"/>
                  <a:gd name="T11" fmla="*/ 1 h 25"/>
                  <a:gd name="T12" fmla="*/ 69 w 69"/>
                  <a:gd name="T13" fmla="*/ 10 h 25"/>
                  <a:gd name="T14" fmla="*/ 69 w 69"/>
                  <a:gd name="T15" fmla="*/ 10 h 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69" h="25">
                    <a:moveTo>
                      <a:pt x="69" y="10"/>
                    </a:moveTo>
                    <a:lnTo>
                      <a:pt x="50" y="23"/>
                    </a:lnTo>
                    <a:lnTo>
                      <a:pt x="0" y="25"/>
                    </a:lnTo>
                    <a:lnTo>
                      <a:pt x="10" y="11"/>
                    </a:lnTo>
                    <a:lnTo>
                      <a:pt x="57" y="0"/>
                    </a:lnTo>
                    <a:lnTo>
                      <a:pt x="69" y="1"/>
                    </a:lnTo>
                    <a:lnTo>
                      <a:pt x="69" y="10"/>
                    </a:lnTo>
                    <a:lnTo>
                      <a:pt x="69" y="10"/>
                    </a:lnTo>
                    <a:close/>
                  </a:path>
                </a:pathLst>
              </a:custGeom>
              <a:solidFill>
                <a:srgbClr val="B5A69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9" name="Freeform 21"/>
              <p:cNvSpPr>
                <a:spLocks/>
              </p:cNvSpPr>
              <p:nvPr/>
            </p:nvSpPr>
            <p:spPr bwMode="auto">
              <a:xfrm>
                <a:off x="2115" y="2919"/>
                <a:ext cx="204" cy="185"/>
              </a:xfrm>
              <a:custGeom>
                <a:avLst/>
                <a:gdLst>
                  <a:gd name="T0" fmla="*/ 191 w 204"/>
                  <a:gd name="T1" fmla="*/ 18 h 185"/>
                  <a:gd name="T2" fmla="*/ 179 w 204"/>
                  <a:gd name="T3" fmla="*/ 14 h 185"/>
                  <a:gd name="T4" fmla="*/ 174 w 204"/>
                  <a:gd name="T5" fmla="*/ 0 h 185"/>
                  <a:gd name="T6" fmla="*/ 152 w 204"/>
                  <a:gd name="T7" fmla="*/ 5 h 185"/>
                  <a:gd name="T8" fmla="*/ 152 w 204"/>
                  <a:gd name="T9" fmla="*/ 24 h 185"/>
                  <a:gd name="T10" fmla="*/ 117 w 204"/>
                  <a:gd name="T11" fmla="*/ 34 h 185"/>
                  <a:gd name="T12" fmla="*/ 136 w 204"/>
                  <a:gd name="T13" fmla="*/ 47 h 185"/>
                  <a:gd name="T14" fmla="*/ 137 w 204"/>
                  <a:gd name="T15" fmla="*/ 80 h 185"/>
                  <a:gd name="T16" fmla="*/ 139 w 204"/>
                  <a:gd name="T17" fmla="*/ 118 h 185"/>
                  <a:gd name="T18" fmla="*/ 88 w 204"/>
                  <a:gd name="T19" fmla="*/ 141 h 185"/>
                  <a:gd name="T20" fmla="*/ 71 w 204"/>
                  <a:gd name="T21" fmla="*/ 142 h 185"/>
                  <a:gd name="T22" fmla="*/ 70 w 204"/>
                  <a:gd name="T23" fmla="*/ 128 h 185"/>
                  <a:gd name="T24" fmla="*/ 37 w 204"/>
                  <a:gd name="T25" fmla="*/ 120 h 185"/>
                  <a:gd name="T26" fmla="*/ 0 w 204"/>
                  <a:gd name="T27" fmla="*/ 122 h 185"/>
                  <a:gd name="T28" fmla="*/ 33 w 204"/>
                  <a:gd name="T29" fmla="*/ 132 h 185"/>
                  <a:gd name="T30" fmla="*/ 54 w 204"/>
                  <a:gd name="T31" fmla="*/ 151 h 185"/>
                  <a:gd name="T32" fmla="*/ 54 w 204"/>
                  <a:gd name="T33" fmla="*/ 178 h 185"/>
                  <a:gd name="T34" fmla="*/ 88 w 204"/>
                  <a:gd name="T35" fmla="*/ 178 h 185"/>
                  <a:gd name="T36" fmla="*/ 98 w 204"/>
                  <a:gd name="T37" fmla="*/ 185 h 185"/>
                  <a:gd name="T38" fmla="*/ 128 w 204"/>
                  <a:gd name="T39" fmla="*/ 179 h 185"/>
                  <a:gd name="T40" fmla="*/ 143 w 204"/>
                  <a:gd name="T41" fmla="*/ 168 h 185"/>
                  <a:gd name="T42" fmla="*/ 191 w 204"/>
                  <a:gd name="T43" fmla="*/ 158 h 185"/>
                  <a:gd name="T44" fmla="*/ 204 w 204"/>
                  <a:gd name="T45" fmla="*/ 120 h 185"/>
                  <a:gd name="T46" fmla="*/ 174 w 204"/>
                  <a:gd name="T47" fmla="*/ 61 h 185"/>
                  <a:gd name="T48" fmla="*/ 191 w 204"/>
                  <a:gd name="T49" fmla="*/ 18 h 185"/>
                  <a:gd name="T50" fmla="*/ 191 w 204"/>
                  <a:gd name="T51" fmla="*/ 18 h 18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204" h="185">
                    <a:moveTo>
                      <a:pt x="191" y="18"/>
                    </a:moveTo>
                    <a:lnTo>
                      <a:pt x="179" y="14"/>
                    </a:lnTo>
                    <a:lnTo>
                      <a:pt x="174" y="0"/>
                    </a:lnTo>
                    <a:lnTo>
                      <a:pt x="152" y="5"/>
                    </a:lnTo>
                    <a:lnTo>
                      <a:pt x="152" y="24"/>
                    </a:lnTo>
                    <a:lnTo>
                      <a:pt x="117" y="34"/>
                    </a:lnTo>
                    <a:lnTo>
                      <a:pt x="136" y="47"/>
                    </a:lnTo>
                    <a:lnTo>
                      <a:pt x="137" y="80"/>
                    </a:lnTo>
                    <a:lnTo>
                      <a:pt x="139" y="118"/>
                    </a:lnTo>
                    <a:lnTo>
                      <a:pt x="88" y="141"/>
                    </a:lnTo>
                    <a:lnTo>
                      <a:pt x="71" y="142"/>
                    </a:lnTo>
                    <a:lnTo>
                      <a:pt x="70" y="128"/>
                    </a:lnTo>
                    <a:lnTo>
                      <a:pt x="37" y="120"/>
                    </a:lnTo>
                    <a:lnTo>
                      <a:pt x="0" y="122"/>
                    </a:lnTo>
                    <a:lnTo>
                      <a:pt x="33" y="132"/>
                    </a:lnTo>
                    <a:lnTo>
                      <a:pt x="54" y="151"/>
                    </a:lnTo>
                    <a:lnTo>
                      <a:pt x="54" y="178"/>
                    </a:lnTo>
                    <a:lnTo>
                      <a:pt x="88" y="178"/>
                    </a:lnTo>
                    <a:lnTo>
                      <a:pt x="98" y="185"/>
                    </a:lnTo>
                    <a:lnTo>
                      <a:pt x="128" y="179"/>
                    </a:lnTo>
                    <a:lnTo>
                      <a:pt x="143" y="168"/>
                    </a:lnTo>
                    <a:lnTo>
                      <a:pt x="191" y="158"/>
                    </a:lnTo>
                    <a:lnTo>
                      <a:pt x="204" y="120"/>
                    </a:lnTo>
                    <a:lnTo>
                      <a:pt x="174" y="61"/>
                    </a:lnTo>
                    <a:lnTo>
                      <a:pt x="191" y="18"/>
                    </a:lnTo>
                    <a:lnTo>
                      <a:pt x="191" y="18"/>
                    </a:lnTo>
                    <a:close/>
                  </a:path>
                </a:pathLst>
              </a:custGeom>
              <a:solidFill>
                <a:srgbClr val="9182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70" name="Freeform 22"/>
              <p:cNvSpPr>
                <a:spLocks/>
              </p:cNvSpPr>
              <p:nvPr/>
            </p:nvSpPr>
            <p:spPr bwMode="auto">
              <a:xfrm>
                <a:off x="2234" y="3033"/>
                <a:ext cx="51" cy="54"/>
              </a:xfrm>
              <a:custGeom>
                <a:avLst/>
                <a:gdLst>
                  <a:gd name="T0" fmla="*/ 32 w 51"/>
                  <a:gd name="T1" fmla="*/ 0 h 54"/>
                  <a:gd name="T2" fmla="*/ 0 w 51"/>
                  <a:gd name="T3" fmla="*/ 19 h 54"/>
                  <a:gd name="T4" fmla="*/ 4 w 51"/>
                  <a:gd name="T5" fmla="*/ 54 h 54"/>
                  <a:gd name="T6" fmla="*/ 48 w 51"/>
                  <a:gd name="T7" fmla="*/ 44 h 54"/>
                  <a:gd name="T8" fmla="*/ 51 w 51"/>
                  <a:gd name="T9" fmla="*/ 19 h 54"/>
                  <a:gd name="T10" fmla="*/ 39 w 51"/>
                  <a:gd name="T11" fmla="*/ 12 h 54"/>
                  <a:gd name="T12" fmla="*/ 32 w 51"/>
                  <a:gd name="T13" fmla="*/ 0 h 54"/>
                  <a:gd name="T14" fmla="*/ 32 w 51"/>
                  <a:gd name="T15" fmla="*/ 0 h 5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51" h="54">
                    <a:moveTo>
                      <a:pt x="32" y="0"/>
                    </a:moveTo>
                    <a:lnTo>
                      <a:pt x="0" y="19"/>
                    </a:lnTo>
                    <a:lnTo>
                      <a:pt x="4" y="54"/>
                    </a:lnTo>
                    <a:lnTo>
                      <a:pt x="48" y="44"/>
                    </a:lnTo>
                    <a:lnTo>
                      <a:pt x="51" y="19"/>
                    </a:lnTo>
                    <a:lnTo>
                      <a:pt x="39" y="12"/>
                    </a:lnTo>
                    <a:lnTo>
                      <a:pt x="32" y="0"/>
                    </a:lnTo>
                    <a:lnTo>
                      <a:pt x="32" y="0"/>
                    </a:lnTo>
                    <a:close/>
                  </a:path>
                </a:pathLst>
              </a:custGeom>
              <a:solidFill>
                <a:srgbClr val="705E6B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71" name="Freeform 23"/>
              <p:cNvSpPr>
                <a:spLocks/>
              </p:cNvSpPr>
              <p:nvPr/>
            </p:nvSpPr>
            <p:spPr bwMode="auto">
              <a:xfrm>
                <a:off x="2237" y="2708"/>
                <a:ext cx="417" cy="468"/>
              </a:xfrm>
              <a:custGeom>
                <a:avLst/>
                <a:gdLst>
                  <a:gd name="T0" fmla="*/ 417 w 417"/>
                  <a:gd name="T1" fmla="*/ 147 h 468"/>
                  <a:gd name="T2" fmla="*/ 355 w 417"/>
                  <a:gd name="T3" fmla="*/ 102 h 468"/>
                  <a:gd name="T4" fmla="*/ 337 w 417"/>
                  <a:gd name="T5" fmla="*/ 93 h 468"/>
                  <a:gd name="T6" fmla="*/ 320 w 417"/>
                  <a:gd name="T7" fmla="*/ 56 h 468"/>
                  <a:gd name="T8" fmla="*/ 314 w 417"/>
                  <a:gd name="T9" fmla="*/ 32 h 468"/>
                  <a:gd name="T10" fmla="*/ 305 w 417"/>
                  <a:gd name="T11" fmla="*/ 12 h 468"/>
                  <a:gd name="T12" fmla="*/ 273 w 417"/>
                  <a:gd name="T13" fmla="*/ 3 h 468"/>
                  <a:gd name="T14" fmla="*/ 250 w 417"/>
                  <a:gd name="T15" fmla="*/ 0 h 468"/>
                  <a:gd name="T16" fmla="*/ 237 w 417"/>
                  <a:gd name="T17" fmla="*/ 7 h 468"/>
                  <a:gd name="T18" fmla="*/ 211 w 417"/>
                  <a:gd name="T19" fmla="*/ 12 h 468"/>
                  <a:gd name="T20" fmla="*/ 194 w 417"/>
                  <a:gd name="T21" fmla="*/ 6 h 468"/>
                  <a:gd name="T22" fmla="*/ 197 w 417"/>
                  <a:gd name="T23" fmla="*/ 31 h 468"/>
                  <a:gd name="T24" fmla="*/ 194 w 417"/>
                  <a:gd name="T25" fmla="*/ 74 h 468"/>
                  <a:gd name="T26" fmla="*/ 148 w 417"/>
                  <a:gd name="T27" fmla="*/ 137 h 468"/>
                  <a:gd name="T28" fmla="*/ 120 w 417"/>
                  <a:gd name="T29" fmla="*/ 193 h 468"/>
                  <a:gd name="T30" fmla="*/ 123 w 417"/>
                  <a:gd name="T31" fmla="*/ 246 h 468"/>
                  <a:gd name="T32" fmla="*/ 118 w 417"/>
                  <a:gd name="T33" fmla="*/ 291 h 468"/>
                  <a:gd name="T34" fmla="*/ 91 w 417"/>
                  <a:gd name="T35" fmla="*/ 311 h 468"/>
                  <a:gd name="T36" fmla="*/ 94 w 417"/>
                  <a:gd name="T37" fmla="*/ 364 h 468"/>
                  <a:gd name="T38" fmla="*/ 86 w 417"/>
                  <a:gd name="T39" fmla="*/ 409 h 468"/>
                  <a:gd name="T40" fmla="*/ 21 w 417"/>
                  <a:gd name="T41" fmla="*/ 428 h 468"/>
                  <a:gd name="T42" fmla="*/ 0 w 417"/>
                  <a:gd name="T43" fmla="*/ 468 h 468"/>
                  <a:gd name="T44" fmla="*/ 81 w 417"/>
                  <a:gd name="T45" fmla="*/ 468 h 468"/>
                  <a:gd name="T46" fmla="*/ 138 w 417"/>
                  <a:gd name="T47" fmla="*/ 449 h 468"/>
                  <a:gd name="T48" fmla="*/ 153 w 417"/>
                  <a:gd name="T49" fmla="*/ 386 h 468"/>
                  <a:gd name="T50" fmla="*/ 195 w 417"/>
                  <a:gd name="T51" fmla="*/ 277 h 468"/>
                  <a:gd name="T52" fmla="*/ 339 w 417"/>
                  <a:gd name="T53" fmla="*/ 163 h 468"/>
                  <a:gd name="T54" fmla="*/ 417 w 417"/>
                  <a:gd name="T55" fmla="*/ 147 h 468"/>
                  <a:gd name="T56" fmla="*/ 417 w 417"/>
                  <a:gd name="T57" fmla="*/ 147 h 46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</a:cxnLst>
                <a:rect l="0" t="0" r="r" b="b"/>
                <a:pathLst>
                  <a:path w="417" h="468">
                    <a:moveTo>
                      <a:pt x="417" y="147"/>
                    </a:moveTo>
                    <a:lnTo>
                      <a:pt x="355" y="102"/>
                    </a:lnTo>
                    <a:lnTo>
                      <a:pt x="337" y="93"/>
                    </a:lnTo>
                    <a:lnTo>
                      <a:pt x="320" y="56"/>
                    </a:lnTo>
                    <a:lnTo>
                      <a:pt x="314" y="32"/>
                    </a:lnTo>
                    <a:lnTo>
                      <a:pt x="305" y="12"/>
                    </a:lnTo>
                    <a:lnTo>
                      <a:pt x="273" y="3"/>
                    </a:lnTo>
                    <a:lnTo>
                      <a:pt x="250" y="0"/>
                    </a:lnTo>
                    <a:lnTo>
                      <a:pt x="237" y="7"/>
                    </a:lnTo>
                    <a:lnTo>
                      <a:pt x="211" y="12"/>
                    </a:lnTo>
                    <a:lnTo>
                      <a:pt x="194" y="6"/>
                    </a:lnTo>
                    <a:lnTo>
                      <a:pt x="197" y="31"/>
                    </a:lnTo>
                    <a:lnTo>
                      <a:pt x="194" y="74"/>
                    </a:lnTo>
                    <a:lnTo>
                      <a:pt x="148" y="137"/>
                    </a:lnTo>
                    <a:lnTo>
                      <a:pt x="120" y="193"/>
                    </a:lnTo>
                    <a:lnTo>
                      <a:pt x="123" y="246"/>
                    </a:lnTo>
                    <a:lnTo>
                      <a:pt x="118" y="291"/>
                    </a:lnTo>
                    <a:lnTo>
                      <a:pt x="91" y="311"/>
                    </a:lnTo>
                    <a:lnTo>
                      <a:pt x="94" y="364"/>
                    </a:lnTo>
                    <a:lnTo>
                      <a:pt x="86" y="409"/>
                    </a:lnTo>
                    <a:lnTo>
                      <a:pt x="21" y="428"/>
                    </a:lnTo>
                    <a:lnTo>
                      <a:pt x="0" y="468"/>
                    </a:lnTo>
                    <a:lnTo>
                      <a:pt x="81" y="468"/>
                    </a:lnTo>
                    <a:lnTo>
                      <a:pt x="138" y="449"/>
                    </a:lnTo>
                    <a:lnTo>
                      <a:pt x="153" y="386"/>
                    </a:lnTo>
                    <a:lnTo>
                      <a:pt x="195" y="277"/>
                    </a:lnTo>
                    <a:lnTo>
                      <a:pt x="339" y="163"/>
                    </a:lnTo>
                    <a:lnTo>
                      <a:pt x="417" y="147"/>
                    </a:lnTo>
                    <a:lnTo>
                      <a:pt x="417" y="147"/>
                    </a:lnTo>
                    <a:close/>
                  </a:path>
                </a:pathLst>
              </a:custGeom>
              <a:solidFill>
                <a:srgbClr val="ABA37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72" name="Freeform 24"/>
              <p:cNvSpPr>
                <a:spLocks/>
              </p:cNvSpPr>
              <p:nvPr/>
            </p:nvSpPr>
            <p:spPr bwMode="auto">
              <a:xfrm>
                <a:off x="2567" y="2872"/>
                <a:ext cx="95" cy="52"/>
              </a:xfrm>
              <a:custGeom>
                <a:avLst/>
                <a:gdLst>
                  <a:gd name="T0" fmla="*/ 84 w 95"/>
                  <a:gd name="T1" fmla="*/ 6 h 52"/>
                  <a:gd name="T2" fmla="*/ 43 w 95"/>
                  <a:gd name="T3" fmla="*/ 0 h 52"/>
                  <a:gd name="T4" fmla="*/ 0 w 95"/>
                  <a:gd name="T5" fmla="*/ 31 h 52"/>
                  <a:gd name="T6" fmla="*/ 50 w 95"/>
                  <a:gd name="T7" fmla="*/ 52 h 52"/>
                  <a:gd name="T8" fmla="*/ 85 w 95"/>
                  <a:gd name="T9" fmla="*/ 47 h 52"/>
                  <a:gd name="T10" fmla="*/ 95 w 95"/>
                  <a:gd name="T11" fmla="*/ 18 h 52"/>
                  <a:gd name="T12" fmla="*/ 84 w 95"/>
                  <a:gd name="T13" fmla="*/ 6 h 52"/>
                  <a:gd name="T14" fmla="*/ 84 w 95"/>
                  <a:gd name="T15" fmla="*/ 6 h 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95" h="52">
                    <a:moveTo>
                      <a:pt x="84" y="6"/>
                    </a:moveTo>
                    <a:lnTo>
                      <a:pt x="43" y="0"/>
                    </a:lnTo>
                    <a:lnTo>
                      <a:pt x="0" y="31"/>
                    </a:lnTo>
                    <a:lnTo>
                      <a:pt x="50" y="52"/>
                    </a:lnTo>
                    <a:lnTo>
                      <a:pt x="85" y="47"/>
                    </a:lnTo>
                    <a:lnTo>
                      <a:pt x="95" y="18"/>
                    </a:lnTo>
                    <a:lnTo>
                      <a:pt x="84" y="6"/>
                    </a:lnTo>
                    <a:lnTo>
                      <a:pt x="84" y="6"/>
                    </a:lnTo>
                    <a:close/>
                  </a:path>
                </a:pathLst>
              </a:custGeom>
              <a:solidFill>
                <a:srgbClr val="9E856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73" name="Freeform 25"/>
              <p:cNvSpPr>
                <a:spLocks/>
              </p:cNvSpPr>
              <p:nvPr/>
            </p:nvSpPr>
            <p:spPr bwMode="auto">
              <a:xfrm>
                <a:off x="2338" y="2904"/>
                <a:ext cx="103" cy="73"/>
              </a:xfrm>
              <a:custGeom>
                <a:avLst/>
                <a:gdLst>
                  <a:gd name="T0" fmla="*/ 98 w 103"/>
                  <a:gd name="T1" fmla="*/ 4 h 73"/>
                  <a:gd name="T2" fmla="*/ 64 w 103"/>
                  <a:gd name="T3" fmla="*/ 0 h 73"/>
                  <a:gd name="T4" fmla="*/ 26 w 103"/>
                  <a:gd name="T5" fmla="*/ 31 h 73"/>
                  <a:gd name="T6" fmla="*/ 0 w 103"/>
                  <a:gd name="T7" fmla="*/ 29 h 73"/>
                  <a:gd name="T8" fmla="*/ 8 w 103"/>
                  <a:gd name="T9" fmla="*/ 62 h 73"/>
                  <a:gd name="T10" fmla="*/ 44 w 103"/>
                  <a:gd name="T11" fmla="*/ 73 h 73"/>
                  <a:gd name="T12" fmla="*/ 74 w 103"/>
                  <a:gd name="T13" fmla="*/ 73 h 73"/>
                  <a:gd name="T14" fmla="*/ 103 w 103"/>
                  <a:gd name="T15" fmla="*/ 27 h 73"/>
                  <a:gd name="T16" fmla="*/ 98 w 103"/>
                  <a:gd name="T17" fmla="*/ 4 h 73"/>
                  <a:gd name="T18" fmla="*/ 98 w 103"/>
                  <a:gd name="T19" fmla="*/ 4 h 7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03" h="73">
                    <a:moveTo>
                      <a:pt x="98" y="4"/>
                    </a:moveTo>
                    <a:lnTo>
                      <a:pt x="64" y="0"/>
                    </a:lnTo>
                    <a:lnTo>
                      <a:pt x="26" y="31"/>
                    </a:lnTo>
                    <a:lnTo>
                      <a:pt x="0" y="29"/>
                    </a:lnTo>
                    <a:lnTo>
                      <a:pt x="8" y="62"/>
                    </a:lnTo>
                    <a:lnTo>
                      <a:pt x="44" y="73"/>
                    </a:lnTo>
                    <a:lnTo>
                      <a:pt x="74" y="73"/>
                    </a:lnTo>
                    <a:lnTo>
                      <a:pt x="103" y="27"/>
                    </a:lnTo>
                    <a:lnTo>
                      <a:pt x="98" y="4"/>
                    </a:lnTo>
                    <a:lnTo>
                      <a:pt x="98" y="4"/>
                    </a:lnTo>
                    <a:close/>
                  </a:path>
                </a:pathLst>
              </a:custGeom>
              <a:solidFill>
                <a:srgbClr val="73695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74" name="Freeform 26"/>
              <p:cNvSpPr>
                <a:spLocks/>
              </p:cNvSpPr>
              <p:nvPr/>
            </p:nvSpPr>
            <p:spPr bwMode="auto">
              <a:xfrm>
                <a:off x="2289" y="2856"/>
                <a:ext cx="94" cy="101"/>
              </a:xfrm>
              <a:custGeom>
                <a:avLst/>
                <a:gdLst>
                  <a:gd name="T0" fmla="*/ 73 w 94"/>
                  <a:gd name="T1" fmla="*/ 0 h 101"/>
                  <a:gd name="T2" fmla="*/ 37 w 94"/>
                  <a:gd name="T3" fmla="*/ 26 h 101"/>
                  <a:gd name="T4" fmla="*/ 5 w 94"/>
                  <a:gd name="T5" fmla="*/ 33 h 101"/>
                  <a:gd name="T6" fmla="*/ 0 w 94"/>
                  <a:gd name="T7" fmla="*/ 58 h 101"/>
                  <a:gd name="T8" fmla="*/ 9 w 94"/>
                  <a:gd name="T9" fmla="*/ 66 h 101"/>
                  <a:gd name="T10" fmla="*/ 10 w 94"/>
                  <a:gd name="T11" fmla="*/ 101 h 101"/>
                  <a:gd name="T12" fmla="*/ 55 w 94"/>
                  <a:gd name="T13" fmla="*/ 100 h 101"/>
                  <a:gd name="T14" fmla="*/ 54 w 94"/>
                  <a:gd name="T15" fmla="*/ 69 h 101"/>
                  <a:gd name="T16" fmla="*/ 94 w 94"/>
                  <a:gd name="T17" fmla="*/ 48 h 101"/>
                  <a:gd name="T18" fmla="*/ 92 w 94"/>
                  <a:gd name="T19" fmla="*/ 18 h 101"/>
                  <a:gd name="T20" fmla="*/ 73 w 94"/>
                  <a:gd name="T21" fmla="*/ 0 h 101"/>
                  <a:gd name="T22" fmla="*/ 73 w 94"/>
                  <a:gd name="T23" fmla="*/ 0 h 10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94" h="101">
                    <a:moveTo>
                      <a:pt x="73" y="0"/>
                    </a:moveTo>
                    <a:lnTo>
                      <a:pt x="37" y="26"/>
                    </a:lnTo>
                    <a:lnTo>
                      <a:pt x="5" y="33"/>
                    </a:lnTo>
                    <a:lnTo>
                      <a:pt x="0" y="58"/>
                    </a:lnTo>
                    <a:lnTo>
                      <a:pt x="9" y="66"/>
                    </a:lnTo>
                    <a:lnTo>
                      <a:pt x="10" y="101"/>
                    </a:lnTo>
                    <a:lnTo>
                      <a:pt x="55" y="100"/>
                    </a:lnTo>
                    <a:lnTo>
                      <a:pt x="54" y="69"/>
                    </a:lnTo>
                    <a:lnTo>
                      <a:pt x="94" y="48"/>
                    </a:lnTo>
                    <a:lnTo>
                      <a:pt x="92" y="18"/>
                    </a:lnTo>
                    <a:lnTo>
                      <a:pt x="73" y="0"/>
                    </a:lnTo>
                    <a:lnTo>
                      <a:pt x="73" y="0"/>
                    </a:lnTo>
                    <a:close/>
                  </a:path>
                </a:pathLst>
              </a:custGeom>
              <a:solidFill>
                <a:srgbClr val="6973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75" name="Freeform 27"/>
              <p:cNvSpPr>
                <a:spLocks/>
              </p:cNvSpPr>
              <p:nvPr/>
            </p:nvSpPr>
            <p:spPr bwMode="auto">
              <a:xfrm>
                <a:off x="2294" y="2821"/>
                <a:ext cx="101" cy="68"/>
              </a:xfrm>
              <a:custGeom>
                <a:avLst/>
                <a:gdLst>
                  <a:gd name="T0" fmla="*/ 85 w 101"/>
                  <a:gd name="T1" fmla="*/ 0 h 68"/>
                  <a:gd name="T2" fmla="*/ 41 w 101"/>
                  <a:gd name="T3" fmla="*/ 8 h 68"/>
                  <a:gd name="T4" fmla="*/ 14 w 101"/>
                  <a:gd name="T5" fmla="*/ 10 h 68"/>
                  <a:gd name="T6" fmla="*/ 0 w 101"/>
                  <a:gd name="T7" fmla="*/ 14 h 68"/>
                  <a:gd name="T8" fmla="*/ 16 w 101"/>
                  <a:gd name="T9" fmla="*/ 35 h 68"/>
                  <a:gd name="T10" fmla="*/ 24 w 101"/>
                  <a:gd name="T11" fmla="*/ 47 h 68"/>
                  <a:gd name="T12" fmla="*/ 24 w 101"/>
                  <a:gd name="T13" fmla="*/ 61 h 68"/>
                  <a:gd name="T14" fmla="*/ 41 w 101"/>
                  <a:gd name="T15" fmla="*/ 64 h 68"/>
                  <a:gd name="T16" fmla="*/ 63 w 101"/>
                  <a:gd name="T17" fmla="*/ 48 h 68"/>
                  <a:gd name="T18" fmla="*/ 73 w 101"/>
                  <a:gd name="T19" fmla="*/ 51 h 68"/>
                  <a:gd name="T20" fmla="*/ 82 w 101"/>
                  <a:gd name="T21" fmla="*/ 68 h 68"/>
                  <a:gd name="T22" fmla="*/ 101 w 101"/>
                  <a:gd name="T23" fmla="*/ 50 h 68"/>
                  <a:gd name="T24" fmla="*/ 97 w 101"/>
                  <a:gd name="T25" fmla="*/ 28 h 68"/>
                  <a:gd name="T26" fmla="*/ 85 w 101"/>
                  <a:gd name="T27" fmla="*/ 0 h 68"/>
                  <a:gd name="T28" fmla="*/ 85 w 101"/>
                  <a:gd name="T29" fmla="*/ 0 h 6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101" h="68">
                    <a:moveTo>
                      <a:pt x="85" y="0"/>
                    </a:moveTo>
                    <a:lnTo>
                      <a:pt x="41" y="8"/>
                    </a:lnTo>
                    <a:lnTo>
                      <a:pt x="14" y="10"/>
                    </a:lnTo>
                    <a:lnTo>
                      <a:pt x="0" y="14"/>
                    </a:lnTo>
                    <a:lnTo>
                      <a:pt x="16" y="35"/>
                    </a:lnTo>
                    <a:lnTo>
                      <a:pt x="24" y="47"/>
                    </a:lnTo>
                    <a:lnTo>
                      <a:pt x="24" y="61"/>
                    </a:lnTo>
                    <a:lnTo>
                      <a:pt x="41" y="64"/>
                    </a:lnTo>
                    <a:lnTo>
                      <a:pt x="63" y="48"/>
                    </a:lnTo>
                    <a:lnTo>
                      <a:pt x="73" y="51"/>
                    </a:lnTo>
                    <a:lnTo>
                      <a:pt x="82" y="68"/>
                    </a:lnTo>
                    <a:lnTo>
                      <a:pt x="101" y="50"/>
                    </a:lnTo>
                    <a:lnTo>
                      <a:pt x="97" y="28"/>
                    </a:lnTo>
                    <a:lnTo>
                      <a:pt x="85" y="0"/>
                    </a:lnTo>
                    <a:lnTo>
                      <a:pt x="85" y="0"/>
                    </a:lnTo>
                    <a:close/>
                  </a:path>
                </a:pathLst>
              </a:custGeom>
              <a:solidFill>
                <a:srgbClr val="525C5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76" name="Freeform 28"/>
              <p:cNvSpPr>
                <a:spLocks/>
              </p:cNvSpPr>
              <p:nvPr/>
            </p:nvSpPr>
            <p:spPr bwMode="auto">
              <a:xfrm>
                <a:off x="2302" y="2831"/>
                <a:ext cx="58" cy="37"/>
              </a:xfrm>
              <a:custGeom>
                <a:avLst/>
                <a:gdLst>
                  <a:gd name="T0" fmla="*/ 42 w 58"/>
                  <a:gd name="T1" fmla="*/ 0 h 37"/>
                  <a:gd name="T2" fmla="*/ 0 w 58"/>
                  <a:gd name="T3" fmla="*/ 9 h 37"/>
                  <a:gd name="T4" fmla="*/ 17 w 58"/>
                  <a:gd name="T5" fmla="*/ 37 h 37"/>
                  <a:gd name="T6" fmla="*/ 33 w 58"/>
                  <a:gd name="T7" fmla="*/ 25 h 37"/>
                  <a:gd name="T8" fmla="*/ 58 w 58"/>
                  <a:gd name="T9" fmla="*/ 27 h 37"/>
                  <a:gd name="T10" fmla="*/ 42 w 58"/>
                  <a:gd name="T11" fmla="*/ 0 h 37"/>
                  <a:gd name="T12" fmla="*/ 42 w 58"/>
                  <a:gd name="T13" fmla="*/ 0 h 3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58" h="37">
                    <a:moveTo>
                      <a:pt x="42" y="0"/>
                    </a:moveTo>
                    <a:lnTo>
                      <a:pt x="0" y="9"/>
                    </a:lnTo>
                    <a:lnTo>
                      <a:pt x="17" y="37"/>
                    </a:lnTo>
                    <a:lnTo>
                      <a:pt x="33" y="25"/>
                    </a:lnTo>
                    <a:lnTo>
                      <a:pt x="58" y="27"/>
                    </a:lnTo>
                    <a:lnTo>
                      <a:pt x="42" y="0"/>
                    </a:lnTo>
                    <a:lnTo>
                      <a:pt x="42" y="0"/>
                    </a:lnTo>
                    <a:close/>
                  </a:path>
                </a:pathLst>
              </a:custGeom>
              <a:solidFill>
                <a:srgbClr val="78695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77" name="Freeform 29"/>
              <p:cNvSpPr>
                <a:spLocks/>
              </p:cNvSpPr>
              <p:nvPr/>
            </p:nvSpPr>
            <p:spPr bwMode="auto">
              <a:xfrm>
                <a:off x="2372" y="2725"/>
                <a:ext cx="208" cy="206"/>
              </a:xfrm>
              <a:custGeom>
                <a:avLst/>
                <a:gdLst>
                  <a:gd name="T0" fmla="*/ 126 w 208"/>
                  <a:gd name="T1" fmla="*/ 0 h 206"/>
                  <a:gd name="T2" fmla="*/ 79 w 208"/>
                  <a:gd name="T3" fmla="*/ 28 h 206"/>
                  <a:gd name="T4" fmla="*/ 75 w 208"/>
                  <a:gd name="T5" fmla="*/ 12 h 206"/>
                  <a:gd name="T6" fmla="*/ 62 w 208"/>
                  <a:gd name="T7" fmla="*/ 26 h 206"/>
                  <a:gd name="T8" fmla="*/ 33 w 208"/>
                  <a:gd name="T9" fmla="*/ 18 h 206"/>
                  <a:gd name="T10" fmla="*/ 19 w 208"/>
                  <a:gd name="T11" fmla="*/ 28 h 206"/>
                  <a:gd name="T12" fmla="*/ 45 w 208"/>
                  <a:gd name="T13" fmla="*/ 34 h 206"/>
                  <a:gd name="T14" fmla="*/ 31 w 208"/>
                  <a:gd name="T15" fmla="*/ 46 h 206"/>
                  <a:gd name="T16" fmla="*/ 30 w 208"/>
                  <a:gd name="T17" fmla="*/ 74 h 206"/>
                  <a:gd name="T18" fmla="*/ 0 w 208"/>
                  <a:gd name="T19" fmla="*/ 103 h 206"/>
                  <a:gd name="T20" fmla="*/ 0 w 208"/>
                  <a:gd name="T21" fmla="*/ 124 h 206"/>
                  <a:gd name="T22" fmla="*/ 21 w 208"/>
                  <a:gd name="T23" fmla="*/ 154 h 206"/>
                  <a:gd name="T24" fmla="*/ 43 w 208"/>
                  <a:gd name="T25" fmla="*/ 149 h 206"/>
                  <a:gd name="T26" fmla="*/ 72 w 208"/>
                  <a:gd name="T27" fmla="*/ 131 h 206"/>
                  <a:gd name="T28" fmla="*/ 86 w 208"/>
                  <a:gd name="T29" fmla="*/ 138 h 206"/>
                  <a:gd name="T30" fmla="*/ 89 w 208"/>
                  <a:gd name="T31" fmla="*/ 168 h 206"/>
                  <a:gd name="T32" fmla="*/ 131 w 208"/>
                  <a:gd name="T33" fmla="*/ 206 h 206"/>
                  <a:gd name="T34" fmla="*/ 158 w 208"/>
                  <a:gd name="T35" fmla="*/ 204 h 206"/>
                  <a:gd name="T36" fmla="*/ 208 w 208"/>
                  <a:gd name="T37" fmla="*/ 149 h 206"/>
                  <a:gd name="T38" fmla="*/ 195 w 208"/>
                  <a:gd name="T39" fmla="*/ 124 h 206"/>
                  <a:gd name="T40" fmla="*/ 202 w 208"/>
                  <a:gd name="T41" fmla="*/ 103 h 206"/>
                  <a:gd name="T42" fmla="*/ 203 w 208"/>
                  <a:gd name="T43" fmla="*/ 81 h 206"/>
                  <a:gd name="T44" fmla="*/ 195 w 208"/>
                  <a:gd name="T45" fmla="*/ 71 h 206"/>
                  <a:gd name="T46" fmla="*/ 192 w 208"/>
                  <a:gd name="T47" fmla="*/ 50 h 206"/>
                  <a:gd name="T48" fmla="*/ 179 w 208"/>
                  <a:gd name="T49" fmla="*/ 56 h 206"/>
                  <a:gd name="T50" fmla="*/ 175 w 208"/>
                  <a:gd name="T51" fmla="*/ 87 h 206"/>
                  <a:gd name="T52" fmla="*/ 192 w 208"/>
                  <a:gd name="T53" fmla="*/ 94 h 206"/>
                  <a:gd name="T54" fmla="*/ 179 w 208"/>
                  <a:gd name="T55" fmla="*/ 107 h 206"/>
                  <a:gd name="T56" fmla="*/ 154 w 208"/>
                  <a:gd name="T57" fmla="*/ 117 h 206"/>
                  <a:gd name="T58" fmla="*/ 146 w 208"/>
                  <a:gd name="T59" fmla="*/ 114 h 206"/>
                  <a:gd name="T60" fmla="*/ 166 w 208"/>
                  <a:gd name="T61" fmla="*/ 94 h 206"/>
                  <a:gd name="T62" fmla="*/ 174 w 208"/>
                  <a:gd name="T63" fmla="*/ 68 h 206"/>
                  <a:gd name="T64" fmla="*/ 156 w 208"/>
                  <a:gd name="T65" fmla="*/ 65 h 206"/>
                  <a:gd name="T66" fmla="*/ 179 w 208"/>
                  <a:gd name="T67" fmla="*/ 33 h 206"/>
                  <a:gd name="T68" fmla="*/ 167 w 208"/>
                  <a:gd name="T69" fmla="*/ 15 h 206"/>
                  <a:gd name="T70" fmla="*/ 138 w 208"/>
                  <a:gd name="T71" fmla="*/ 2 h 206"/>
                  <a:gd name="T72" fmla="*/ 126 w 208"/>
                  <a:gd name="T73" fmla="*/ 0 h 206"/>
                  <a:gd name="T74" fmla="*/ 126 w 208"/>
                  <a:gd name="T75" fmla="*/ 0 h 20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208" h="206">
                    <a:moveTo>
                      <a:pt x="126" y="0"/>
                    </a:moveTo>
                    <a:lnTo>
                      <a:pt x="79" y="28"/>
                    </a:lnTo>
                    <a:lnTo>
                      <a:pt x="75" y="12"/>
                    </a:lnTo>
                    <a:lnTo>
                      <a:pt x="62" y="26"/>
                    </a:lnTo>
                    <a:lnTo>
                      <a:pt x="33" y="18"/>
                    </a:lnTo>
                    <a:lnTo>
                      <a:pt x="19" y="28"/>
                    </a:lnTo>
                    <a:lnTo>
                      <a:pt x="45" y="34"/>
                    </a:lnTo>
                    <a:lnTo>
                      <a:pt x="31" y="46"/>
                    </a:lnTo>
                    <a:lnTo>
                      <a:pt x="30" y="74"/>
                    </a:lnTo>
                    <a:lnTo>
                      <a:pt x="0" y="103"/>
                    </a:lnTo>
                    <a:lnTo>
                      <a:pt x="0" y="124"/>
                    </a:lnTo>
                    <a:lnTo>
                      <a:pt x="21" y="154"/>
                    </a:lnTo>
                    <a:lnTo>
                      <a:pt x="43" y="149"/>
                    </a:lnTo>
                    <a:lnTo>
                      <a:pt x="72" y="131"/>
                    </a:lnTo>
                    <a:lnTo>
                      <a:pt x="86" y="138"/>
                    </a:lnTo>
                    <a:lnTo>
                      <a:pt x="89" y="168"/>
                    </a:lnTo>
                    <a:lnTo>
                      <a:pt x="131" y="206"/>
                    </a:lnTo>
                    <a:lnTo>
                      <a:pt x="158" y="204"/>
                    </a:lnTo>
                    <a:lnTo>
                      <a:pt x="208" y="149"/>
                    </a:lnTo>
                    <a:lnTo>
                      <a:pt x="195" y="124"/>
                    </a:lnTo>
                    <a:lnTo>
                      <a:pt x="202" y="103"/>
                    </a:lnTo>
                    <a:lnTo>
                      <a:pt x="203" y="81"/>
                    </a:lnTo>
                    <a:lnTo>
                      <a:pt x="195" y="71"/>
                    </a:lnTo>
                    <a:lnTo>
                      <a:pt x="192" y="50"/>
                    </a:lnTo>
                    <a:lnTo>
                      <a:pt x="179" y="56"/>
                    </a:lnTo>
                    <a:lnTo>
                      <a:pt x="175" y="87"/>
                    </a:lnTo>
                    <a:lnTo>
                      <a:pt x="192" y="94"/>
                    </a:lnTo>
                    <a:lnTo>
                      <a:pt x="179" y="107"/>
                    </a:lnTo>
                    <a:lnTo>
                      <a:pt x="154" y="117"/>
                    </a:lnTo>
                    <a:lnTo>
                      <a:pt x="146" y="114"/>
                    </a:lnTo>
                    <a:lnTo>
                      <a:pt x="166" y="94"/>
                    </a:lnTo>
                    <a:lnTo>
                      <a:pt x="174" y="68"/>
                    </a:lnTo>
                    <a:lnTo>
                      <a:pt x="156" y="65"/>
                    </a:lnTo>
                    <a:lnTo>
                      <a:pt x="179" y="33"/>
                    </a:lnTo>
                    <a:lnTo>
                      <a:pt x="167" y="15"/>
                    </a:lnTo>
                    <a:lnTo>
                      <a:pt x="138" y="2"/>
                    </a:lnTo>
                    <a:lnTo>
                      <a:pt x="126" y="0"/>
                    </a:lnTo>
                    <a:lnTo>
                      <a:pt x="126" y="0"/>
                    </a:lnTo>
                    <a:close/>
                  </a:path>
                </a:pathLst>
              </a:custGeom>
              <a:solidFill>
                <a:srgbClr val="73695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78" name="Freeform 30"/>
              <p:cNvSpPr>
                <a:spLocks/>
              </p:cNvSpPr>
              <p:nvPr/>
            </p:nvSpPr>
            <p:spPr bwMode="auto">
              <a:xfrm>
                <a:off x="2521" y="2772"/>
                <a:ext cx="41" cy="53"/>
              </a:xfrm>
              <a:custGeom>
                <a:avLst/>
                <a:gdLst>
                  <a:gd name="T0" fmla="*/ 0 w 41"/>
                  <a:gd name="T1" fmla="*/ 43 h 53"/>
                  <a:gd name="T2" fmla="*/ 18 w 41"/>
                  <a:gd name="T3" fmla="*/ 24 h 53"/>
                  <a:gd name="T4" fmla="*/ 25 w 41"/>
                  <a:gd name="T5" fmla="*/ 0 h 53"/>
                  <a:gd name="T6" fmla="*/ 38 w 41"/>
                  <a:gd name="T7" fmla="*/ 0 h 53"/>
                  <a:gd name="T8" fmla="*/ 41 w 41"/>
                  <a:gd name="T9" fmla="*/ 11 h 53"/>
                  <a:gd name="T10" fmla="*/ 34 w 41"/>
                  <a:gd name="T11" fmla="*/ 21 h 53"/>
                  <a:gd name="T12" fmla="*/ 34 w 41"/>
                  <a:gd name="T13" fmla="*/ 44 h 53"/>
                  <a:gd name="T14" fmla="*/ 20 w 41"/>
                  <a:gd name="T15" fmla="*/ 48 h 53"/>
                  <a:gd name="T16" fmla="*/ 14 w 41"/>
                  <a:gd name="T17" fmla="*/ 53 h 53"/>
                  <a:gd name="T18" fmla="*/ 0 w 41"/>
                  <a:gd name="T19" fmla="*/ 43 h 53"/>
                  <a:gd name="T20" fmla="*/ 0 w 41"/>
                  <a:gd name="T21" fmla="*/ 43 h 5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41" h="53">
                    <a:moveTo>
                      <a:pt x="0" y="43"/>
                    </a:moveTo>
                    <a:lnTo>
                      <a:pt x="18" y="24"/>
                    </a:lnTo>
                    <a:lnTo>
                      <a:pt x="25" y="0"/>
                    </a:lnTo>
                    <a:lnTo>
                      <a:pt x="38" y="0"/>
                    </a:lnTo>
                    <a:lnTo>
                      <a:pt x="41" y="11"/>
                    </a:lnTo>
                    <a:lnTo>
                      <a:pt x="34" y="21"/>
                    </a:lnTo>
                    <a:lnTo>
                      <a:pt x="34" y="44"/>
                    </a:lnTo>
                    <a:lnTo>
                      <a:pt x="20" y="48"/>
                    </a:lnTo>
                    <a:lnTo>
                      <a:pt x="14" y="53"/>
                    </a:lnTo>
                    <a:lnTo>
                      <a:pt x="0" y="43"/>
                    </a:lnTo>
                    <a:lnTo>
                      <a:pt x="0" y="43"/>
                    </a:lnTo>
                    <a:close/>
                  </a:path>
                </a:pathLst>
              </a:custGeom>
              <a:solidFill>
                <a:srgbClr val="54423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79" name="Freeform 31"/>
              <p:cNvSpPr>
                <a:spLocks/>
              </p:cNvSpPr>
              <p:nvPr/>
            </p:nvSpPr>
            <p:spPr bwMode="auto">
              <a:xfrm>
                <a:off x="2562" y="2832"/>
                <a:ext cx="123" cy="157"/>
              </a:xfrm>
              <a:custGeom>
                <a:avLst/>
                <a:gdLst>
                  <a:gd name="T0" fmla="*/ 106 w 123"/>
                  <a:gd name="T1" fmla="*/ 4 h 157"/>
                  <a:gd name="T2" fmla="*/ 74 w 123"/>
                  <a:gd name="T3" fmla="*/ 18 h 157"/>
                  <a:gd name="T4" fmla="*/ 51 w 123"/>
                  <a:gd name="T5" fmla="*/ 24 h 157"/>
                  <a:gd name="T6" fmla="*/ 40 w 123"/>
                  <a:gd name="T7" fmla="*/ 3 h 157"/>
                  <a:gd name="T8" fmla="*/ 29 w 123"/>
                  <a:gd name="T9" fmla="*/ 0 h 157"/>
                  <a:gd name="T10" fmla="*/ 0 w 123"/>
                  <a:gd name="T11" fmla="*/ 24 h 157"/>
                  <a:gd name="T12" fmla="*/ 2 w 123"/>
                  <a:gd name="T13" fmla="*/ 56 h 157"/>
                  <a:gd name="T14" fmla="*/ 16 w 123"/>
                  <a:gd name="T15" fmla="*/ 64 h 157"/>
                  <a:gd name="T16" fmla="*/ 59 w 123"/>
                  <a:gd name="T17" fmla="*/ 46 h 157"/>
                  <a:gd name="T18" fmla="*/ 74 w 123"/>
                  <a:gd name="T19" fmla="*/ 50 h 157"/>
                  <a:gd name="T20" fmla="*/ 97 w 123"/>
                  <a:gd name="T21" fmla="*/ 58 h 157"/>
                  <a:gd name="T22" fmla="*/ 86 w 123"/>
                  <a:gd name="T23" fmla="*/ 67 h 157"/>
                  <a:gd name="T24" fmla="*/ 61 w 123"/>
                  <a:gd name="T25" fmla="*/ 74 h 157"/>
                  <a:gd name="T26" fmla="*/ 56 w 123"/>
                  <a:gd name="T27" fmla="*/ 123 h 157"/>
                  <a:gd name="T28" fmla="*/ 29 w 123"/>
                  <a:gd name="T29" fmla="*/ 128 h 157"/>
                  <a:gd name="T30" fmla="*/ 39 w 123"/>
                  <a:gd name="T31" fmla="*/ 151 h 157"/>
                  <a:gd name="T32" fmla="*/ 76 w 123"/>
                  <a:gd name="T33" fmla="*/ 157 h 157"/>
                  <a:gd name="T34" fmla="*/ 113 w 123"/>
                  <a:gd name="T35" fmla="*/ 79 h 157"/>
                  <a:gd name="T36" fmla="*/ 123 w 123"/>
                  <a:gd name="T37" fmla="*/ 14 h 157"/>
                  <a:gd name="T38" fmla="*/ 106 w 123"/>
                  <a:gd name="T39" fmla="*/ 4 h 157"/>
                  <a:gd name="T40" fmla="*/ 106 w 123"/>
                  <a:gd name="T41" fmla="*/ 4 h 15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123" h="157">
                    <a:moveTo>
                      <a:pt x="106" y="4"/>
                    </a:moveTo>
                    <a:lnTo>
                      <a:pt x="74" y="18"/>
                    </a:lnTo>
                    <a:lnTo>
                      <a:pt x="51" y="24"/>
                    </a:lnTo>
                    <a:lnTo>
                      <a:pt x="40" y="3"/>
                    </a:lnTo>
                    <a:lnTo>
                      <a:pt x="29" y="0"/>
                    </a:lnTo>
                    <a:lnTo>
                      <a:pt x="0" y="24"/>
                    </a:lnTo>
                    <a:lnTo>
                      <a:pt x="2" y="56"/>
                    </a:lnTo>
                    <a:lnTo>
                      <a:pt x="16" y="64"/>
                    </a:lnTo>
                    <a:lnTo>
                      <a:pt x="59" y="46"/>
                    </a:lnTo>
                    <a:lnTo>
                      <a:pt x="74" y="50"/>
                    </a:lnTo>
                    <a:lnTo>
                      <a:pt x="97" y="58"/>
                    </a:lnTo>
                    <a:lnTo>
                      <a:pt x="86" y="67"/>
                    </a:lnTo>
                    <a:lnTo>
                      <a:pt x="61" y="74"/>
                    </a:lnTo>
                    <a:lnTo>
                      <a:pt x="56" y="123"/>
                    </a:lnTo>
                    <a:lnTo>
                      <a:pt x="29" y="128"/>
                    </a:lnTo>
                    <a:lnTo>
                      <a:pt x="39" y="151"/>
                    </a:lnTo>
                    <a:lnTo>
                      <a:pt x="76" y="157"/>
                    </a:lnTo>
                    <a:lnTo>
                      <a:pt x="113" y="79"/>
                    </a:lnTo>
                    <a:lnTo>
                      <a:pt x="123" y="14"/>
                    </a:lnTo>
                    <a:lnTo>
                      <a:pt x="106" y="4"/>
                    </a:lnTo>
                    <a:lnTo>
                      <a:pt x="106" y="4"/>
                    </a:lnTo>
                    <a:close/>
                  </a:path>
                </a:pathLst>
              </a:custGeom>
              <a:solidFill>
                <a:srgbClr val="80754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80" name="Freeform 32"/>
              <p:cNvSpPr>
                <a:spLocks/>
              </p:cNvSpPr>
              <p:nvPr/>
            </p:nvSpPr>
            <p:spPr bwMode="auto">
              <a:xfrm>
                <a:off x="2571" y="2786"/>
                <a:ext cx="137" cy="66"/>
              </a:xfrm>
              <a:custGeom>
                <a:avLst/>
                <a:gdLst>
                  <a:gd name="T0" fmla="*/ 137 w 137"/>
                  <a:gd name="T1" fmla="*/ 0 h 66"/>
                  <a:gd name="T2" fmla="*/ 78 w 137"/>
                  <a:gd name="T3" fmla="*/ 5 h 66"/>
                  <a:gd name="T4" fmla="*/ 65 w 137"/>
                  <a:gd name="T5" fmla="*/ 7 h 66"/>
                  <a:gd name="T6" fmla="*/ 52 w 137"/>
                  <a:gd name="T7" fmla="*/ 35 h 66"/>
                  <a:gd name="T8" fmla="*/ 44 w 137"/>
                  <a:gd name="T9" fmla="*/ 39 h 66"/>
                  <a:gd name="T10" fmla="*/ 24 w 137"/>
                  <a:gd name="T11" fmla="*/ 28 h 66"/>
                  <a:gd name="T12" fmla="*/ 6 w 137"/>
                  <a:gd name="T13" fmla="*/ 4 h 66"/>
                  <a:gd name="T14" fmla="*/ 0 w 137"/>
                  <a:gd name="T15" fmla="*/ 0 h 66"/>
                  <a:gd name="T16" fmla="*/ 9 w 137"/>
                  <a:gd name="T17" fmla="*/ 27 h 66"/>
                  <a:gd name="T18" fmla="*/ 27 w 137"/>
                  <a:gd name="T19" fmla="*/ 48 h 66"/>
                  <a:gd name="T20" fmla="*/ 37 w 137"/>
                  <a:gd name="T21" fmla="*/ 54 h 66"/>
                  <a:gd name="T22" fmla="*/ 58 w 137"/>
                  <a:gd name="T23" fmla="*/ 66 h 66"/>
                  <a:gd name="T24" fmla="*/ 78 w 137"/>
                  <a:gd name="T25" fmla="*/ 35 h 66"/>
                  <a:gd name="T26" fmla="*/ 125 w 137"/>
                  <a:gd name="T27" fmla="*/ 12 h 66"/>
                  <a:gd name="T28" fmla="*/ 137 w 137"/>
                  <a:gd name="T29" fmla="*/ 0 h 66"/>
                  <a:gd name="T30" fmla="*/ 137 w 137"/>
                  <a:gd name="T31" fmla="*/ 0 h 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137" h="66">
                    <a:moveTo>
                      <a:pt x="137" y="0"/>
                    </a:moveTo>
                    <a:lnTo>
                      <a:pt x="78" y="5"/>
                    </a:lnTo>
                    <a:lnTo>
                      <a:pt x="65" y="7"/>
                    </a:lnTo>
                    <a:lnTo>
                      <a:pt x="52" y="35"/>
                    </a:lnTo>
                    <a:lnTo>
                      <a:pt x="44" y="39"/>
                    </a:lnTo>
                    <a:lnTo>
                      <a:pt x="24" y="28"/>
                    </a:lnTo>
                    <a:lnTo>
                      <a:pt x="6" y="4"/>
                    </a:lnTo>
                    <a:lnTo>
                      <a:pt x="0" y="0"/>
                    </a:lnTo>
                    <a:lnTo>
                      <a:pt x="9" y="27"/>
                    </a:lnTo>
                    <a:lnTo>
                      <a:pt x="27" y="48"/>
                    </a:lnTo>
                    <a:lnTo>
                      <a:pt x="37" y="54"/>
                    </a:lnTo>
                    <a:lnTo>
                      <a:pt x="58" y="66"/>
                    </a:lnTo>
                    <a:lnTo>
                      <a:pt x="78" y="35"/>
                    </a:lnTo>
                    <a:lnTo>
                      <a:pt x="125" y="12"/>
                    </a:lnTo>
                    <a:lnTo>
                      <a:pt x="137" y="0"/>
                    </a:lnTo>
                    <a:lnTo>
                      <a:pt x="137" y="0"/>
                    </a:lnTo>
                    <a:close/>
                  </a:path>
                </a:pathLst>
              </a:custGeom>
              <a:solidFill>
                <a:srgbClr val="BFB89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81" name="Freeform 33"/>
              <p:cNvSpPr>
                <a:spLocks/>
              </p:cNvSpPr>
              <p:nvPr/>
            </p:nvSpPr>
            <p:spPr bwMode="auto">
              <a:xfrm>
                <a:off x="2629" y="2780"/>
                <a:ext cx="85" cy="69"/>
              </a:xfrm>
              <a:custGeom>
                <a:avLst/>
                <a:gdLst>
                  <a:gd name="T0" fmla="*/ 82 w 85"/>
                  <a:gd name="T1" fmla="*/ 0 h 69"/>
                  <a:gd name="T2" fmla="*/ 12 w 85"/>
                  <a:gd name="T3" fmla="*/ 32 h 69"/>
                  <a:gd name="T4" fmla="*/ 0 w 85"/>
                  <a:gd name="T5" fmla="*/ 46 h 69"/>
                  <a:gd name="T6" fmla="*/ 3 w 85"/>
                  <a:gd name="T7" fmla="*/ 69 h 69"/>
                  <a:gd name="T8" fmla="*/ 60 w 85"/>
                  <a:gd name="T9" fmla="*/ 39 h 69"/>
                  <a:gd name="T10" fmla="*/ 85 w 85"/>
                  <a:gd name="T11" fmla="*/ 10 h 69"/>
                  <a:gd name="T12" fmla="*/ 82 w 85"/>
                  <a:gd name="T13" fmla="*/ 0 h 69"/>
                  <a:gd name="T14" fmla="*/ 82 w 85"/>
                  <a:gd name="T15" fmla="*/ 0 h 6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85" h="69">
                    <a:moveTo>
                      <a:pt x="82" y="0"/>
                    </a:moveTo>
                    <a:lnTo>
                      <a:pt x="12" y="32"/>
                    </a:lnTo>
                    <a:lnTo>
                      <a:pt x="0" y="46"/>
                    </a:lnTo>
                    <a:lnTo>
                      <a:pt x="3" y="69"/>
                    </a:lnTo>
                    <a:lnTo>
                      <a:pt x="60" y="39"/>
                    </a:lnTo>
                    <a:lnTo>
                      <a:pt x="85" y="10"/>
                    </a:lnTo>
                    <a:lnTo>
                      <a:pt x="82" y="0"/>
                    </a:lnTo>
                    <a:lnTo>
                      <a:pt x="82" y="0"/>
                    </a:lnTo>
                    <a:close/>
                  </a:path>
                </a:pathLst>
              </a:custGeom>
              <a:solidFill>
                <a:srgbClr val="9182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82" name="Freeform 34"/>
              <p:cNvSpPr>
                <a:spLocks/>
              </p:cNvSpPr>
              <p:nvPr/>
            </p:nvSpPr>
            <p:spPr bwMode="auto">
              <a:xfrm>
                <a:off x="2622" y="2781"/>
                <a:ext cx="96" cy="79"/>
              </a:xfrm>
              <a:custGeom>
                <a:avLst/>
                <a:gdLst>
                  <a:gd name="T0" fmla="*/ 87 w 96"/>
                  <a:gd name="T1" fmla="*/ 0 h 79"/>
                  <a:gd name="T2" fmla="*/ 56 w 96"/>
                  <a:gd name="T3" fmla="*/ 39 h 79"/>
                  <a:gd name="T4" fmla="*/ 53 w 96"/>
                  <a:gd name="T5" fmla="*/ 25 h 79"/>
                  <a:gd name="T6" fmla="*/ 61 w 96"/>
                  <a:gd name="T7" fmla="*/ 15 h 79"/>
                  <a:gd name="T8" fmla="*/ 52 w 96"/>
                  <a:gd name="T9" fmla="*/ 13 h 79"/>
                  <a:gd name="T10" fmla="*/ 46 w 96"/>
                  <a:gd name="T11" fmla="*/ 21 h 79"/>
                  <a:gd name="T12" fmla="*/ 45 w 96"/>
                  <a:gd name="T13" fmla="*/ 35 h 79"/>
                  <a:gd name="T14" fmla="*/ 10 w 96"/>
                  <a:gd name="T15" fmla="*/ 50 h 79"/>
                  <a:gd name="T16" fmla="*/ 7 w 96"/>
                  <a:gd name="T17" fmla="*/ 68 h 79"/>
                  <a:gd name="T18" fmla="*/ 0 w 96"/>
                  <a:gd name="T19" fmla="*/ 79 h 79"/>
                  <a:gd name="T20" fmla="*/ 29 w 96"/>
                  <a:gd name="T21" fmla="*/ 62 h 79"/>
                  <a:gd name="T22" fmla="*/ 60 w 96"/>
                  <a:gd name="T23" fmla="*/ 57 h 79"/>
                  <a:gd name="T24" fmla="*/ 83 w 96"/>
                  <a:gd name="T25" fmla="*/ 37 h 79"/>
                  <a:gd name="T26" fmla="*/ 96 w 96"/>
                  <a:gd name="T27" fmla="*/ 13 h 79"/>
                  <a:gd name="T28" fmla="*/ 88 w 96"/>
                  <a:gd name="T29" fmla="*/ 9 h 79"/>
                  <a:gd name="T30" fmla="*/ 87 w 96"/>
                  <a:gd name="T31" fmla="*/ 0 h 79"/>
                  <a:gd name="T32" fmla="*/ 87 w 96"/>
                  <a:gd name="T33" fmla="*/ 0 h 7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96" h="79">
                    <a:moveTo>
                      <a:pt x="87" y="0"/>
                    </a:moveTo>
                    <a:lnTo>
                      <a:pt x="56" y="39"/>
                    </a:lnTo>
                    <a:lnTo>
                      <a:pt x="53" y="25"/>
                    </a:lnTo>
                    <a:lnTo>
                      <a:pt x="61" y="15"/>
                    </a:lnTo>
                    <a:lnTo>
                      <a:pt x="52" y="13"/>
                    </a:lnTo>
                    <a:lnTo>
                      <a:pt x="46" y="21"/>
                    </a:lnTo>
                    <a:lnTo>
                      <a:pt x="45" y="35"/>
                    </a:lnTo>
                    <a:lnTo>
                      <a:pt x="10" y="50"/>
                    </a:lnTo>
                    <a:lnTo>
                      <a:pt x="7" y="68"/>
                    </a:lnTo>
                    <a:lnTo>
                      <a:pt x="0" y="79"/>
                    </a:lnTo>
                    <a:lnTo>
                      <a:pt x="29" y="62"/>
                    </a:lnTo>
                    <a:lnTo>
                      <a:pt x="60" y="57"/>
                    </a:lnTo>
                    <a:lnTo>
                      <a:pt x="83" y="37"/>
                    </a:lnTo>
                    <a:lnTo>
                      <a:pt x="96" y="13"/>
                    </a:lnTo>
                    <a:lnTo>
                      <a:pt x="88" y="9"/>
                    </a:lnTo>
                    <a:lnTo>
                      <a:pt x="87" y="0"/>
                    </a:lnTo>
                    <a:lnTo>
                      <a:pt x="87" y="0"/>
                    </a:lnTo>
                    <a:close/>
                  </a:path>
                </a:pathLst>
              </a:custGeom>
              <a:solidFill>
                <a:srgbClr val="82757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83" name="Freeform 35"/>
              <p:cNvSpPr>
                <a:spLocks/>
              </p:cNvSpPr>
              <p:nvPr/>
            </p:nvSpPr>
            <p:spPr bwMode="auto">
              <a:xfrm>
                <a:off x="2612" y="2791"/>
                <a:ext cx="106" cy="99"/>
              </a:xfrm>
              <a:custGeom>
                <a:avLst/>
                <a:gdLst>
                  <a:gd name="T0" fmla="*/ 101 w 106"/>
                  <a:gd name="T1" fmla="*/ 0 h 99"/>
                  <a:gd name="T2" fmla="*/ 75 w 106"/>
                  <a:gd name="T3" fmla="*/ 31 h 99"/>
                  <a:gd name="T4" fmla="*/ 29 w 106"/>
                  <a:gd name="T5" fmla="*/ 51 h 99"/>
                  <a:gd name="T6" fmla="*/ 0 w 106"/>
                  <a:gd name="T7" fmla="*/ 73 h 99"/>
                  <a:gd name="T8" fmla="*/ 10 w 106"/>
                  <a:gd name="T9" fmla="*/ 77 h 99"/>
                  <a:gd name="T10" fmla="*/ 17 w 106"/>
                  <a:gd name="T11" fmla="*/ 69 h 99"/>
                  <a:gd name="T12" fmla="*/ 51 w 106"/>
                  <a:gd name="T13" fmla="*/ 58 h 99"/>
                  <a:gd name="T14" fmla="*/ 51 w 106"/>
                  <a:gd name="T15" fmla="*/ 80 h 99"/>
                  <a:gd name="T16" fmla="*/ 51 w 106"/>
                  <a:gd name="T17" fmla="*/ 99 h 99"/>
                  <a:gd name="T18" fmla="*/ 68 w 106"/>
                  <a:gd name="T19" fmla="*/ 94 h 99"/>
                  <a:gd name="T20" fmla="*/ 75 w 106"/>
                  <a:gd name="T21" fmla="*/ 65 h 99"/>
                  <a:gd name="T22" fmla="*/ 97 w 106"/>
                  <a:gd name="T23" fmla="*/ 40 h 99"/>
                  <a:gd name="T24" fmla="*/ 106 w 106"/>
                  <a:gd name="T25" fmla="*/ 8 h 99"/>
                  <a:gd name="T26" fmla="*/ 101 w 106"/>
                  <a:gd name="T27" fmla="*/ 0 h 99"/>
                  <a:gd name="T28" fmla="*/ 101 w 106"/>
                  <a:gd name="T29" fmla="*/ 0 h 9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106" h="99">
                    <a:moveTo>
                      <a:pt x="101" y="0"/>
                    </a:moveTo>
                    <a:lnTo>
                      <a:pt x="75" y="31"/>
                    </a:lnTo>
                    <a:lnTo>
                      <a:pt x="29" y="51"/>
                    </a:lnTo>
                    <a:lnTo>
                      <a:pt x="0" y="73"/>
                    </a:lnTo>
                    <a:lnTo>
                      <a:pt x="10" y="77"/>
                    </a:lnTo>
                    <a:lnTo>
                      <a:pt x="17" y="69"/>
                    </a:lnTo>
                    <a:lnTo>
                      <a:pt x="51" y="58"/>
                    </a:lnTo>
                    <a:lnTo>
                      <a:pt x="51" y="80"/>
                    </a:lnTo>
                    <a:lnTo>
                      <a:pt x="51" y="99"/>
                    </a:lnTo>
                    <a:lnTo>
                      <a:pt x="68" y="94"/>
                    </a:lnTo>
                    <a:lnTo>
                      <a:pt x="75" y="65"/>
                    </a:lnTo>
                    <a:lnTo>
                      <a:pt x="97" y="40"/>
                    </a:lnTo>
                    <a:lnTo>
                      <a:pt x="106" y="8"/>
                    </a:lnTo>
                    <a:lnTo>
                      <a:pt x="101" y="0"/>
                    </a:lnTo>
                    <a:lnTo>
                      <a:pt x="101" y="0"/>
                    </a:lnTo>
                    <a:close/>
                  </a:path>
                </a:pathLst>
              </a:custGeom>
              <a:solidFill>
                <a:srgbClr val="54423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84" name="Freeform 36"/>
              <p:cNvSpPr>
                <a:spLocks/>
              </p:cNvSpPr>
              <p:nvPr/>
            </p:nvSpPr>
            <p:spPr bwMode="auto">
              <a:xfrm>
                <a:off x="2708" y="2791"/>
                <a:ext cx="22" cy="40"/>
              </a:xfrm>
              <a:custGeom>
                <a:avLst/>
                <a:gdLst>
                  <a:gd name="T0" fmla="*/ 17 w 22"/>
                  <a:gd name="T1" fmla="*/ 0 h 40"/>
                  <a:gd name="T2" fmla="*/ 2 w 22"/>
                  <a:gd name="T3" fmla="*/ 0 h 40"/>
                  <a:gd name="T4" fmla="*/ 0 w 22"/>
                  <a:gd name="T5" fmla="*/ 40 h 40"/>
                  <a:gd name="T6" fmla="*/ 17 w 22"/>
                  <a:gd name="T7" fmla="*/ 40 h 40"/>
                  <a:gd name="T8" fmla="*/ 22 w 22"/>
                  <a:gd name="T9" fmla="*/ 29 h 40"/>
                  <a:gd name="T10" fmla="*/ 17 w 22"/>
                  <a:gd name="T11" fmla="*/ 0 h 40"/>
                  <a:gd name="T12" fmla="*/ 17 w 22"/>
                  <a:gd name="T13" fmla="*/ 0 h 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2" h="40">
                    <a:moveTo>
                      <a:pt x="17" y="0"/>
                    </a:moveTo>
                    <a:lnTo>
                      <a:pt x="2" y="0"/>
                    </a:lnTo>
                    <a:lnTo>
                      <a:pt x="0" y="40"/>
                    </a:lnTo>
                    <a:lnTo>
                      <a:pt x="17" y="40"/>
                    </a:lnTo>
                    <a:lnTo>
                      <a:pt x="22" y="29"/>
                    </a:lnTo>
                    <a:lnTo>
                      <a:pt x="17" y="0"/>
                    </a:lnTo>
                    <a:lnTo>
                      <a:pt x="17" y="0"/>
                    </a:lnTo>
                    <a:close/>
                  </a:path>
                </a:pathLst>
              </a:custGeom>
              <a:solidFill>
                <a:srgbClr val="C2A18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85" name="Freeform 37"/>
              <p:cNvSpPr>
                <a:spLocks/>
              </p:cNvSpPr>
              <p:nvPr/>
            </p:nvSpPr>
            <p:spPr bwMode="auto">
              <a:xfrm>
                <a:off x="2659" y="2584"/>
                <a:ext cx="327" cy="230"/>
              </a:xfrm>
              <a:custGeom>
                <a:avLst/>
                <a:gdLst>
                  <a:gd name="T0" fmla="*/ 223 w 327"/>
                  <a:gd name="T1" fmla="*/ 61 h 230"/>
                  <a:gd name="T2" fmla="*/ 223 w 327"/>
                  <a:gd name="T3" fmla="*/ 39 h 230"/>
                  <a:gd name="T4" fmla="*/ 209 w 327"/>
                  <a:gd name="T5" fmla="*/ 23 h 230"/>
                  <a:gd name="T6" fmla="*/ 196 w 327"/>
                  <a:gd name="T7" fmla="*/ 45 h 230"/>
                  <a:gd name="T8" fmla="*/ 168 w 327"/>
                  <a:gd name="T9" fmla="*/ 47 h 230"/>
                  <a:gd name="T10" fmla="*/ 172 w 327"/>
                  <a:gd name="T11" fmla="*/ 28 h 230"/>
                  <a:gd name="T12" fmla="*/ 164 w 327"/>
                  <a:gd name="T13" fmla="*/ 0 h 230"/>
                  <a:gd name="T14" fmla="*/ 153 w 327"/>
                  <a:gd name="T15" fmla="*/ 21 h 230"/>
                  <a:gd name="T16" fmla="*/ 142 w 327"/>
                  <a:gd name="T17" fmla="*/ 37 h 230"/>
                  <a:gd name="T18" fmla="*/ 105 w 327"/>
                  <a:gd name="T19" fmla="*/ 54 h 230"/>
                  <a:gd name="T20" fmla="*/ 103 w 327"/>
                  <a:gd name="T21" fmla="*/ 85 h 230"/>
                  <a:gd name="T22" fmla="*/ 83 w 327"/>
                  <a:gd name="T23" fmla="*/ 98 h 230"/>
                  <a:gd name="T24" fmla="*/ 40 w 327"/>
                  <a:gd name="T25" fmla="*/ 110 h 230"/>
                  <a:gd name="T26" fmla="*/ 20 w 327"/>
                  <a:gd name="T27" fmla="*/ 120 h 230"/>
                  <a:gd name="T28" fmla="*/ 26 w 327"/>
                  <a:gd name="T29" fmla="*/ 135 h 230"/>
                  <a:gd name="T30" fmla="*/ 0 w 327"/>
                  <a:gd name="T31" fmla="*/ 146 h 230"/>
                  <a:gd name="T32" fmla="*/ 9 w 327"/>
                  <a:gd name="T33" fmla="*/ 171 h 230"/>
                  <a:gd name="T34" fmla="*/ 49 w 327"/>
                  <a:gd name="T35" fmla="*/ 198 h 230"/>
                  <a:gd name="T36" fmla="*/ 96 w 327"/>
                  <a:gd name="T37" fmla="*/ 217 h 230"/>
                  <a:gd name="T38" fmla="*/ 168 w 327"/>
                  <a:gd name="T39" fmla="*/ 224 h 230"/>
                  <a:gd name="T40" fmla="*/ 260 w 327"/>
                  <a:gd name="T41" fmla="*/ 230 h 230"/>
                  <a:gd name="T42" fmla="*/ 307 w 327"/>
                  <a:gd name="T43" fmla="*/ 218 h 230"/>
                  <a:gd name="T44" fmla="*/ 327 w 327"/>
                  <a:gd name="T45" fmla="*/ 197 h 230"/>
                  <a:gd name="T46" fmla="*/ 298 w 327"/>
                  <a:gd name="T47" fmla="*/ 179 h 230"/>
                  <a:gd name="T48" fmla="*/ 323 w 327"/>
                  <a:gd name="T49" fmla="*/ 128 h 230"/>
                  <a:gd name="T50" fmla="*/ 288 w 327"/>
                  <a:gd name="T51" fmla="*/ 134 h 230"/>
                  <a:gd name="T52" fmla="*/ 282 w 327"/>
                  <a:gd name="T53" fmla="*/ 151 h 230"/>
                  <a:gd name="T54" fmla="*/ 266 w 327"/>
                  <a:gd name="T55" fmla="*/ 135 h 230"/>
                  <a:gd name="T56" fmla="*/ 231 w 327"/>
                  <a:gd name="T57" fmla="*/ 131 h 230"/>
                  <a:gd name="T58" fmla="*/ 223 w 327"/>
                  <a:gd name="T59" fmla="*/ 119 h 230"/>
                  <a:gd name="T60" fmla="*/ 231 w 327"/>
                  <a:gd name="T61" fmla="*/ 81 h 230"/>
                  <a:gd name="T62" fmla="*/ 223 w 327"/>
                  <a:gd name="T63" fmla="*/ 80 h 230"/>
                  <a:gd name="T64" fmla="*/ 223 w 327"/>
                  <a:gd name="T65" fmla="*/ 61 h 230"/>
                  <a:gd name="T66" fmla="*/ 223 w 327"/>
                  <a:gd name="T67" fmla="*/ 61 h 23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327" h="230">
                    <a:moveTo>
                      <a:pt x="223" y="61"/>
                    </a:moveTo>
                    <a:lnTo>
                      <a:pt x="223" y="39"/>
                    </a:lnTo>
                    <a:lnTo>
                      <a:pt x="209" y="23"/>
                    </a:lnTo>
                    <a:lnTo>
                      <a:pt x="196" y="45"/>
                    </a:lnTo>
                    <a:lnTo>
                      <a:pt x="168" y="47"/>
                    </a:lnTo>
                    <a:lnTo>
                      <a:pt x="172" y="28"/>
                    </a:lnTo>
                    <a:lnTo>
                      <a:pt x="164" y="0"/>
                    </a:lnTo>
                    <a:lnTo>
                      <a:pt x="153" y="21"/>
                    </a:lnTo>
                    <a:lnTo>
                      <a:pt x="142" y="37"/>
                    </a:lnTo>
                    <a:lnTo>
                      <a:pt x="105" y="54"/>
                    </a:lnTo>
                    <a:lnTo>
                      <a:pt x="103" y="85"/>
                    </a:lnTo>
                    <a:lnTo>
                      <a:pt x="83" y="98"/>
                    </a:lnTo>
                    <a:lnTo>
                      <a:pt x="40" y="110"/>
                    </a:lnTo>
                    <a:lnTo>
                      <a:pt x="20" y="120"/>
                    </a:lnTo>
                    <a:lnTo>
                      <a:pt x="26" y="135"/>
                    </a:lnTo>
                    <a:lnTo>
                      <a:pt x="0" y="146"/>
                    </a:lnTo>
                    <a:lnTo>
                      <a:pt x="9" y="171"/>
                    </a:lnTo>
                    <a:lnTo>
                      <a:pt x="49" y="198"/>
                    </a:lnTo>
                    <a:lnTo>
                      <a:pt x="96" y="217"/>
                    </a:lnTo>
                    <a:lnTo>
                      <a:pt x="168" y="224"/>
                    </a:lnTo>
                    <a:lnTo>
                      <a:pt x="260" y="230"/>
                    </a:lnTo>
                    <a:lnTo>
                      <a:pt x="307" y="218"/>
                    </a:lnTo>
                    <a:lnTo>
                      <a:pt x="327" y="197"/>
                    </a:lnTo>
                    <a:lnTo>
                      <a:pt x="298" y="179"/>
                    </a:lnTo>
                    <a:lnTo>
                      <a:pt x="323" y="128"/>
                    </a:lnTo>
                    <a:lnTo>
                      <a:pt x="288" y="134"/>
                    </a:lnTo>
                    <a:lnTo>
                      <a:pt x="282" y="151"/>
                    </a:lnTo>
                    <a:lnTo>
                      <a:pt x="266" y="135"/>
                    </a:lnTo>
                    <a:lnTo>
                      <a:pt x="231" y="131"/>
                    </a:lnTo>
                    <a:lnTo>
                      <a:pt x="223" y="119"/>
                    </a:lnTo>
                    <a:lnTo>
                      <a:pt x="231" y="81"/>
                    </a:lnTo>
                    <a:lnTo>
                      <a:pt x="223" y="80"/>
                    </a:lnTo>
                    <a:lnTo>
                      <a:pt x="223" y="61"/>
                    </a:lnTo>
                    <a:lnTo>
                      <a:pt x="223" y="61"/>
                    </a:lnTo>
                    <a:close/>
                  </a:path>
                </a:pathLst>
              </a:custGeom>
              <a:solidFill>
                <a:srgbClr val="C9C2B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86" name="Freeform 38"/>
              <p:cNvSpPr>
                <a:spLocks/>
              </p:cNvSpPr>
              <p:nvPr/>
            </p:nvSpPr>
            <p:spPr bwMode="auto">
              <a:xfrm>
                <a:off x="2705" y="2775"/>
                <a:ext cx="34" cy="23"/>
              </a:xfrm>
              <a:custGeom>
                <a:avLst/>
                <a:gdLst>
                  <a:gd name="T0" fmla="*/ 32 w 34"/>
                  <a:gd name="T1" fmla="*/ 0 h 23"/>
                  <a:gd name="T2" fmla="*/ 0 w 34"/>
                  <a:gd name="T3" fmla="*/ 6 h 23"/>
                  <a:gd name="T4" fmla="*/ 1 w 34"/>
                  <a:gd name="T5" fmla="*/ 14 h 23"/>
                  <a:gd name="T6" fmla="*/ 34 w 34"/>
                  <a:gd name="T7" fmla="*/ 23 h 23"/>
                  <a:gd name="T8" fmla="*/ 32 w 34"/>
                  <a:gd name="T9" fmla="*/ 0 h 23"/>
                  <a:gd name="T10" fmla="*/ 32 w 34"/>
                  <a:gd name="T11" fmla="*/ 0 h 2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34" h="23">
                    <a:moveTo>
                      <a:pt x="32" y="0"/>
                    </a:moveTo>
                    <a:lnTo>
                      <a:pt x="0" y="6"/>
                    </a:lnTo>
                    <a:lnTo>
                      <a:pt x="1" y="14"/>
                    </a:lnTo>
                    <a:lnTo>
                      <a:pt x="34" y="23"/>
                    </a:lnTo>
                    <a:lnTo>
                      <a:pt x="32" y="0"/>
                    </a:lnTo>
                    <a:lnTo>
                      <a:pt x="32" y="0"/>
                    </a:lnTo>
                    <a:close/>
                  </a:path>
                </a:pathLst>
              </a:custGeom>
              <a:solidFill>
                <a:srgbClr val="8F827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87" name="Freeform 39"/>
              <p:cNvSpPr>
                <a:spLocks/>
              </p:cNvSpPr>
              <p:nvPr/>
            </p:nvSpPr>
            <p:spPr bwMode="auto">
              <a:xfrm>
                <a:off x="2660" y="2605"/>
                <a:ext cx="352" cy="211"/>
              </a:xfrm>
              <a:custGeom>
                <a:avLst/>
                <a:gdLst>
                  <a:gd name="T0" fmla="*/ 54 w 352"/>
                  <a:gd name="T1" fmla="*/ 98 h 211"/>
                  <a:gd name="T2" fmla="*/ 61 w 352"/>
                  <a:gd name="T3" fmla="*/ 93 h 211"/>
                  <a:gd name="T4" fmla="*/ 87 w 352"/>
                  <a:gd name="T5" fmla="*/ 88 h 211"/>
                  <a:gd name="T6" fmla="*/ 107 w 352"/>
                  <a:gd name="T7" fmla="*/ 99 h 211"/>
                  <a:gd name="T8" fmla="*/ 131 w 352"/>
                  <a:gd name="T9" fmla="*/ 99 h 211"/>
                  <a:gd name="T10" fmla="*/ 115 w 352"/>
                  <a:gd name="T11" fmla="*/ 56 h 211"/>
                  <a:gd name="T12" fmla="*/ 127 w 352"/>
                  <a:gd name="T13" fmla="*/ 36 h 211"/>
                  <a:gd name="T14" fmla="*/ 141 w 352"/>
                  <a:gd name="T15" fmla="*/ 9 h 211"/>
                  <a:gd name="T16" fmla="*/ 158 w 352"/>
                  <a:gd name="T17" fmla="*/ 13 h 211"/>
                  <a:gd name="T18" fmla="*/ 169 w 352"/>
                  <a:gd name="T19" fmla="*/ 0 h 211"/>
                  <a:gd name="T20" fmla="*/ 181 w 352"/>
                  <a:gd name="T21" fmla="*/ 2 h 211"/>
                  <a:gd name="T22" fmla="*/ 163 w 352"/>
                  <a:gd name="T23" fmla="*/ 17 h 211"/>
                  <a:gd name="T24" fmla="*/ 161 w 352"/>
                  <a:gd name="T25" fmla="*/ 36 h 211"/>
                  <a:gd name="T26" fmla="*/ 184 w 352"/>
                  <a:gd name="T27" fmla="*/ 27 h 211"/>
                  <a:gd name="T28" fmla="*/ 195 w 352"/>
                  <a:gd name="T29" fmla="*/ 28 h 211"/>
                  <a:gd name="T30" fmla="*/ 212 w 352"/>
                  <a:gd name="T31" fmla="*/ 27 h 211"/>
                  <a:gd name="T32" fmla="*/ 222 w 352"/>
                  <a:gd name="T33" fmla="*/ 40 h 211"/>
                  <a:gd name="T34" fmla="*/ 219 w 352"/>
                  <a:gd name="T35" fmla="*/ 70 h 211"/>
                  <a:gd name="T36" fmla="*/ 208 w 352"/>
                  <a:gd name="T37" fmla="*/ 117 h 211"/>
                  <a:gd name="T38" fmla="*/ 256 w 352"/>
                  <a:gd name="T39" fmla="*/ 128 h 211"/>
                  <a:gd name="T40" fmla="*/ 269 w 352"/>
                  <a:gd name="T41" fmla="*/ 132 h 211"/>
                  <a:gd name="T42" fmla="*/ 274 w 352"/>
                  <a:gd name="T43" fmla="*/ 148 h 211"/>
                  <a:gd name="T44" fmla="*/ 299 w 352"/>
                  <a:gd name="T45" fmla="*/ 120 h 211"/>
                  <a:gd name="T46" fmla="*/ 316 w 352"/>
                  <a:gd name="T47" fmla="*/ 114 h 211"/>
                  <a:gd name="T48" fmla="*/ 323 w 352"/>
                  <a:gd name="T49" fmla="*/ 120 h 211"/>
                  <a:gd name="T50" fmla="*/ 302 w 352"/>
                  <a:gd name="T51" fmla="*/ 149 h 211"/>
                  <a:gd name="T52" fmla="*/ 277 w 352"/>
                  <a:gd name="T53" fmla="*/ 174 h 211"/>
                  <a:gd name="T54" fmla="*/ 286 w 352"/>
                  <a:gd name="T55" fmla="*/ 185 h 211"/>
                  <a:gd name="T56" fmla="*/ 330 w 352"/>
                  <a:gd name="T57" fmla="*/ 175 h 211"/>
                  <a:gd name="T58" fmla="*/ 352 w 352"/>
                  <a:gd name="T59" fmla="*/ 187 h 211"/>
                  <a:gd name="T60" fmla="*/ 340 w 352"/>
                  <a:gd name="T61" fmla="*/ 210 h 211"/>
                  <a:gd name="T62" fmla="*/ 286 w 352"/>
                  <a:gd name="T63" fmla="*/ 211 h 211"/>
                  <a:gd name="T64" fmla="*/ 234 w 352"/>
                  <a:gd name="T65" fmla="*/ 197 h 211"/>
                  <a:gd name="T66" fmla="*/ 120 w 352"/>
                  <a:gd name="T67" fmla="*/ 201 h 211"/>
                  <a:gd name="T68" fmla="*/ 77 w 352"/>
                  <a:gd name="T69" fmla="*/ 176 h 211"/>
                  <a:gd name="T70" fmla="*/ 45 w 352"/>
                  <a:gd name="T71" fmla="*/ 170 h 211"/>
                  <a:gd name="T72" fmla="*/ 17 w 352"/>
                  <a:gd name="T73" fmla="*/ 146 h 211"/>
                  <a:gd name="T74" fmla="*/ 0 w 352"/>
                  <a:gd name="T75" fmla="*/ 128 h 211"/>
                  <a:gd name="T76" fmla="*/ 12 w 352"/>
                  <a:gd name="T77" fmla="*/ 124 h 211"/>
                  <a:gd name="T78" fmla="*/ 55 w 352"/>
                  <a:gd name="T79" fmla="*/ 136 h 211"/>
                  <a:gd name="T80" fmla="*/ 61 w 352"/>
                  <a:gd name="T81" fmla="*/ 125 h 211"/>
                  <a:gd name="T82" fmla="*/ 74 w 352"/>
                  <a:gd name="T83" fmla="*/ 115 h 211"/>
                  <a:gd name="T84" fmla="*/ 59 w 352"/>
                  <a:gd name="T85" fmla="*/ 106 h 211"/>
                  <a:gd name="T86" fmla="*/ 54 w 352"/>
                  <a:gd name="T87" fmla="*/ 98 h 211"/>
                  <a:gd name="T88" fmla="*/ 54 w 352"/>
                  <a:gd name="T89" fmla="*/ 98 h 21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352" h="211">
                    <a:moveTo>
                      <a:pt x="54" y="98"/>
                    </a:moveTo>
                    <a:lnTo>
                      <a:pt x="61" y="93"/>
                    </a:lnTo>
                    <a:lnTo>
                      <a:pt x="87" y="88"/>
                    </a:lnTo>
                    <a:lnTo>
                      <a:pt x="107" y="99"/>
                    </a:lnTo>
                    <a:lnTo>
                      <a:pt x="131" y="99"/>
                    </a:lnTo>
                    <a:lnTo>
                      <a:pt x="115" y="56"/>
                    </a:lnTo>
                    <a:lnTo>
                      <a:pt x="127" y="36"/>
                    </a:lnTo>
                    <a:lnTo>
                      <a:pt x="141" y="9"/>
                    </a:lnTo>
                    <a:lnTo>
                      <a:pt x="158" y="13"/>
                    </a:lnTo>
                    <a:lnTo>
                      <a:pt x="169" y="0"/>
                    </a:lnTo>
                    <a:lnTo>
                      <a:pt x="181" y="2"/>
                    </a:lnTo>
                    <a:lnTo>
                      <a:pt x="163" y="17"/>
                    </a:lnTo>
                    <a:lnTo>
                      <a:pt x="161" y="36"/>
                    </a:lnTo>
                    <a:lnTo>
                      <a:pt x="184" y="27"/>
                    </a:lnTo>
                    <a:lnTo>
                      <a:pt x="195" y="28"/>
                    </a:lnTo>
                    <a:lnTo>
                      <a:pt x="212" y="27"/>
                    </a:lnTo>
                    <a:lnTo>
                      <a:pt x="222" y="40"/>
                    </a:lnTo>
                    <a:lnTo>
                      <a:pt x="219" y="70"/>
                    </a:lnTo>
                    <a:lnTo>
                      <a:pt x="208" y="117"/>
                    </a:lnTo>
                    <a:lnTo>
                      <a:pt x="256" y="128"/>
                    </a:lnTo>
                    <a:lnTo>
                      <a:pt x="269" y="132"/>
                    </a:lnTo>
                    <a:lnTo>
                      <a:pt x="274" y="148"/>
                    </a:lnTo>
                    <a:lnTo>
                      <a:pt x="299" y="120"/>
                    </a:lnTo>
                    <a:lnTo>
                      <a:pt x="316" y="114"/>
                    </a:lnTo>
                    <a:lnTo>
                      <a:pt x="323" y="120"/>
                    </a:lnTo>
                    <a:lnTo>
                      <a:pt x="302" y="149"/>
                    </a:lnTo>
                    <a:lnTo>
                      <a:pt x="277" y="174"/>
                    </a:lnTo>
                    <a:lnTo>
                      <a:pt x="286" y="185"/>
                    </a:lnTo>
                    <a:lnTo>
                      <a:pt x="330" y="175"/>
                    </a:lnTo>
                    <a:lnTo>
                      <a:pt x="352" y="187"/>
                    </a:lnTo>
                    <a:lnTo>
                      <a:pt x="340" y="210"/>
                    </a:lnTo>
                    <a:lnTo>
                      <a:pt x="286" y="211"/>
                    </a:lnTo>
                    <a:lnTo>
                      <a:pt x="234" y="197"/>
                    </a:lnTo>
                    <a:lnTo>
                      <a:pt x="120" y="201"/>
                    </a:lnTo>
                    <a:lnTo>
                      <a:pt x="77" y="176"/>
                    </a:lnTo>
                    <a:lnTo>
                      <a:pt x="45" y="170"/>
                    </a:lnTo>
                    <a:lnTo>
                      <a:pt x="17" y="146"/>
                    </a:lnTo>
                    <a:lnTo>
                      <a:pt x="0" y="128"/>
                    </a:lnTo>
                    <a:lnTo>
                      <a:pt x="12" y="124"/>
                    </a:lnTo>
                    <a:lnTo>
                      <a:pt x="55" y="136"/>
                    </a:lnTo>
                    <a:lnTo>
                      <a:pt x="61" y="125"/>
                    </a:lnTo>
                    <a:lnTo>
                      <a:pt x="74" y="115"/>
                    </a:lnTo>
                    <a:lnTo>
                      <a:pt x="59" y="106"/>
                    </a:lnTo>
                    <a:lnTo>
                      <a:pt x="54" y="98"/>
                    </a:lnTo>
                    <a:lnTo>
                      <a:pt x="54" y="98"/>
                    </a:lnTo>
                    <a:close/>
                  </a:path>
                </a:pathLst>
              </a:custGeom>
              <a:solidFill>
                <a:srgbClr val="8A998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88" name="Freeform 40"/>
              <p:cNvSpPr>
                <a:spLocks/>
              </p:cNvSpPr>
              <p:nvPr/>
            </p:nvSpPr>
            <p:spPr bwMode="auto">
              <a:xfrm>
                <a:off x="2675" y="2630"/>
                <a:ext cx="318" cy="180"/>
              </a:xfrm>
              <a:custGeom>
                <a:avLst/>
                <a:gdLst>
                  <a:gd name="T0" fmla="*/ 20 w 318"/>
                  <a:gd name="T1" fmla="*/ 79 h 180"/>
                  <a:gd name="T2" fmla="*/ 45 w 318"/>
                  <a:gd name="T3" fmla="*/ 70 h 180"/>
                  <a:gd name="T4" fmla="*/ 59 w 318"/>
                  <a:gd name="T5" fmla="*/ 77 h 180"/>
                  <a:gd name="T6" fmla="*/ 87 w 318"/>
                  <a:gd name="T7" fmla="*/ 102 h 180"/>
                  <a:gd name="T8" fmla="*/ 120 w 318"/>
                  <a:gd name="T9" fmla="*/ 103 h 180"/>
                  <a:gd name="T10" fmla="*/ 117 w 318"/>
                  <a:gd name="T11" fmla="*/ 63 h 180"/>
                  <a:gd name="T12" fmla="*/ 102 w 318"/>
                  <a:gd name="T13" fmla="*/ 41 h 180"/>
                  <a:gd name="T14" fmla="*/ 102 w 318"/>
                  <a:gd name="T15" fmla="*/ 28 h 180"/>
                  <a:gd name="T16" fmla="*/ 132 w 318"/>
                  <a:gd name="T17" fmla="*/ 0 h 180"/>
                  <a:gd name="T18" fmla="*/ 141 w 318"/>
                  <a:gd name="T19" fmla="*/ 1 h 180"/>
                  <a:gd name="T20" fmla="*/ 136 w 318"/>
                  <a:gd name="T21" fmla="*/ 15 h 180"/>
                  <a:gd name="T22" fmla="*/ 152 w 318"/>
                  <a:gd name="T23" fmla="*/ 19 h 180"/>
                  <a:gd name="T24" fmla="*/ 146 w 318"/>
                  <a:gd name="T25" fmla="*/ 38 h 180"/>
                  <a:gd name="T26" fmla="*/ 163 w 318"/>
                  <a:gd name="T27" fmla="*/ 27 h 180"/>
                  <a:gd name="T28" fmla="*/ 177 w 318"/>
                  <a:gd name="T29" fmla="*/ 8 h 180"/>
                  <a:gd name="T30" fmla="*/ 190 w 318"/>
                  <a:gd name="T31" fmla="*/ 14 h 180"/>
                  <a:gd name="T32" fmla="*/ 198 w 318"/>
                  <a:gd name="T33" fmla="*/ 32 h 180"/>
                  <a:gd name="T34" fmla="*/ 200 w 318"/>
                  <a:gd name="T35" fmla="*/ 50 h 180"/>
                  <a:gd name="T36" fmla="*/ 195 w 318"/>
                  <a:gd name="T37" fmla="*/ 82 h 180"/>
                  <a:gd name="T38" fmla="*/ 207 w 318"/>
                  <a:gd name="T39" fmla="*/ 92 h 180"/>
                  <a:gd name="T40" fmla="*/ 246 w 318"/>
                  <a:gd name="T41" fmla="*/ 99 h 180"/>
                  <a:gd name="T42" fmla="*/ 250 w 318"/>
                  <a:gd name="T43" fmla="*/ 111 h 180"/>
                  <a:gd name="T44" fmla="*/ 248 w 318"/>
                  <a:gd name="T45" fmla="*/ 136 h 180"/>
                  <a:gd name="T46" fmla="*/ 262 w 318"/>
                  <a:gd name="T47" fmla="*/ 135 h 180"/>
                  <a:gd name="T48" fmla="*/ 271 w 318"/>
                  <a:gd name="T49" fmla="*/ 117 h 180"/>
                  <a:gd name="T50" fmla="*/ 279 w 318"/>
                  <a:gd name="T51" fmla="*/ 103 h 180"/>
                  <a:gd name="T52" fmla="*/ 296 w 318"/>
                  <a:gd name="T53" fmla="*/ 102 h 180"/>
                  <a:gd name="T54" fmla="*/ 300 w 318"/>
                  <a:gd name="T55" fmla="*/ 109 h 180"/>
                  <a:gd name="T56" fmla="*/ 286 w 318"/>
                  <a:gd name="T57" fmla="*/ 135 h 180"/>
                  <a:gd name="T58" fmla="*/ 272 w 318"/>
                  <a:gd name="T59" fmla="*/ 149 h 180"/>
                  <a:gd name="T60" fmla="*/ 296 w 318"/>
                  <a:gd name="T61" fmla="*/ 151 h 180"/>
                  <a:gd name="T62" fmla="*/ 311 w 318"/>
                  <a:gd name="T63" fmla="*/ 146 h 180"/>
                  <a:gd name="T64" fmla="*/ 318 w 318"/>
                  <a:gd name="T65" fmla="*/ 166 h 180"/>
                  <a:gd name="T66" fmla="*/ 275 w 318"/>
                  <a:gd name="T67" fmla="*/ 180 h 180"/>
                  <a:gd name="T68" fmla="*/ 173 w 318"/>
                  <a:gd name="T69" fmla="*/ 175 h 180"/>
                  <a:gd name="T70" fmla="*/ 92 w 318"/>
                  <a:gd name="T71" fmla="*/ 174 h 180"/>
                  <a:gd name="T72" fmla="*/ 62 w 318"/>
                  <a:gd name="T73" fmla="*/ 156 h 180"/>
                  <a:gd name="T74" fmla="*/ 35 w 318"/>
                  <a:gd name="T75" fmla="*/ 156 h 180"/>
                  <a:gd name="T76" fmla="*/ 21 w 318"/>
                  <a:gd name="T77" fmla="*/ 141 h 180"/>
                  <a:gd name="T78" fmla="*/ 3 w 318"/>
                  <a:gd name="T79" fmla="*/ 129 h 180"/>
                  <a:gd name="T80" fmla="*/ 0 w 318"/>
                  <a:gd name="T81" fmla="*/ 114 h 180"/>
                  <a:gd name="T82" fmla="*/ 7 w 318"/>
                  <a:gd name="T83" fmla="*/ 105 h 180"/>
                  <a:gd name="T84" fmla="*/ 36 w 318"/>
                  <a:gd name="T85" fmla="*/ 113 h 180"/>
                  <a:gd name="T86" fmla="*/ 49 w 318"/>
                  <a:gd name="T87" fmla="*/ 111 h 180"/>
                  <a:gd name="T88" fmla="*/ 67 w 318"/>
                  <a:gd name="T89" fmla="*/ 100 h 180"/>
                  <a:gd name="T90" fmla="*/ 55 w 318"/>
                  <a:gd name="T91" fmla="*/ 89 h 180"/>
                  <a:gd name="T92" fmla="*/ 40 w 318"/>
                  <a:gd name="T93" fmla="*/ 89 h 180"/>
                  <a:gd name="T94" fmla="*/ 20 w 318"/>
                  <a:gd name="T95" fmla="*/ 79 h 180"/>
                  <a:gd name="T96" fmla="*/ 20 w 318"/>
                  <a:gd name="T97" fmla="*/ 79 h 18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318" h="180">
                    <a:moveTo>
                      <a:pt x="20" y="79"/>
                    </a:moveTo>
                    <a:lnTo>
                      <a:pt x="45" y="70"/>
                    </a:lnTo>
                    <a:lnTo>
                      <a:pt x="59" y="77"/>
                    </a:lnTo>
                    <a:lnTo>
                      <a:pt x="87" y="102"/>
                    </a:lnTo>
                    <a:lnTo>
                      <a:pt x="120" y="103"/>
                    </a:lnTo>
                    <a:lnTo>
                      <a:pt x="117" y="63"/>
                    </a:lnTo>
                    <a:lnTo>
                      <a:pt x="102" y="41"/>
                    </a:lnTo>
                    <a:lnTo>
                      <a:pt x="102" y="28"/>
                    </a:lnTo>
                    <a:lnTo>
                      <a:pt x="132" y="0"/>
                    </a:lnTo>
                    <a:lnTo>
                      <a:pt x="141" y="1"/>
                    </a:lnTo>
                    <a:lnTo>
                      <a:pt x="136" y="15"/>
                    </a:lnTo>
                    <a:lnTo>
                      <a:pt x="152" y="19"/>
                    </a:lnTo>
                    <a:lnTo>
                      <a:pt x="146" y="38"/>
                    </a:lnTo>
                    <a:lnTo>
                      <a:pt x="163" y="27"/>
                    </a:lnTo>
                    <a:lnTo>
                      <a:pt x="177" y="8"/>
                    </a:lnTo>
                    <a:lnTo>
                      <a:pt x="190" y="14"/>
                    </a:lnTo>
                    <a:lnTo>
                      <a:pt x="198" y="32"/>
                    </a:lnTo>
                    <a:lnTo>
                      <a:pt x="200" y="50"/>
                    </a:lnTo>
                    <a:lnTo>
                      <a:pt x="195" y="82"/>
                    </a:lnTo>
                    <a:lnTo>
                      <a:pt x="207" y="92"/>
                    </a:lnTo>
                    <a:lnTo>
                      <a:pt x="246" y="99"/>
                    </a:lnTo>
                    <a:lnTo>
                      <a:pt x="250" y="111"/>
                    </a:lnTo>
                    <a:lnTo>
                      <a:pt x="248" y="136"/>
                    </a:lnTo>
                    <a:lnTo>
                      <a:pt x="262" y="135"/>
                    </a:lnTo>
                    <a:lnTo>
                      <a:pt x="271" y="117"/>
                    </a:lnTo>
                    <a:lnTo>
                      <a:pt x="279" y="103"/>
                    </a:lnTo>
                    <a:lnTo>
                      <a:pt x="296" y="102"/>
                    </a:lnTo>
                    <a:lnTo>
                      <a:pt x="300" y="109"/>
                    </a:lnTo>
                    <a:lnTo>
                      <a:pt x="286" y="135"/>
                    </a:lnTo>
                    <a:lnTo>
                      <a:pt x="272" y="149"/>
                    </a:lnTo>
                    <a:lnTo>
                      <a:pt x="296" y="151"/>
                    </a:lnTo>
                    <a:lnTo>
                      <a:pt x="311" y="146"/>
                    </a:lnTo>
                    <a:lnTo>
                      <a:pt x="318" y="166"/>
                    </a:lnTo>
                    <a:lnTo>
                      <a:pt x="275" y="180"/>
                    </a:lnTo>
                    <a:lnTo>
                      <a:pt x="173" y="175"/>
                    </a:lnTo>
                    <a:lnTo>
                      <a:pt x="92" y="174"/>
                    </a:lnTo>
                    <a:lnTo>
                      <a:pt x="62" y="156"/>
                    </a:lnTo>
                    <a:lnTo>
                      <a:pt x="35" y="156"/>
                    </a:lnTo>
                    <a:lnTo>
                      <a:pt x="21" y="141"/>
                    </a:lnTo>
                    <a:lnTo>
                      <a:pt x="3" y="129"/>
                    </a:lnTo>
                    <a:lnTo>
                      <a:pt x="0" y="114"/>
                    </a:lnTo>
                    <a:lnTo>
                      <a:pt x="7" y="105"/>
                    </a:lnTo>
                    <a:lnTo>
                      <a:pt x="36" y="113"/>
                    </a:lnTo>
                    <a:lnTo>
                      <a:pt x="49" y="111"/>
                    </a:lnTo>
                    <a:lnTo>
                      <a:pt x="67" y="100"/>
                    </a:lnTo>
                    <a:lnTo>
                      <a:pt x="55" y="89"/>
                    </a:lnTo>
                    <a:lnTo>
                      <a:pt x="40" y="89"/>
                    </a:lnTo>
                    <a:lnTo>
                      <a:pt x="20" y="79"/>
                    </a:lnTo>
                    <a:lnTo>
                      <a:pt x="20" y="79"/>
                    </a:lnTo>
                    <a:close/>
                  </a:path>
                </a:pathLst>
              </a:custGeom>
              <a:solidFill>
                <a:srgbClr val="6B614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89" name="Freeform 41"/>
              <p:cNvSpPr>
                <a:spLocks/>
              </p:cNvSpPr>
              <p:nvPr/>
            </p:nvSpPr>
            <p:spPr bwMode="auto">
              <a:xfrm>
                <a:off x="2682" y="2664"/>
                <a:ext cx="318" cy="185"/>
              </a:xfrm>
              <a:custGeom>
                <a:avLst/>
                <a:gdLst>
                  <a:gd name="T0" fmla="*/ 155 w 318"/>
                  <a:gd name="T1" fmla="*/ 176 h 185"/>
                  <a:gd name="T2" fmla="*/ 142 w 318"/>
                  <a:gd name="T3" fmla="*/ 159 h 185"/>
                  <a:gd name="T4" fmla="*/ 219 w 318"/>
                  <a:gd name="T5" fmla="*/ 156 h 185"/>
                  <a:gd name="T6" fmla="*/ 241 w 318"/>
                  <a:gd name="T7" fmla="*/ 152 h 185"/>
                  <a:gd name="T8" fmla="*/ 279 w 318"/>
                  <a:gd name="T9" fmla="*/ 160 h 185"/>
                  <a:gd name="T10" fmla="*/ 318 w 318"/>
                  <a:gd name="T11" fmla="*/ 139 h 185"/>
                  <a:gd name="T12" fmla="*/ 313 w 318"/>
                  <a:gd name="T13" fmla="*/ 119 h 185"/>
                  <a:gd name="T14" fmla="*/ 301 w 318"/>
                  <a:gd name="T15" fmla="*/ 119 h 185"/>
                  <a:gd name="T16" fmla="*/ 298 w 318"/>
                  <a:gd name="T17" fmla="*/ 127 h 185"/>
                  <a:gd name="T18" fmla="*/ 269 w 318"/>
                  <a:gd name="T19" fmla="*/ 128 h 185"/>
                  <a:gd name="T20" fmla="*/ 243 w 318"/>
                  <a:gd name="T21" fmla="*/ 138 h 185"/>
                  <a:gd name="T22" fmla="*/ 236 w 318"/>
                  <a:gd name="T23" fmla="*/ 129 h 185"/>
                  <a:gd name="T24" fmla="*/ 268 w 318"/>
                  <a:gd name="T25" fmla="*/ 117 h 185"/>
                  <a:gd name="T26" fmla="*/ 264 w 318"/>
                  <a:gd name="T27" fmla="*/ 106 h 185"/>
                  <a:gd name="T28" fmla="*/ 280 w 318"/>
                  <a:gd name="T29" fmla="*/ 101 h 185"/>
                  <a:gd name="T30" fmla="*/ 272 w 318"/>
                  <a:gd name="T31" fmla="*/ 87 h 185"/>
                  <a:gd name="T32" fmla="*/ 257 w 318"/>
                  <a:gd name="T33" fmla="*/ 104 h 185"/>
                  <a:gd name="T34" fmla="*/ 234 w 318"/>
                  <a:gd name="T35" fmla="*/ 99 h 185"/>
                  <a:gd name="T36" fmla="*/ 197 w 318"/>
                  <a:gd name="T37" fmla="*/ 79 h 185"/>
                  <a:gd name="T38" fmla="*/ 205 w 318"/>
                  <a:gd name="T39" fmla="*/ 68 h 185"/>
                  <a:gd name="T40" fmla="*/ 182 w 318"/>
                  <a:gd name="T41" fmla="*/ 47 h 185"/>
                  <a:gd name="T42" fmla="*/ 181 w 318"/>
                  <a:gd name="T43" fmla="*/ 24 h 185"/>
                  <a:gd name="T44" fmla="*/ 172 w 318"/>
                  <a:gd name="T45" fmla="*/ 13 h 185"/>
                  <a:gd name="T46" fmla="*/ 183 w 318"/>
                  <a:gd name="T47" fmla="*/ 0 h 185"/>
                  <a:gd name="T48" fmla="*/ 165 w 318"/>
                  <a:gd name="T49" fmla="*/ 5 h 185"/>
                  <a:gd name="T50" fmla="*/ 150 w 318"/>
                  <a:gd name="T51" fmla="*/ 0 h 185"/>
                  <a:gd name="T52" fmla="*/ 108 w 318"/>
                  <a:gd name="T53" fmla="*/ 11 h 185"/>
                  <a:gd name="T54" fmla="*/ 108 w 318"/>
                  <a:gd name="T55" fmla="*/ 34 h 185"/>
                  <a:gd name="T56" fmla="*/ 111 w 318"/>
                  <a:gd name="T57" fmla="*/ 55 h 185"/>
                  <a:gd name="T58" fmla="*/ 105 w 318"/>
                  <a:gd name="T59" fmla="*/ 69 h 185"/>
                  <a:gd name="T60" fmla="*/ 118 w 318"/>
                  <a:gd name="T61" fmla="*/ 73 h 185"/>
                  <a:gd name="T62" fmla="*/ 118 w 318"/>
                  <a:gd name="T63" fmla="*/ 84 h 185"/>
                  <a:gd name="T64" fmla="*/ 95 w 318"/>
                  <a:gd name="T65" fmla="*/ 99 h 185"/>
                  <a:gd name="T66" fmla="*/ 72 w 318"/>
                  <a:gd name="T67" fmla="*/ 84 h 185"/>
                  <a:gd name="T68" fmla="*/ 48 w 318"/>
                  <a:gd name="T69" fmla="*/ 80 h 185"/>
                  <a:gd name="T70" fmla="*/ 31 w 318"/>
                  <a:gd name="T71" fmla="*/ 86 h 185"/>
                  <a:gd name="T72" fmla="*/ 14 w 318"/>
                  <a:gd name="T73" fmla="*/ 79 h 185"/>
                  <a:gd name="T74" fmla="*/ 0 w 318"/>
                  <a:gd name="T75" fmla="*/ 91 h 185"/>
                  <a:gd name="T76" fmla="*/ 21 w 318"/>
                  <a:gd name="T77" fmla="*/ 100 h 185"/>
                  <a:gd name="T78" fmla="*/ 48 w 318"/>
                  <a:gd name="T79" fmla="*/ 119 h 185"/>
                  <a:gd name="T80" fmla="*/ 57 w 318"/>
                  <a:gd name="T81" fmla="*/ 154 h 185"/>
                  <a:gd name="T82" fmla="*/ 82 w 318"/>
                  <a:gd name="T83" fmla="*/ 181 h 185"/>
                  <a:gd name="T84" fmla="*/ 135 w 318"/>
                  <a:gd name="T85" fmla="*/ 185 h 185"/>
                  <a:gd name="T86" fmla="*/ 155 w 318"/>
                  <a:gd name="T87" fmla="*/ 176 h 185"/>
                  <a:gd name="T88" fmla="*/ 155 w 318"/>
                  <a:gd name="T89" fmla="*/ 176 h 18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318" h="185">
                    <a:moveTo>
                      <a:pt x="155" y="176"/>
                    </a:moveTo>
                    <a:lnTo>
                      <a:pt x="142" y="159"/>
                    </a:lnTo>
                    <a:lnTo>
                      <a:pt x="219" y="156"/>
                    </a:lnTo>
                    <a:lnTo>
                      <a:pt x="241" y="152"/>
                    </a:lnTo>
                    <a:lnTo>
                      <a:pt x="279" y="160"/>
                    </a:lnTo>
                    <a:lnTo>
                      <a:pt x="318" y="139"/>
                    </a:lnTo>
                    <a:lnTo>
                      <a:pt x="313" y="119"/>
                    </a:lnTo>
                    <a:lnTo>
                      <a:pt x="301" y="119"/>
                    </a:lnTo>
                    <a:lnTo>
                      <a:pt x="298" y="127"/>
                    </a:lnTo>
                    <a:lnTo>
                      <a:pt x="269" y="128"/>
                    </a:lnTo>
                    <a:lnTo>
                      <a:pt x="243" y="138"/>
                    </a:lnTo>
                    <a:lnTo>
                      <a:pt x="236" y="129"/>
                    </a:lnTo>
                    <a:lnTo>
                      <a:pt x="268" y="117"/>
                    </a:lnTo>
                    <a:lnTo>
                      <a:pt x="264" y="106"/>
                    </a:lnTo>
                    <a:lnTo>
                      <a:pt x="280" y="101"/>
                    </a:lnTo>
                    <a:lnTo>
                      <a:pt x="272" y="87"/>
                    </a:lnTo>
                    <a:lnTo>
                      <a:pt x="257" y="104"/>
                    </a:lnTo>
                    <a:lnTo>
                      <a:pt x="234" y="99"/>
                    </a:lnTo>
                    <a:lnTo>
                      <a:pt x="197" y="79"/>
                    </a:lnTo>
                    <a:lnTo>
                      <a:pt x="205" y="68"/>
                    </a:lnTo>
                    <a:lnTo>
                      <a:pt x="182" y="47"/>
                    </a:lnTo>
                    <a:lnTo>
                      <a:pt x="181" y="24"/>
                    </a:lnTo>
                    <a:lnTo>
                      <a:pt x="172" y="13"/>
                    </a:lnTo>
                    <a:lnTo>
                      <a:pt x="183" y="0"/>
                    </a:lnTo>
                    <a:lnTo>
                      <a:pt x="165" y="5"/>
                    </a:lnTo>
                    <a:lnTo>
                      <a:pt x="150" y="0"/>
                    </a:lnTo>
                    <a:lnTo>
                      <a:pt x="108" y="11"/>
                    </a:lnTo>
                    <a:lnTo>
                      <a:pt x="108" y="34"/>
                    </a:lnTo>
                    <a:lnTo>
                      <a:pt x="111" y="55"/>
                    </a:lnTo>
                    <a:lnTo>
                      <a:pt x="105" y="69"/>
                    </a:lnTo>
                    <a:lnTo>
                      <a:pt x="118" y="73"/>
                    </a:lnTo>
                    <a:lnTo>
                      <a:pt x="118" y="84"/>
                    </a:lnTo>
                    <a:lnTo>
                      <a:pt x="95" y="99"/>
                    </a:lnTo>
                    <a:lnTo>
                      <a:pt x="72" y="84"/>
                    </a:lnTo>
                    <a:lnTo>
                      <a:pt x="48" y="80"/>
                    </a:lnTo>
                    <a:lnTo>
                      <a:pt x="31" y="86"/>
                    </a:lnTo>
                    <a:lnTo>
                      <a:pt x="14" y="79"/>
                    </a:lnTo>
                    <a:lnTo>
                      <a:pt x="0" y="91"/>
                    </a:lnTo>
                    <a:lnTo>
                      <a:pt x="21" y="100"/>
                    </a:lnTo>
                    <a:lnTo>
                      <a:pt x="48" y="119"/>
                    </a:lnTo>
                    <a:lnTo>
                      <a:pt x="57" y="154"/>
                    </a:lnTo>
                    <a:lnTo>
                      <a:pt x="82" y="181"/>
                    </a:lnTo>
                    <a:lnTo>
                      <a:pt x="135" y="185"/>
                    </a:lnTo>
                    <a:lnTo>
                      <a:pt x="155" y="176"/>
                    </a:lnTo>
                    <a:lnTo>
                      <a:pt x="155" y="176"/>
                    </a:lnTo>
                    <a:close/>
                  </a:path>
                </a:pathLst>
              </a:custGeom>
              <a:solidFill>
                <a:srgbClr val="173B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90" name="Freeform 42"/>
              <p:cNvSpPr>
                <a:spLocks/>
              </p:cNvSpPr>
              <p:nvPr/>
            </p:nvSpPr>
            <p:spPr bwMode="auto">
              <a:xfrm>
                <a:off x="2418" y="3005"/>
                <a:ext cx="216" cy="162"/>
              </a:xfrm>
              <a:custGeom>
                <a:avLst/>
                <a:gdLst>
                  <a:gd name="T0" fmla="*/ 108 w 216"/>
                  <a:gd name="T1" fmla="*/ 0 h 162"/>
                  <a:gd name="T2" fmla="*/ 50 w 216"/>
                  <a:gd name="T3" fmla="*/ 37 h 162"/>
                  <a:gd name="T4" fmla="*/ 0 w 216"/>
                  <a:gd name="T5" fmla="*/ 107 h 162"/>
                  <a:gd name="T6" fmla="*/ 6 w 216"/>
                  <a:gd name="T7" fmla="*/ 162 h 162"/>
                  <a:gd name="T8" fmla="*/ 92 w 216"/>
                  <a:gd name="T9" fmla="*/ 159 h 162"/>
                  <a:gd name="T10" fmla="*/ 146 w 216"/>
                  <a:gd name="T11" fmla="*/ 130 h 162"/>
                  <a:gd name="T12" fmla="*/ 210 w 216"/>
                  <a:gd name="T13" fmla="*/ 121 h 162"/>
                  <a:gd name="T14" fmla="*/ 216 w 216"/>
                  <a:gd name="T15" fmla="*/ 70 h 162"/>
                  <a:gd name="T16" fmla="*/ 165 w 216"/>
                  <a:gd name="T17" fmla="*/ 25 h 162"/>
                  <a:gd name="T18" fmla="*/ 108 w 216"/>
                  <a:gd name="T19" fmla="*/ 0 h 162"/>
                  <a:gd name="T20" fmla="*/ 108 w 216"/>
                  <a:gd name="T21" fmla="*/ 0 h 16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216" h="162">
                    <a:moveTo>
                      <a:pt x="108" y="0"/>
                    </a:moveTo>
                    <a:lnTo>
                      <a:pt x="50" y="37"/>
                    </a:lnTo>
                    <a:lnTo>
                      <a:pt x="0" y="107"/>
                    </a:lnTo>
                    <a:lnTo>
                      <a:pt x="6" y="162"/>
                    </a:lnTo>
                    <a:lnTo>
                      <a:pt x="92" y="159"/>
                    </a:lnTo>
                    <a:lnTo>
                      <a:pt x="146" y="130"/>
                    </a:lnTo>
                    <a:lnTo>
                      <a:pt x="210" y="121"/>
                    </a:lnTo>
                    <a:lnTo>
                      <a:pt x="216" y="70"/>
                    </a:lnTo>
                    <a:lnTo>
                      <a:pt x="165" y="25"/>
                    </a:lnTo>
                    <a:lnTo>
                      <a:pt x="108" y="0"/>
                    </a:lnTo>
                    <a:lnTo>
                      <a:pt x="108" y="0"/>
                    </a:lnTo>
                    <a:close/>
                  </a:path>
                </a:pathLst>
              </a:custGeom>
              <a:solidFill>
                <a:srgbClr val="78695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91" name="Freeform 43"/>
              <p:cNvSpPr>
                <a:spLocks/>
              </p:cNvSpPr>
              <p:nvPr/>
            </p:nvSpPr>
            <p:spPr bwMode="auto">
              <a:xfrm>
                <a:off x="2171" y="2980"/>
                <a:ext cx="332" cy="220"/>
              </a:xfrm>
              <a:custGeom>
                <a:avLst/>
                <a:gdLst>
                  <a:gd name="T0" fmla="*/ 247 w 332"/>
                  <a:gd name="T1" fmla="*/ 0 h 220"/>
                  <a:gd name="T2" fmla="*/ 219 w 332"/>
                  <a:gd name="T3" fmla="*/ 29 h 220"/>
                  <a:gd name="T4" fmla="*/ 216 w 332"/>
                  <a:gd name="T5" fmla="*/ 80 h 220"/>
                  <a:gd name="T6" fmla="*/ 199 w 332"/>
                  <a:gd name="T7" fmla="*/ 65 h 220"/>
                  <a:gd name="T8" fmla="*/ 176 w 332"/>
                  <a:gd name="T9" fmla="*/ 83 h 220"/>
                  <a:gd name="T10" fmla="*/ 209 w 332"/>
                  <a:gd name="T11" fmla="*/ 104 h 220"/>
                  <a:gd name="T12" fmla="*/ 173 w 332"/>
                  <a:gd name="T13" fmla="*/ 111 h 220"/>
                  <a:gd name="T14" fmla="*/ 152 w 332"/>
                  <a:gd name="T15" fmla="*/ 134 h 220"/>
                  <a:gd name="T16" fmla="*/ 176 w 332"/>
                  <a:gd name="T17" fmla="*/ 131 h 220"/>
                  <a:gd name="T18" fmla="*/ 206 w 332"/>
                  <a:gd name="T19" fmla="*/ 146 h 220"/>
                  <a:gd name="T20" fmla="*/ 189 w 332"/>
                  <a:gd name="T21" fmla="*/ 177 h 220"/>
                  <a:gd name="T22" fmla="*/ 163 w 332"/>
                  <a:gd name="T23" fmla="*/ 164 h 220"/>
                  <a:gd name="T24" fmla="*/ 128 w 332"/>
                  <a:gd name="T25" fmla="*/ 174 h 220"/>
                  <a:gd name="T26" fmla="*/ 143 w 332"/>
                  <a:gd name="T27" fmla="*/ 185 h 220"/>
                  <a:gd name="T28" fmla="*/ 111 w 332"/>
                  <a:gd name="T29" fmla="*/ 181 h 220"/>
                  <a:gd name="T30" fmla="*/ 111 w 332"/>
                  <a:gd name="T31" fmla="*/ 155 h 220"/>
                  <a:gd name="T32" fmla="*/ 90 w 332"/>
                  <a:gd name="T33" fmla="*/ 138 h 220"/>
                  <a:gd name="T34" fmla="*/ 56 w 332"/>
                  <a:gd name="T35" fmla="*/ 155 h 220"/>
                  <a:gd name="T36" fmla="*/ 0 w 332"/>
                  <a:gd name="T37" fmla="*/ 203 h 220"/>
                  <a:gd name="T38" fmla="*/ 20 w 332"/>
                  <a:gd name="T39" fmla="*/ 220 h 220"/>
                  <a:gd name="T40" fmla="*/ 104 w 332"/>
                  <a:gd name="T41" fmla="*/ 203 h 220"/>
                  <a:gd name="T42" fmla="*/ 189 w 332"/>
                  <a:gd name="T43" fmla="*/ 192 h 220"/>
                  <a:gd name="T44" fmla="*/ 246 w 332"/>
                  <a:gd name="T45" fmla="*/ 191 h 220"/>
                  <a:gd name="T46" fmla="*/ 307 w 332"/>
                  <a:gd name="T47" fmla="*/ 123 h 220"/>
                  <a:gd name="T48" fmla="*/ 332 w 332"/>
                  <a:gd name="T49" fmla="*/ 65 h 220"/>
                  <a:gd name="T50" fmla="*/ 247 w 332"/>
                  <a:gd name="T51" fmla="*/ 0 h 220"/>
                  <a:gd name="T52" fmla="*/ 247 w 332"/>
                  <a:gd name="T53" fmla="*/ 0 h 22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</a:cxnLst>
                <a:rect l="0" t="0" r="r" b="b"/>
                <a:pathLst>
                  <a:path w="332" h="220">
                    <a:moveTo>
                      <a:pt x="247" y="0"/>
                    </a:moveTo>
                    <a:lnTo>
                      <a:pt x="219" y="29"/>
                    </a:lnTo>
                    <a:lnTo>
                      <a:pt x="216" y="80"/>
                    </a:lnTo>
                    <a:lnTo>
                      <a:pt x="199" y="65"/>
                    </a:lnTo>
                    <a:lnTo>
                      <a:pt x="176" y="83"/>
                    </a:lnTo>
                    <a:lnTo>
                      <a:pt x="209" y="104"/>
                    </a:lnTo>
                    <a:lnTo>
                      <a:pt x="173" y="111"/>
                    </a:lnTo>
                    <a:lnTo>
                      <a:pt x="152" y="134"/>
                    </a:lnTo>
                    <a:lnTo>
                      <a:pt x="176" y="131"/>
                    </a:lnTo>
                    <a:lnTo>
                      <a:pt x="206" y="146"/>
                    </a:lnTo>
                    <a:lnTo>
                      <a:pt x="189" y="177"/>
                    </a:lnTo>
                    <a:lnTo>
                      <a:pt x="163" y="164"/>
                    </a:lnTo>
                    <a:lnTo>
                      <a:pt x="128" y="174"/>
                    </a:lnTo>
                    <a:lnTo>
                      <a:pt x="143" y="185"/>
                    </a:lnTo>
                    <a:lnTo>
                      <a:pt x="111" y="181"/>
                    </a:lnTo>
                    <a:lnTo>
                      <a:pt x="111" y="155"/>
                    </a:lnTo>
                    <a:lnTo>
                      <a:pt x="90" y="138"/>
                    </a:lnTo>
                    <a:lnTo>
                      <a:pt x="56" y="155"/>
                    </a:lnTo>
                    <a:lnTo>
                      <a:pt x="0" y="203"/>
                    </a:lnTo>
                    <a:lnTo>
                      <a:pt x="20" y="220"/>
                    </a:lnTo>
                    <a:lnTo>
                      <a:pt x="104" y="203"/>
                    </a:lnTo>
                    <a:lnTo>
                      <a:pt x="189" y="192"/>
                    </a:lnTo>
                    <a:lnTo>
                      <a:pt x="246" y="191"/>
                    </a:lnTo>
                    <a:lnTo>
                      <a:pt x="307" y="123"/>
                    </a:lnTo>
                    <a:lnTo>
                      <a:pt x="332" y="65"/>
                    </a:lnTo>
                    <a:lnTo>
                      <a:pt x="247" y="0"/>
                    </a:lnTo>
                    <a:lnTo>
                      <a:pt x="247" y="0"/>
                    </a:lnTo>
                    <a:close/>
                  </a:path>
                </a:pathLst>
              </a:custGeom>
              <a:solidFill>
                <a:srgbClr val="80754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92" name="Freeform 44"/>
              <p:cNvSpPr>
                <a:spLocks/>
              </p:cNvSpPr>
              <p:nvPr/>
            </p:nvSpPr>
            <p:spPr bwMode="auto">
              <a:xfrm>
                <a:off x="2371" y="3049"/>
                <a:ext cx="56" cy="72"/>
              </a:xfrm>
              <a:custGeom>
                <a:avLst/>
                <a:gdLst>
                  <a:gd name="T0" fmla="*/ 10 w 56"/>
                  <a:gd name="T1" fmla="*/ 11 h 72"/>
                  <a:gd name="T2" fmla="*/ 30 w 56"/>
                  <a:gd name="T3" fmla="*/ 0 h 72"/>
                  <a:gd name="T4" fmla="*/ 40 w 56"/>
                  <a:gd name="T5" fmla="*/ 14 h 72"/>
                  <a:gd name="T6" fmla="*/ 20 w 56"/>
                  <a:gd name="T7" fmla="*/ 32 h 72"/>
                  <a:gd name="T8" fmla="*/ 52 w 56"/>
                  <a:gd name="T9" fmla="*/ 45 h 72"/>
                  <a:gd name="T10" fmla="*/ 56 w 56"/>
                  <a:gd name="T11" fmla="*/ 72 h 72"/>
                  <a:gd name="T12" fmla="*/ 37 w 56"/>
                  <a:gd name="T13" fmla="*/ 54 h 72"/>
                  <a:gd name="T14" fmla="*/ 22 w 56"/>
                  <a:gd name="T15" fmla="*/ 62 h 72"/>
                  <a:gd name="T16" fmla="*/ 19 w 56"/>
                  <a:gd name="T17" fmla="*/ 48 h 72"/>
                  <a:gd name="T18" fmla="*/ 0 w 56"/>
                  <a:gd name="T19" fmla="*/ 33 h 72"/>
                  <a:gd name="T20" fmla="*/ 10 w 56"/>
                  <a:gd name="T21" fmla="*/ 11 h 72"/>
                  <a:gd name="T22" fmla="*/ 10 w 56"/>
                  <a:gd name="T23" fmla="*/ 11 h 7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56" h="72">
                    <a:moveTo>
                      <a:pt x="10" y="11"/>
                    </a:moveTo>
                    <a:lnTo>
                      <a:pt x="30" y="0"/>
                    </a:lnTo>
                    <a:lnTo>
                      <a:pt x="40" y="14"/>
                    </a:lnTo>
                    <a:lnTo>
                      <a:pt x="20" y="32"/>
                    </a:lnTo>
                    <a:lnTo>
                      <a:pt x="52" y="45"/>
                    </a:lnTo>
                    <a:lnTo>
                      <a:pt x="56" y="72"/>
                    </a:lnTo>
                    <a:lnTo>
                      <a:pt x="37" y="54"/>
                    </a:lnTo>
                    <a:lnTo>
                      <a:pt x="22" y="62"/>
                    </a:lnTo>
                    <a:lnTo>
                      <a:pt x="19" y="48"/>
                    </a:lnTo>
                    <a:lnTo>
                      <a:pt x="0" y="33"/>
                    </a:lnTo>
                    <a:lnTo>
                      <a:pt x="10" y="11"/>
                    </a:lnTo>
                    <a:lnTo>
                      <a:pt x="10" y="11"/>
                    </a:lnTo>
                    <a:close/>
                  </a:path>
                </a:pathLst>
              </a:custGeom>
              <a:solidFill>
                <a:srgbClr val="173B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93" name="Freeform 45"/>
              <p:cNvSpPr>
                <a:spLocks/>
              </p:cNvSpPr>
              <p:nvPr/>
            </p:nvSpPr>
            <p:spPr bwMode="auto">
              <a:xfrm>
                <a:off x="2441" y="3084"/>
                <a:ext cx="21" cy="30"/>
              </a:xfrm>
              <a:custGeom>
                <a:avLst/>
                <a:gdLst>
                  <a:gd name="T0" fmla="*/ 21 w 21"/>
                  <a:gd name="T1" fmla="*/ 0 h 30"/>
                  <a:gd name="T2" fmla="*/ 0 w 21"/>
                  <a:gd name="T3" fmla="*/ 9 h 30"/>
                  <a:gd name="T4" fmla="*/ 10 w 21"/>
                  <a:gd name="T5" fmla="*/ 30 h 30"/>
                  <a:gd name="T6" fmla="*/ 20 w 21"/>
                  <a:gd name="T7" fmla="*/ 24 h 30"/>
                  <a:gd name="T8" fmla="*/ 13 w 21"/>
                  <a:gd name="T9" fmla="*/ 13 h 30"/>
                  <a:gd name="T10" fmla="*/ 21 w 21"/>
                  <a:gd name="T11" fmla="*/ 0 h 30"/>
                  <a:gd name="T12" fmla="*/ 21 w 21"/>
                  <a:gd name="T13" fmla="*/ 0 h 3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1" h="30">
                    <a:moveTo>
                      <a:pt x="21" y="0"/>
                    </a:moveTo>
                    <a:lnTo>
                      <a:pt x="0" y="9"/>
                    </a:lnTo>
                    <a:lnTo>
                      <a:pt x="10" y="30"/>
                    </a:lnTo>
                    <a:lnTo>
                      <a:pt x="20" y="24"/>
                    </a:lnTo>
                    <a:lnTo>
                      <a:pt x="13" y="13"/>
                    </a:lnTo>
                    <a:lnTo>
                      <a:pt x="21" y="0"/>
                    </a:lnTo>
                    <a:lnTo>
                      <a:pt x="21" y="0"/>
                    </a:lnTo>
                    <a:close/>
                  </a:path>
                </a:pathLst>
              </a:custGeom>
              <a:solidFill>
                <a:srgbClr val="173B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94" name="Freeform 46"/>
              <p:cNvSpPr>
                <a:spLocks/>
              </p:cNvSpPr>
              <p:nvPr/>
            </p:nvSpPr>
            <p:spPr bwMode="auto">
              <a:xfrm>
                <a:off x="2428" y="3042"/>
                <a:ext cx="30" cy="54"/>
              </a:xfrm>
              <a:custGeom>
                <a:avLst/>
                <a:gdLst>
                  <a:gd name="T0" fmla="*/ 13 w 30"/>
                  <a:gd name="T1" fmla="*/ 0 h 54"/>
                  <a:gd name="T2" fmla="*/ 0 w 30"/>
                  <a:gd name="T3" fmla="*/ 15 h 54"/>
                  <a:gd name="T4" fmla="*/ 3 w 30"/>
                  <a:gd name="T5" fmla="*/ 31 h 54"/>
                  <a:gd name="T6" fmla="*/ 0 w 30"/>
                  <a:gd name="T7" fmla="*/ 54 h 54"/>
                  <a:gd name="T8" fmla="*/ 30 w 30"/>
                  <a:gd name="T9" fmla="*/ 24 h 54"/>
                  <a:gd name="T10" fmla="*/ 13 w 30"/>
                  <a:gd name="T11" fmla="*/ 0 h 54"/>
                  <a:gd name="T12" fmla="*/ 13 w 30"/>
                  <a:gd name="T13" fmla="*/ 0 h 5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0" h="54">
                    <a:moveTo>
                      <a:pt x="13" y="0"/>
                    </a:moveTo>
                    <a:lnTo>
                      <a:pt x="0" y="15"/>
                    </a:lnTo>
                    <a:lnTo>
                      <a:pt x="3" y="31"/>
                    </a:lnTo>
                    <a:lnTo>
                      <a:pt x="0" y="54"/>
                    </a:lnTo>
                    <a:lnTo>
                      <a:pt x="30" y="24"/>
                    </a:lnTo>
                    <a:lnTo>
                      <a:pt x="13" y="0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4F42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95" name="Freeform 47"/>
              <p:cNvSpPr>
                <a:spLocks/>
              </p:cNvSpPr>
              <p:nvPr/>
            </p:nvSpPr>
            <p:spPr bwMode="auto">
              <a:xfrm>
                <a:off x="2241" y="2893"/>
                <a:ext cx="174" cy="250"/>
              </a:xfrm>
              <a:custGeom>
                <a:avLst/>
                <a:gdLst>
                  <a:gd name="T0" fmla="*/ 136 w 174"/>
                  <a:gd name="T1" fmla="*/ 0 h 250"/>
                  <a:gd name="T2" fmla="*/ 70 w 174"/>
                  <a:gd name="T3" fmla="*/ 13 h 250"/>
                  <a:gd name="T4" fmla="*/ 93 w 174"/>
                  <a:gd name="T5" fmla="*/ 47 h 250"/>
                  <a:gd name="T6" fmla="*/ 48 w 174"/>
                  <a:gd name="T7" fmla="*/ 46 h 250"/>
                  <a:gd name="T8" fmla="*/ 11 w 174"/>
                  <a:gd name="T9" fmla="*/ 73 h 250"/>
                  <a:gd name="T10" fmla="*/ 31 w 174"/>
                  <a:gd name="T11" fmla="*/ 98 h 250"/>
                  <a:gd name="T12" fmla="*/ 6 w 174"/>
                  <a:gd name="T13" fmla="*/ 109 h 250"/>
                  <a:gd name="T14" fmla="*/ 15 w 174"/>
                  <a:gd name="T15" fmla="*/ 123 h 250"/>
                  <a:gd name="T16" fmla="*/ 44 w 174"/>
                  <a:gd name="T17" fmla="*/ 122 h 250"/>
                  <a:gd name="T18" fmla="*/ 53 w 174"/>
                  <a:gd name="T19" fmla="*/ 152 h 250"/>
                  <a:gd name="T20" fmla="*/ 65 w 174"/>
                  <a:gd name="T21" fmla="*/ 164 h 250"/>
                  <a:gd name="T22" fmla="*/ 61 w 174"/>
                  <a:gd name="T23" fmla="*/ 194 h 250"/>
                  <a:gd name="T24" fmla="*/ 73 w 174"/>
                  <a:gd name="T25" fmla="*/ 221 h 250"/>
                  <a:gd name="T26" fmla="*/ 44 w 174"/>
                  <a:gd name="T27" fmla="*/ 215 h 250"/>
                  <a:gd name="T28" fmla="*/ 23 w 174"/>
                  <a:gd name="T29" fmla="*/ 212 h 250"/>
                  <a:gd name="T30" fmla="*/ 0 w 174"/>
                  <a:gd name="T31" fmla="*/ 225 h 250"/>
                  <a:gd name="T32" fmla="*/ 7 w 174"/>
                  <a:gd name="T33" fmla="*/ 239 h 250"/>
                  <a:gd name="T34" fmla="*/ 23 w 174"/>
                  <a:gd name="T35" fmla="*/ 240 h 250"/>
                  <a:gd name="T36" fmla="*/ 38 w 174"/>
                  <a:gd name="T37" fmla="*/ 250 h 250"/>
                  <a:gd name="T38" fmla="*/ 90 w 174"/>
                  <a:gd name="T39" fmla="*/ 242 h 250"/>
                  <a:gd name="T40" fmla="*/ 93 w 174"/>
                  <a:gd name="T41" fmla="*/ 215 h 250"/>
                  <a:gd name="T42" fmla="*/ 98 w 174"/>
                  <a:gd name="T43" fmla="*/ 186 h 250"/>
                  <a:gd name="T44" fmla="*/ 93 w 174"/>
                  <a:gd name="T45" fmla="*/ 173 h 250"/>
                  <a:gd name="T46" fmla="*/ 119 w 174"/>
                  <a:gd name="T47" fmla="*/ 176 h 250"/>
                  <a:gd name="T48" fmla="*/ 93 w 174"/>
                  <a:gd name="T49" fmla="*/ 134 h 250"/>
                  <a:gd name="T50" fmla="*/ 133 w 174"/>
                  <a:gd name="T51" fmla="*/ 120 h 250"/>
                  <a:gd name="T52" fmla="*/ 133 w 174"/>
                  <a:gd name="T53" fmla="*/ 94 h 250"/>
                  <a:gd name="T54" fmla="*/ 154 w 174"/>
                  <a:gd name="T55" fmla="*/ 90 h 250"/>
                  <a:gd name="T56" fmla="*/ 160 w 174"/>
                  <a:gd name="T57" fmla="*/ 79 h 250"/>
                  <a:gd name="T58" fmla="*/ 144 w 174"/>
                  <a:gd name="T59" fmla="*/ 77 h 250"/>
                  <a:gd name="T60" fmla="*/ 110 w 174"/>
                  <a:gd name="T61" fmla="*/ 61 h 250"/>
                  <a:gd name="T62" fmla="*/ 106 w 174"/>
                  <a:gd name="T63" fmla="*/ 47 h 250"/>
                  <a:gd name="T64" fmla="*/ 133 w 174"/>
                  <a:gd name="T65" fmla="*/ 43 h 250"/>
                  <a:gd name="T66" fmla="*/ 146 w 174"/>
                  <a:gd name="T67" fmla="*/ 58 h 250"/>
                  <a:gd name="T68" fmla="*/ 154 w 174"/>
                  <a:gd name="T69" fmla="*/ 51 h 250"/>
                  <a:gd name="T70" fmla="*/ 174 w 174"/>
                  <a:gd name="T71" fmla="*/ 26 h 250"/>
                  <a:gd name="T72" fmla="*/ 160 w 174"/>
                  <a:gd name="T73" fmla="*/ 13 h 250"/>
                  <a:gd name="T74" fmla="*/ 150 w 174"/>
                  <a:gd name="T75" fmla="*/ 12 h 250"/>
                  <a:gd name="T76" fmla="*/ 136 w 174"/>
                  <a:gd name="T77" fmla="*/ 0 h 250"/>
                  <a:gd name="T78" fmla="*/ 136 w 174"/>
                  <a:gd name="T79" fmla="*/ 0 h 25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174" h="250">
                    <a:moveTo>
                      <a:pt x="136" y="0"/>
                    </a:moveTo>
                    <a:lnTo>
                      <a:pt x="70" y="13"/>
                    </a:lnTo>
                    <a:lnTo>
                      <a:pt x="93" y="47"/>
                    </a:lnTo>
                    <a:lnTo>
                      <a:pt x="48" y="46"/>
                    </a:lnTo>
                    <a:lnTo>
                      <a:pt x="11" y="73"/>
                    </a:lnTo>
                    <a:lnTo>
                      <a:pt x="31" y="98"/>
                    </a:lnTo>
                    <a:lnTo>
                      <a:pt x="6" y="109"/>
                    </a:lnTo>
                    <a:lnTo>
                      <a:pt x="15" y="123"/>
                    </a:lnTo>
                    <a:lnTo>
                      <a:pt x="44" y="122"/>
                    </a:lnTo>
                    <a:lnTo>
                      <a:pt x="53" y="152"/>
                    </a:lnTo>
                    <a:lnTo>
                      <a:pt x="65" y="164"/>
                    </a:lnTo>
                    <a:lnTo>
                      <a:pt x="61" y="194"/>
                    </a:lnTo>
                    <a:lnTo>
                      <a:pt x="73" y="221"/>
                    </a:lnTo>
                    <a:lnTo>
                      <a:pt x="44" y="215"/>
                    </a:lnTo>
                    <a:lnTo>
                      <a:pt x="23" y="212"/>
                    </a:lnTo>
                    <a:lnTo>
                      <a:pt x="0" y="225"/>
                    </a:lnTo>
                    <a:lnTo>
                      <a:pt x="7" y="239"/>
                    </a:lnTo>
                    <a:lnTo>
                      <a:pt x="23" y="240"/>
                    </a:lnTo>
                    <a:lnTo>
                      <a:pt x="38" y="250"/>
                    </a:lnTo>
                    <a:lnTo>
                      <a:pt x="90" y="242"/>
                    </a:lnTo>
                    <a:lnTo>
                      <a:pt x="93" y="215"/>
                    </a:lnTo>
                    <a:lnTo>
                      <a:pt x="98" y="186"/>
                    </a:lnTo>
                    <a:lnTo>
                      <a:pt x="93" y="173"/>
                    </a:lnTo>
                    <a:lnTo>
                      <a:pt x="119" y="176"/>
                    </a:lnTo>
                    <a:lnTo>
                      <a:pt x="93" y="134"/>
                    </a:lnTo>
                    <a:lnTo>
                      <a:pt x="133" y="120"/>
                    </a:lnTo>
                    <a:lnTo>
                      <a:pt x="133" y="94"/>
                    </a:lnTo>
                    <a:lnTo>
                      <a:pt x="154" y="90"/>
                    </a:lnTo>
                    <a:lnTo>
                      <a:pt x="160" y="79"/>
                    </a:lnTo>
                    <a:lnTo>
                      <a:pt x="144" y="77"/>
                    </a:lnTo>
                    <a:lnTo>
                      <a:pt x="110" y="61"/>
                    </a:lnTo>
                    <a:lnTo>
                      <a:pt x="106" y="47"/>
                    </a:lnTo>
                    <a:lnTo>
                      <a:pt x="133" y="43"/>
                    </a:lnTo>
                    <a:lnTo>
                      <a:pt x="146" y="58"/>
                    </a:lnTo>
                    <a:lnTo>
                      <a:pt x="154" y="51"/>
                    </a:lnTo>
                    <a:lnTo>
                      <a:pt x="174" y="26"/>
                    </a:lnTo>
                    <a:lnTo>
                      <a:pt x="160" y="13"/>
                    </a:lnTo>
                    <a:lnTo>
                      <a:pt x="150" y="12"/>
                    </a:lnTo>
                    <a:lnTo>
                      <a:pt x="136" y="0"/>
                    </a:lnTo>
                    <a:lnTo>
                      <a:pt x="136" y="0"/>
                    </a:lnTo>
                    <a:close/>
                  </a:path>
                </a:pathLst>
              </a:custGeom>
              <a:solidFill>
                <a:srgbClr val="173B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96" name="Freeform 48"/>
              <p:cNvSpPr>
                <a:spLocks/>
              </p:cNvSpPr>
              <p:nvPr/>
            </p:nvSpPr>
            <p:spPr bwMode="auto">
              <a:xfrm>
                <a:off x="2390" y="2838"/>
                <a:ext cx="278" cy="258"/>
              </a:xfrm>
              <a:custGeom>
                <a:avLst/>
                <a:gdLst>
                  <a:gd name="T0" fmla="*/ 205 w 278"/>
                  <a:gd name="T1" fmla="*/ 123 h 258"/>
                  <a:gd name="T2" fmla="*/ 221 w 278"/>
                  <a:gd name="T3" fmla="*/ 122 h 258"/>
                  <a:gd name="T4" fmla="*/ 228 w 278"/>
                  <a:gd name="T5" fmla="*/ 132 h 258"/>
                  <a:gd name="T6" fmla="*/ 244 w 278"/>
                  <a:gd name="T7" fmla="*/ 115 h 258"/>
                  <a:gd name="T8" fmla="*/ 248 w 278"/>
                  <a:gd name="T9" fmla="*/ 62 h 258"/>
                  <a:gd name="T10" fmla="*/ 234 w 278"/>
                  <a:gd name="T11" fmla="*/ 47 h 258"/>
                  <a:gd name="T12" fmla="*/ 193 w 278"/>
                  <a:gd name="T13" fmla="*/ 55 h 258"/>
                  <a:gd name="T14" fmla="*/ 184 w 278"/>
                  <a:gd name="T15" fmla="*/ 47 h 258"/>
                  <a:gd name="T16" fmla="*/ 206 w 278"/>
                  <a:gd name="T17" fmla="*/ 25 h 258"/>
                  <a:gd name="T18" fmla="*/ 190 w 278"/>
                  <a:gd name="T19" fmla="*/ 22 h 258"/>
                  <a:gd name="T20" fmla="*/ 206 w 278"/>
                  <a:gd name="T21" fmla="*/ 4 h 258"/>
                  <a:gd name="T22" fmla="*/ 190 w 278"/>
                  <a:gd name="T23" fmla="*/ 0 h 258"/>
                  <a:gd name="T24" fmla="*/ 165 w 278"/>
                  <a:gd name="T25" fmla="*/ 14 h 258"/>
                  <a:gd name="T26" fmla="*/ 177 w 278"/>
                  <a:gd name="T27" fmla="*/ 28 h 258"/>
                  <a:gd name="T28" fmla="*/ 131 w 278"/>
                  <a:gd name="T29" fmla="*/ 81 h 258"/>
                  <a:gd name="T30" fmla="*/ 119 w 278"/>
                  <a:gd name="T31" fmla="*/ 68 h 258"/>
                  <a:gd name="T32" fmla="*/ 144 w 278"/>
                  <a:gd name="T33" fmla="*/ 41 h 258"/>
                  <a:gd name="T34" fmla="*/ 133 w 278"/>
                  <a:gd name="T35" fmla="*/ 28 h 258"/>
                  <a:gd name="T36" fmla="*/ 84 w 278"/>
                  <a:gd name="T37" fmla="*/ 46 h 258"/>
                  <a:gd name="T38" fmla="*/ 78 w 278"/>
                  <a:gd name="T39" fmla="*/ 25 h 258"/>
                  <a:gd name="T40" fmla="*/ 58 w 278"/>
                  <a:gd name="T41" fmla="*/ 44 h 258"/>
                  <a:gd name="T42" fmla="*/ 62 w 278"/>
                  <a:gd name="T43" fmla="*/ 58 h 258"/>
                  <a:gd name="T44" fmla="*/ 13 w 278"/>
                  <a:gd name="T45" fmla="*/ 58 h 258"/>
                  <a:gd name="T46" fmla="*/ 3 w 278"/>
                  <a:gd name="T47" fmla="*/ 67 h 258"/>
                  <a:gd name="T48" fmla="*/ 51 w 278"/>
                  <a:gd name="T49" fmla="*/ 74 h 258"/>
                  <a:gd name="T50" fmla="*/ 5 w 278"/>
                  <a:gd name="T51" fmla="*/ 85 h 258"/>
                  <a:gd name="T52" fmla="*/ 23 w 278"/>
                  <a:gd name="T53" fmla="*/ 95 h 258"/>
                  <a:gd name="T54" fmla="*/ 0 w 278"/>
                  <a:gd name="T55" fmla="*/ 149 h 258"/>
                  <a:gd name="T56" fmla="*/ 33 w 278"/>
                  <a:gd name="T57" fmla="*/ 186 h 258"/>
                  <a:gd name="T58" fmla="*/ 52 w 278"/>
                  <a:gd name="T59" fmla="*/ 207 h 258"/>
                  <a:gd name="T60" fmla="*/ 80 w 278"/>
                  <a:gd name="T61" fmla="*/ 226 h 258"/>
                  <a:gd name="T62" fmla="*/ 156 w 278"/>
                  <a:gd name="T63" fmla="*/ 214 h 258"/>
                  <a:gd name="T64" fmla="*/ 177 w 278"/>
                  <a:gd name="T65" fmla="*/ 232 h 258"/>
                  <a:gd name="T66" fmla="*/ 197 w 278"/>
                  <a:gd name="T67" fmla="*/ 253 h 258"/>
                  <a:gd name="T68" fmla="*/ 221 w 278"/>
                  <a:gd name="T69" fmla="*/ 243 h 258"/>
                  <a:gd name="T70" fmla="*/ 234 w 278"/>
                  <a:gd name="T71" fmla="*/ 258 h 258"/>
                  <a:gd name="T72" fmla="*/ 278 w 278"/>
                  <a:gd name="T73" fmla="*/ 238 h 258"/>
                  <a:gd name="T74" fmla="*/ 274 w 278"/>
                  <a:gd name="T75" fmla="*/ 153 h 258"/>
                  <a:gd name="T76" fmla="*/ 227 w 278"/>
                  <a:gd name="T77" fmla="*/ 136 h 258"/>
                  <a:gd name="T78" fmla="*/ 205 w 278"/>
                  <a:gd name="T79" fmla="*/ 123 h 258"/>
                  <a:gd name="T80" fmla="*/ 205 w 278"/>
                  <a:gd name="T81" fmla="*/ 123 h 25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78" h="258">
                    <a:moveTo>
                      <a:pt x="205" y="123"/>
                    </a:moveTo>
                    <a:lnTo>
                      <a:pt x="221" y="122"/>
                    </a:lnTo>
                    <a:lnTo>
                      <a:pt x="228" y="132"/>
                    </a:lnTo>
                    <a:lnTo>
                      <a:pt x="244" y="115"/>
                    </a:lnTo>
                    <a:lnTo>
                      <a:pt x="248" y="62"/>
                    </a:lnTo>
                    <a:lnTo>
                      <a:pt x="234" y="47"/>
                    </a:lnTo>
                    <a:lnTo>
                      <a:pt x="193" y="55"/>
                    </a:lnTo>
                    <a:lnTo>
                      <a:pt x="184" y="47"/>
                    </a:lnTo>
                    <a:lnTo>
                      <a:pt x="206" y="25"/>
                    </a:lnTo>
                    <a:lnTo>
                      <a:pt x="190" y="22"/>
                    </a:lnTo>
                    <a:lnTo>
                      <a:pt x="206" y="4"/>
                    </a:lnTo>
                    <a:lnTo>
                      <a:pt x="190" y="0"/>
                    </a:lnTo>
                    <a:lnTo>
                      <a:pt x="165" y="14"/>
                    </a:lnTo>
                    <a:lnTo>
                      <a:pt x="177" y="28"/>
                    </a:lnTo>
                    <a:lnTo>
                      <a:pt x="131" y="81"/>
                    </a:lnTo>
                    <a:lnTo>
                      <a:pt x="119" y="68"/>
                    </a:lnTo>
                    <a:lnTo>
                      <a:pt x="144" y="41"/>
                    </a:lnTo>
                    <a:lnTo>
                      <a:pt x="133" y="28"/>
                    </a:lnTo>
                    <a:lnTo>
                      <a:pt x="84" y="46"/>
                    </a:lnTo>
                    <a:lnTo>
                      <a:pt x="78" y="25"/>
                    </a:lnTo>
                    <a:lnTo>
                      <a:pt x="58" y="44"/>
                    </a:lnTo>
                    <a:lnTo>
                      <a:pt x="62" y="58"/>
                    </a:lnTo>
                    <a:lnTo>
                      <a:pt x="13" y="58"/>
                    </a:lnTo>
                    <a:lnTo>
                      <a:pt x="3" y="67"/>
                    </a:lnTo>
                    <a:lnTo>
                      <a:pt x="51" y="74"/>
                    </a:lnTo>
                    <a:lnTo>
                      <a:pt x="5" y="85"/>
                    </a:lnTo>
                    <a:lnTo>
                      <a:pt x="23" y="95"/>
                    </a:lnTo>
                    <a:lnTo>
                      <a:pt x="0" y="149"/>
                    </a:lnTo>
                    <a:lnTo>
                      <a:pt x="33" y="186"/>
                    </a:lnTo>
                    <a:lnTo>
                      <a:pt x="52" y="207"/>
                    </a:lnTo>
                    <a:lnTo>
                      <a:pt x="80" y="226"/>
                    </a:lnTo>
                    <a:lnTo>
                      <a:pt x="156" y="214"/>
                    </a:lnTo>
                    <a:lnTo>
                      <a:pt x="177" y="232"/>
                    </a:lnTo>
                    <a:lnTo>
                      <a:pt x="197" y="253"/>
                    </a:lnTo>
                    <a:lnTo>
                      <a:pt x="221" y="243"/>
                    </a:lnTo>
                    <a:lnTo>
                      <a:pt x="234" y="258"/>
                    </a:lnTo>
                    <a:lnTo>
                      <a:pt x="278" y="238"/>
                    </a:lnTo>
                    <a:lnTo>
                      <a:pt x="274" y="153"/>
                    </a:lnTo>
                    <a:lnTo>
                      <a:pt x="227" y="136"/>
                    </a:lnTo>
                    <a:lnTo>
                      <a:pt x="205" y="123"/>
                    </a:lnTo>
                    <a:lnTo>
                      <a:pt x="205" y="123"/>
                    </a:lnTo>
                    <a:close/>
                  </a:path>
                </a:pathLst>
              </a:custGeom>
              <a:solidFill>
                <a:srgbClr val="4736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97" name="Freeform 49"/>
              <p:cNvSpPr>
                <a:spLocks/>
              </p:cNvSpPr>
              <p:nvPr/>
            </p:nvSpPr>
            <p:spPr bwMode="auto">
              <a:xfrm>
                <a:off x="2542" y="3999"/>
                <a:ext cx="258" cy="163"/>
              </a:xfrm>
              <a:custGeom>
                <a:avLst/>
                <a:gdLst>
                  <a:gd name="T0" fmla="*/ 250 w 258"/>
                  <a:gd name="T1" fmla="*/ 14 h 163"/>
                  <a:gd name="T2" fmla="*/ 163 w 258"/>
                  <a:gd name="T3" fmla="*/ 0 h 163"/>
                  <a:gd name="T4" fmla="*/ 41 w 258"/>
                  <a:gd name="T5" fmla="*/ 26 h 163"/>
                  <a:gd name="T6" fmla="*/ 0 w 258"/>
                  <a:gd name="T7" fmla="*/ 131 h 163"/>
                  <a:gd name="T8" fmla="*/ 29 w 258"/>
                  <a:gd name="T9" fmla="*/ 163 h 163"/>
                  <a:gd name="T10" fmla="*/ 140 w 258"/>
                  <a:gd name="T11" fmla="*/ 163 h 163"/>
                  <a:gd name="T12" fmla="*/ 188 w 258"/>
                  <a:gd name="T13" fmla="*/ 157 h 163"/>
                  <a:gd name="T14" fmla="*/ 258 w 258"/>
                  <a:gd name="T15" fmla="*/ 80 h 163"/>
                  <a:gd name="T16" fmla="*/ 250 w 258"/>
                  <a:gd name="T17" fmla="*/ 14 h 163"/>
                  <a:gd name="T18" fmla="*/ 250 w 258"/>
                  <a:gd name="T19" fmla="*/ 14 h 16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58" h="163">
                    <a:moveTo>
                      <a:pt x="250" y="14"/>
                    </a:moveTo>
                    <a:lnTo>
                      <a:pt x="163" y="0"/>
                    </a:lnTo>
                    <a:lnTo>
                      <a:pt x="41" y="26"/>
                    </a:lnTo>
                    <a:lnTo>
                      <a:pt x="0" y="131"/>
                    </a:lnTo>
                    <a:lnTo>
                      <a:pt x="29" y="163"/>
                    </a:lnTo>
                    <a:lnTo>
                      <a:pt x="140" y="163"/>
                    </a:lnTo>
                    <a:lnTo>
                      <a:pt x="188" y="157"/>
                    </a:lnTo>
                    <a:lnTo>
                      <a:pt x="258" y="80"/>
                    </a:lnTo>
                    <a:lnTo>
                      <a:pt x="250" y="14"/>
                    </a:lnTo>
                    <a:lnTo>
                      <a:pt x="250" y="14"/>
                    </a:lnTo>
                    <a:close/>
                  </a:path>
                </a:pathLst>
              </a:custGeom>
              <a:solidFill>
                <a:srgbClr val="80754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98" name="Freeform 50"/>
              <p:cNvSpPr>
                <a:spLocks/>
              </p:cNvSpPr>
              <p:nvPr/>
            </p:nvSpPr>
            <p:spPr bwMode="auto">
              <a:xfrm>
                <a:off x="1847" y="3262"/>
                <a:ext cx="658" cy="576"/>
              </a:xfrm>
              <a:custGeom>
                <a:avLst/>
                <a:gdLst>
                  <a:gd name="T0" fmla="*/ 405 w 658"/>
                  <a:gd name="T1" fmla="*/ 0 h 576"/>
                  <a:gd name="T2" fmla="*/ 276 w 658"/>
                  <a:gd name="T3" fmla="*/ 26 h 576"/>
                  <a:gd name="T4" fmla="*/ 186 w 658"/>
                  <a:gd name="T5" fmla="*/ 141 h 576"/>
                  <a:gd name="T6" fmla="*/ 56 w 658"/>
                  <a:gd name="T7" fmla="*/ 248 h 576"/>
                  <a:gd name="T8" fmla="*/ 6 w 658"/>
                  <a:gd name="T9" fmla="*/ 324 h 576"/>
                  <a:gd name="T10" fmla="*/ 0 w 658"/>
                  <a:gd name="T11" fmla="*/ 389 h 576"/>
                  <a:gd name="T12" fmla="*/ 11 w 658"/>
                  <a:gd name="T13" fmla="*/ 533 h 576"/>
                  <a:gd name="T14" fmla="*/ 103 w 658"/>
                  <a:gd name="T15" fmla="*/ 560 h 576"/>
                  <a:gd name="T16" fmla="*/ 256 w 658"/>
                  <a:gd name="T17" fmla="*/ 563 h 576"/>
                  <a:gd name="T18" fmla="*/ 402 w 658"/>
                  <a:gd name="T19" fmla="*/ 550 h 576"/>
                  <a:gd name="T20" fmla="*/ 534 w 658"/>
                  <a:gd name="T21" fmla="*/ 576 h 576"/>
                  <a:gd name="T22" fmla="*/ 621 w 658"/>
                  <a:gd name="T23" fmla="*/ 570 h 576"/>
                  <a:gd name="T24" fmla="*/ 658 w 658"/>
                  <a:gd name="T25" fmla="*/ 494 h 576"/>
                  <a:gd name="T26" fmla="*/ 658 w 658"/>
                  <a:gd name="T27" fmla="*/ 427 h 576"/>
                  <a:gd name="T28" fmla="*/ 622 w 658"/>
                  <a:gd name="T29" fmla="*/ 348 h 576"/>
                  <a:gd name="T30" fmla="*/ 564 w 658"/>
                  <a:gd name="T31" fmla="*/ 248 h 576"/>
                  <a:gd name="T32" fmla="*/ 503 w 658"/>
                  <a:gd name="T33" fmla="*/ 144 h 576"/>
                  <a:gd name="T34" fmla="*/ 483 w 658"/>
                  <a:gd name="T35" fmla="*/ 73 h 576"/>
                  <a:gd name="T36" fmla="*/ 405 w 658"/>
                  <a:gd name="T37" fmla="*/ 0 h 576"/>
                  <a:gd name="T38" fmla="*/ 405 w 658"/>
                  <a:gd name="T39" fmla="*/ 0 h 57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658" h="576">
                    <a:moveTo>
                      <a:pt x="405" y="0"/>
                    </a:moveTo>
                    <a:lnTo>
                      <a:pt x="276" y="26"/>
                    </a:lnTo>
                    <a:lnTo>
                      <a:pt x="186" y="141"/>
                    </a:lnTo>
                    <a:lnTo>
                      <a:pt x="56" y="248"/>
                    </a:lnTo>
                    <a:lnTo>
                      <a:pt x="6" y="324"/>
                    </a:lnTo>
                    <a:lnTo>
                      <a:pt x="0" y="389"/>
                    </a:lnTo>
                    <a:lnTo>
                      <a:pt x="11" y="533"/>
                    </a:lnTo>
                    <a:lnTo>
                      <a:pt x="103" y="560"/>
                    </a:lnTo>
                    <a:lnTo>
                      <a:pt x="256" y="563"/>
                    </a:lnTo>
                    <a:lnTo>
                      <a:pt x="402" y="550"/>
                    </a:lnTo>
                    <a:lnTo>
                      <a:pt x="534" y="576"/>
                    </a:lnTo>
                    <a:lnTo>
                      <a:pt x="621" y="570"/>
                    </a:lnTo>
                    <a:lnTo>
                      <a:pt x="658" y="494"/>
                    </a:lnTo>
                    <a:lnTo>
                      <a:pt x="658" y="427"/>
                    </a:lnTo>
                    <a:lnTo>
                      <a:pt x="622" y="348"/>
                    </a:lnTo>
                    <a:lnTo>
                      <a:pt x="564" y="248"/>
                    </a:lnTo>
                    <a:lnTo>
                      <a:pt x="503" y="144"/>
                    </a:lnTo>
                    <a:lnTo>
                      <a:pt x="483" y="73"/>
                    </a:lnTo>
                    <a:lnTo>
                      <a:pt x="405" y="0"/>
                    </a:lnTo>
                    <a:lnTo>
                      <a:pt x="405" y="0"/>
                    </a:lnTo>
                    <a:close/>
                  </a:path>
                </a:pathLst>
              </a:custGeom>
              <a:solidFill>
                <a:srgbClr val="E3DBD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99" name="Freeform 51"/>
              <p:cNvSpPr>
                <a:spLocks/>
              </p:cNvSpPr>
              <p:nvPr/>
            </p:nvSpPr>
            <p:spPr bwMode="auto">
              <a:xfrm>
                <a:off x="1839" y="3266"/>
                <a:ext cx="533" cy="360"/>
              </a:xfrm>
              <a:custGeom>
                <a:avLst/>
                <a:gdLst>
                  <a:gd name="T0" fmla="*/ 259 w 533"/>
                  <a:gd name="T1" fmla="*/ 147 h 360"/>
                  <a:gd name="T2" fmla="*/ 292 w 533"/>
                  <a:gd name="T3" fmla="*/ 92 h 360"/>
                  <a:gd name="T4" fmla="*/ 286 w 533"/>
                  <a:gd name="T5" fmla="*/ 55 h 360"/>
                  <a:gd name="T6" fmla="*/ 352 w 533"/>
                  <a:gd name="T7" fmla="*/ 26 h 360"/>
                  <a:gd name="T8" fmla="*/ 379 w 533"/>
                  <a:gd name="T9" fmla="*/ 32 h 360"/>
                  <a:gd name="T10" fmla="*/ 390 w 533"/>
                  <a:gd name="T11" fmla="*/ 57 h 360"/>
                  <a:gd name="T12" fmla="*/ 436 w 533"/>
                  <a:gd name="T13" fmla="*/ 73 h 360"/>
                  <a:gd name="T14" fmla="*/ 419 w 533"/>
                  <a:gd name="T15" fmla="*/ 97 h 360"/>
                  <a:gd name="T16" fmla="*/ 425 w 533"/>
                  <a:gd name="T17" fmla="*/ 149 h 360"/>
                  <a:gd name="T18" fmla="*/ 532 w 533"/>
                  <a:gd name="T19" fmla="*/ 136 h 360"/>
                  <a:gd name="T20" fmla="*/ 533 w 533"/>
                  <a:gd name="T21" fmla="*/ 66 h 360"/>
                  <a:gd name="T22" fmla="*/ 508 w 533"/>
                  <a:gd name="T23" fmla="*/ 16 h 360"/>
                  <a:gd name="T24" fmla="*/ 408 w 533"/>
                  <a:gd name="T25" fmla="*/ 0 h 360"/>
                  <a:gd name="T26" fmla="*/ 239 w 533"/>
                  <a:gd name="T27" fmla="*/ 9 h 360"/>
                  <a:gd name="T28" fmla="*/ 188 w 533"/>
                  <a:gd name="T29" fmla="*/ 69 h 360"/>
                  <a:gd name="T30" fmla="*/ 169 w 533"/>
                  <a:gd name="T31" fmla="*/ 122 h 360"/>
                  <a:gd name="T32" fmla="*/ 92 w 533"/>
                  <a:gd name="T33" fmla="*/ 236 h 360"/>
                  <a:gd name="T34" fmla="*/ 13 w 533"/>
                  <a:gd name="T35" fmla="*/ 316 h 360"/>
                  <a:gd name="T36" fmla="*/ 0 w 533"/>
                  <a:gd name="T37" fmla="*/ 331 h 360"/>
                  <a:gd name="T38" fmla="*/ 10 w 533"/>
                  <a:gd name="T39" fmla="*/ 359 h 360"/>
                  <a:gd name="T40" fmla="*/ 27 w 533"/>
                  <a:gd name="T41" fmla="*/ 360 h 360"/>
                  <a:gd name="T42" fmla="*/ 76 w 533"/>
                  <a:gd name="T43" fmla="*/ 338 h 360"/>
                  <a:gd name="T44" fmla="*/ 118 w 533"/>
                  <a:gd name="T45" fmla="*/ 274 h 360"/>
                  <a:gd name="T46" fmla="*/ 179 w 533"/>
                  <a:gd name="T47" fmla="*/ 210 h 360"/>
                  <a:gd name="T48" fmla="*/ 208 w 533"/>
                  <a:gd name="T49" fmla="*/ 220 h 360"/>
                  <a:gd name="T50" fmla="*/ 228 w 533"/>
                  <a:gd name="T51" fmla="*/ 236 h 360"/>
                  <a:gd name="T52" fmla="*/ 239 w 533"/>
                  <a:gd name="T53" fmla="*/ 218 h 360"/>
                  <a:gd name="T54" fmla="*/ 263 w 533"/>
                  <a:gd name="T55" fmla="*/ 167 h 360"/>
                  <a:gd name="T56" fmla="*/ 259 w 533"/>
                  <a:gd name="T57" fmla="*/ 147 h 360"/>
                  <a:gd name="T58" fmla="*/ 259 w 533"/>
                  <a:gd name="T59" fmla="*/ 147 h 36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</a:cxnLst>
                <a:rect l="0" t="0" r="r" b="b"/>
                <a:pathLst>
                  <a:path w="533" h="360">
                    <a:moveTo>
                      <a:pt x="259" y="147"/>
                    </a:moveTo>
                    <a:lnTo>
                      <a:pt x="292" y="92"/>
                    </a:lnTo>
                    <a:lnTo>
                      <a:pt x="286" y="55"/>
                    </a:lnTo>
                    <a:lnTo>
                      <a:pt x="352" y="26"/>
                    </a:lnTo>
                    <a:lnTo>
                      <a:pt x="379" y="32"/>
                    </a:lnTo>
                    <a:lnTo>
                      <a:pt x="390" y="57"/>
                    </a:lnTo>
                    <a:lnTo>
                      <a:pt x="436" y="73"/>
                    </a:lnTo>
                    <a:lnTo>
                      <a:pt x="419" y="97"/>
                    </a:lnTo>
                    <a:lnTo>
                      <a:pt x="425" y="149"/>
                    </a:lnTo>
                    <a:lnTo>
                      <a:pt x="532" y="136"/>
                    </a:lnTo>
                    <a:lnTo>
                      <a:pt x="533" y="66"/>
                    </a:lnTo>
                    <a:lnTo>
                      <a:pt x="508" y="16"/>
                    </a:lnTo>
                    <a:lnTo>
                      <a:pt x="408" y="0"/>
                    </a:lnTo>
                    <a:lnTo>
                      <a:pt x="239" y="9"/>
                    </a:lnTo>
                    <a:lnTo>
                      <a:pt x="188" y="69"/>
                    </a:lnTo>
                    <a:lnTo>
                      <a:pt x="169" y="122"/>
                    </a:lnTo>
                    <a:lnTo>
                      <a:pt x="92" y="236"/>
                    </a:lnTo>
                    <a:lnTo>
                      <a:pt x="13" y="316"/>
                    </a:lnTo>
                    <a:lnTo>
                      <a:pt x="0" y="331"/>
                    </a:lnTo>
                    <a:lnTo>
                      <a:pt x="10" y="359"/>
                    </a:lnTo>
                    <a:lnTo>
                      <a:pt x="27" y="360"/>
                    </a:lnTo>
                    <a:lnTo>
                      <a:pt x="76" y="338"/>
                    </a:lnTo>
                    <a:lnTo>
                      <a:pt x="118" y="274"/>
                    </a:lnTo>
                    <a:lnTo>
                      <a:pt x="179" y="210"/>
                    </a:lnTo>
                    <a:lnTo>
                      <a:pt x="208" y="220"/>
                    </a:lnTo>
                    <a:lnTo>
                      <a:pt x="228" y="236"/>
                    </a:lnTo>
                    <a:lnTo>
                      <a:pt x="239" y="218"/>
                    </a:lnTo>
                    <a:lnTo>
                      <a:pt x="263" y="167"/>
                    </a:lnTo>
                    <a:lnTo>
                      <a:pt x="259" y="147"/>
                    </a:lnTo>
                    <a:lnTo>
                      <a:pt x="259" y="147"/>
                    </a:lnTo>
                    <a:close/>
                  </a:path>
                </a:pathLst>
              </a:custGeom>
              <a:solidFill>
                <a:srgbClr val="8A998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0" name="Freeform 52"/>
              <p:cNvSpPr>
                <a:spLocks/>
              </p:cNvSpPr>
              <p:nvPr/>
            </p:nvSpPr>
            <p:spPr bwMode="auto">
              <a:xfrm>
                <a:off x="1961" y="3153"/>
                <a:ext cx="462" cy="184"/>
              </a:xfrm>
              <a:custGeom>
                <a:avLst/>
                <a:gdLst>
                  <a:gd name="T0" fmla="*/ 349 w 462"/>
                  <a:gd name="T1" fmla="*/ 184 h 184"/>
                  <a:gd name="T2" fmla="*/ 293 w 462"/>
                  <a:gd name="T3" fmla="*/ 173 h 184"/>
                  <a:gd name="T4" fmla="*/ 273 w 462"/>
                  <a:gd name="T5" fmla="*/ 128 h 184"/>
                  <a:gd name="T6" fmla="*/ 162 w 462"/>
                  <a:gd name="T7" fmla="*/ 131 h 184"/>
                  <a:gd name="T8" fmla="*/ 0 w 462"/>
                  <a:gd name="T9" fmla="*/ 114 h 184"/>
                  <a:gd name="T10" fmla="*/ 23 w 462"/>
                  <a:gd name="T11" fmla="*/ 110 h 184"/>
                  <a:gd name="T12" fmla="*/ 23 w 462"/>
                  <a:gd name="T13" fmla="*/ 91 h 184"/>
                  <a:gd name="T14" fmla="*/ 67 w 462"/>
                  <a:gd name="T15" fmla="*/ 104 h 184"/>
                  <a:gd name="T16" fmla="*/ 205 w 462"/>
                  <a:gd name="T17" fmla="*/ 104 h 184"/>
                  <a:gd name="T18" fmla="*/ 254 w 462"/>
                  <a:gd name="T19" fmla="*/ 104 h 184"/>
                  <a:gd name="T20" fmla="*/ 277 w 462"/>
                  <a:gd name="T21" fmla="*/ 99 h 184"/>
                  <a:gd name="T22" fmla="*/ 321 w 462"/>
                  <a:gd name="T23" fmla="*/ 78 h 184"/>
                  <a:gd name="T24" fmla="*/ 322 w 462"/>
                  <a:gd name="T25" fmla="*/ 60 h 184"/>
                  <a:gd name="T26" fmla="*/ 377 w 462"/>
                  <a:gd name="T27" fmla="*/ 30 h 184"/>
                  <a:gd name="T28" fmla="*/ 389 w 462"/>
                  <a:gd name="T29" fmla="*/ 12 h 184"/>
                  <a:gd name="T30" fmla="*/ 410 w 462"/>
                  <a:gd name="T31" fmla="*/ 0 h 184"/>
                  <a:gd name="T32" fmla="*/ 462 w 462"/>
                  <a:gd name="T33" fmla="*/ 15 h 184"/>
                  <a:gd name="T34" fmla="*/ 442 w 462"/>
                  <a:gd name="T35" fmla="*/ 108 h 184"/>
                  <a:gd name="T36" fmla="*/ 382 w 462"/>
                  <a:gd name="T37" fmla="*/ 171 h 184"/>
                  <a:gd name="T38" fmla="*/ 349 w 462"/>
                  <a:gd name="T39" fmla="*/ 184 h 184"/>
                  <a:gd name="T40" fmla="*/ 349 w 462"/>
                  <a:gd name="T41" fmla="*/ 184 h 18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462" h="184">
                    <a:moveTo>
                      <a:pt x="349" y="184"/>
                    </a:moveTo>
                    <a:lnTo>
                      <a:pt x="293" y="173"/>
                    </a:lnTo>
                    <a:lnTo>
                      <a:pt x="273" y="128"/>
                    </a:lnTo>
                    <a:lnTo>
                      <a:pt x="162" y="131"/>
                    </a:lnTo>
                    <a:lnTo>
                      <a:pt x="0" y="114"/>
                    </a:lnTo>
                    <a:lnTo>
                      <a:pt x="23" y="110"/>
                    </a:lnTo>
                    <a:lnTo>
                      <a:pt x="23" y="91"/>
                    </a:lnTo>
                    <a:lnTo>
                      <a:pt x="67" y="104"/>
                    </a:lnTo>
                    <a:lnTo>
                      <a:pt x="205" y="104"/>
                    </a:lnTo>
                    <a:lnTo>
                      <a:pt x="254" y="104"/>
                    </a:lnTo>
                    <a:lnTo>
                      <a:pt x="277" y="99"/>
                    </a:lnTo>
                    <a:lnTo>
                      <a:pt x="321" y="78"/>
                    </a:lnTo>
                    <a:lnTo>
                      <a:pt x="322" y="60"/>
                    </a:lnTo>
                    <a:lnTo>
                      <a:pt x="377" y="30"/>
                    </a:lnTo>
                    <a:lnTo>
                      <a:pt x="389" y="12"/>
                    </a:lnTo>
                    <a:lnTo>
                      <a:pt x="410" y="0"/>
                    </a:lnTo>
                    <a:lnTo>
                      <a:pt x="462" y="15"/>
                    </a:lnTo>
                    <a:lnTo>
                      <a:pt x="442" y="108"/>
                    </a:lnTo>
                    <a:lnTo>
                      <a:pt x="382" y="171"/>
                    </a:lnTo>
                    <a:lnTo>
                      <a:pt x="349" y="184"/>
                    </a:lnTo>
                    <a:lnTo>
                      <a:pt x="349" y="184"/>
                    </a:lnTo>
                    <a:close/>
                  </a:path>
                </a:pathLst>
              </a:custGeom>
              <a:solidFill>
                <a:srgbClr val="78695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1" name="Freeform 53"/>
              <p:cNvSpPr>
                <a:spLocks/>
              </p:cNvSpPr>
              <p:nvPr/>
            </p:nvSpPr>
            <p:spPr bwMode="auto">
              <a:xfrm>
                <a:off x="1846" y="3378"/>
                <a:ext cx="157" cy="219"/>
              </a:xfrm>
              <a:custGeom>
                <a:avLst/>
                <a:gdLst>
                  <a:gd name="T0" fmla="*/ 135 w 157"/>
                  <a:gd name="T1" fmla="*/ 37 h 219"/>
                  <a:gd name="T2" fmla="*/ 139 w 157"/>
                  <a:gd name="T3" fmla="*/ 69 h 219"/>
                  <a:gd name="T4" fmla="*/ 125 w 157"/>
                  <a:gd name="T5" fmla="*/ 90 h 219"/>
                  <a:gd name="T6" fmla="*/ 110 w 157"/>
                  <a:gd name="T7" fmla="*/ 97 h 219"/>
                  <a:gd name="T8" fmla="*/ 109 w 157"/>
                  <a:gd name="T9" fmla="*/ 147 h 219"/>
                  <a:gd name="T10" fmla="*/ 94 w 157"/>
                  <a:gd name="T11" fmla="*/ 190 h 219"/>
                  <a:gd name="T12" fmla="*/ 52 w 157"/>
                  <a:gd name="T13" fmla="*/ 218 h 219"/>
                  <a:gd name="T14" fmla="*/ 1 w 157"/>
                  <a:gd name="T15" fmla="*/ 219 h 219"/>
                  <a:gd name="T16" fmla="*/ 0 w 157"/>
                  <a:gd name="T17" fmla="*/ 37 h 219"/>
                  <a:gd name="T18" fmla="*/ 57 w 157"/>
                  <a:gd name="T19" fmla="*/ 0 h 219"/>
                  <a:gd name="T20" fmla="*/ 157 w 157"/>
                  <a:gd name="T21" fmla="*/ 3 h 219"/>
                  <a:gd name="T22" fmla="*/ 135 w 157"/>
                  <a:gd name="T23" fmla="*/ 37 h 219"/>
                  <a:gd name="T24" fmla="*/ 135 w 157"/>
                  <a:gd name="T25" fmla="*/ 37 h 21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57" h="219">
                    <a:moveTo>
                      <a:pt x="135" y="37"/>
                    </a:moveTo>
                    <a:lnTo>
                      <a:pt x="139" y="69"/>
                    </a:lnTo>
                    <a:lnTo>
                      <a:pt x="125" y="90"/>
                    </a:lnTo>
                    <a:lnTo>
                      <a:pt x="110" y="97"/>
                    </a:lnTo>
                    <a:lnTo>
                      <a:pt x="109" y="147"/>
                    </a:lnTo>
                    <a:lnTo>
                      <a:pt x="94" y="190"/>
                    </a:lnTo>
                    <a:lnTo>
                      <a:pt x="52" y="218"/>
                    </a:lnTo>
                    <a:lnTo>
                      <a:pt x="1" y="219"/>
                    </a:lnTo>
                    <a:lnTo>
                      <a:pt x="0" y="37"/>
                    </a:lnTo>
                    <a:lnTo>
                      <a:pt x="57" y="0"/>
                    </a:lnTo>
                    <a:lnTo>
                      <a:pt x="157" y="3"/>
                    </a:lnTo>
                    <a:lnTo>
                      <a:pt x="135" y="37"/>
                    </a:lnTo>
                    <a:lnTo>
                      <a:pt x="135" y="37"/>
                    </a:lnTo>
                    <a:close/>
                  </a:path>
                </a:pathLst>
              </a:custGeom>
              <a:solidFill>
                <a:srgbClr val="4A524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2" name="Freeform 54"/>
              <p:cNvSpPr>
                <a:spLocks/>
              </p:cNvSpPr>
              <p:nvPr/>
            </p:nvSpPr>
            <p:spPr bwMode="auto">
              <a:xfrm>
                <a:off x="1839" y="3266"/>
                <a:ext cx="337" cy="231"/>
              </a:xfrm>
              <a:custGeom>
                <a:avLst/>
                <a:gdLst>
                  <a:gd name="T0" fmla="*/ 337 w 337"/>
                  <a:gd name="T1" fmla="*/ 0 h 231"/>
                  <a:gd name="T2" fmla="*/ 305 w 337"/>
                  <a:gd name="T3" fmla="*/ 26 h 231"/>
                  <a:gd name="T4" fmla="*/ 264 w 337"/>
                  <a:gd name="T5" fmla="*/ 40 h 231"/>
                  <a:gd name="T6" fmla="*/ 251 w 337"/>
                  <a:gd name="T7" fmla="*/ 48 h 231"/>
                  <a:gd name="T8" fmla="*/ 253 w 337"/>
                  <a:gd name="T9" fmla="*/ 66 h 231"/>
                  <a:gd name="T10" fmla="*/ 275 w 337"/>
                  <a:gd name="T11" fmla="*/ 77 h 231"/>
                  <a:gd name="T12" fmla="*/ 269 w 337"/>
                  <a:gd name="T13" fmla="*/ 112 h 231"/>
                  <a:gd name="T14" fmla="*/ 239 w 337"/>
                  <a:gd name="T15" fmla="*/ 135 h 231"/>
                  <a:gd name="T16" fmla="*/ 249 w 337"/>
                  <a:gd name="T17" fmla="*/ 157 h 231"/>
                  <a:gd name="T18" fmla="*/ 236 w 337"/>
                  <a:gd name="T19" fmla="*/ 200 h 231"/>
                  <a:gd name="T20" fmla="*/ 223 w 337"/>
                  <a:gd name="T21" fmla="*/ 207 h 231"/>
                  <a:gd name="T22" fmla="*/ 236 w 337"/>
                  <a:gd name="T23" fmla="*/ 179 h 231"/>
                  <a:gd name="T24" fmla="*/ 224 w 337"/>
                  <a:gd name="T25" fmla="*/ 137 h 231"/>
                  <a:gd name="T26" fmla="*/ 215 w 337"/>
                  <a:gd name="T27" fmla="*/ 184 h 231"/>
                  <a:gd name="T28" fmla="*/ 199 w 337"/>
                  <a:gd name="T29" fmla="*/ 200 h 231"/>
                  <a:gd name="T30" fmla="*/ 179 w 337"/>
                  <a:gd name="T31" fmla="*/ 178 h 231"/>
                  <a:gd name="T32" fmla="*/ 172 w 337"/>
                  <a:gd name="T33" fmla="*/ 203 h 231"/>
                  <a:gd name="T34" fmla="*/ 127 w 337"/>
                  <a:gd name="T35" fmla="*/ 231 h 231"/>
                  <a:gd name="T36" fmla="*/ 126 w 337"/>
                  <a:gd name="T37" fmla="*/ 214 h 231"/>
                  <a:gd name="T38" fmla="*/ 121 w 337"/>
                  <a:gd name="T39" fmla="*/ 206 h 231"/>
                  <a:gd name="T40" fmla="*/ 145 w 337"/>
                  <a:gd name="T41" fmla="*/ 206 h 231"/>
                  <a:gd name="T42" fmla="*/ 162 w 337"/>
                  <a:gd name="T43" fmla="*/ 174 h 231"/>
                  <a:gd name="T44" fmla="*/ 145 w 337"/>
                  <a:gd name="T45" fmla="*/ 163 h 231"/>
                  <a:gd name="T46" fmla="*/ 92 w 337"/>
                  <a:gd name="T47" fmla="*/ 149 h 231"/>
                  <a:gd name="T48" fmla="*/ 10 w 337"/>
                  <a:gd name="T49" fmla="*/ 153 h 231"/>
                  <a:gd name="T50" fmla="*/ 0 w 337"/>
                  <a:gd name="T51" fmla="*/ 0 h 231"/>
                  <a:gd name="T52" fmla="*/ 135 w 337"/>
                  <a:gd name="T53" fmla="*/ 0 h 231"/>
                  <a:gd name="T54" fmla="*/ 244 w 337"/>
                  <a:gd name="T55" fmla="*/ 0 h 231"/>
                  <a:gd name="T56" fmla="*/ 284 w 337"/>
                  <a:gd name="T57" fmla="*/ 3 h 231"/>
                  <a:gd name="T58" fmla="*/ 337 w 337"/>
                  <a:gd name="T59" fmla="*/ 0 h 231"/>
                  <a:gd name="T60" fmla="*/ 337 w 337"/>
                  <a:gd name="T61" fmla="*/ 0 h 23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</a:cxnLst>
                <a:rect l="0" t="0" r="r" b="b"/>
                <a:pathLst>
                  <a:path w="337" h="231">
                    <a:moveTo>
                      <a:pt x="337" y="0"/>
                    </a:moveTo>
                    <a:lnTo>
                      <a:pt x="305" y="26"/>
                    </a:lnTo>
                    <a:lnTo>
                      <a:pt x="264" y="40"/>
                    </a:lnTo>
                    <a:lnTo>
                      <a:pt x="251" y="48"/>
                    </a:lnTo>
                    <a:lnTo>
                      <a:pt x="253" y="66"/>
                    </a:lnTo>
                    <a:lnTo>
                      <a:pt x="275" y="77"/>
                    </a:lnTo>
                    <a:lnTo>
                      <a:pt x="269" y="112"/>
                    </a:lnTo>
                    <a:lnTo>
                      <a:pt x="239" y="135"/>
                    </a:lnTo>
                    <a:lnTo>
                      <a:pt x="249" y="157"/>
                    </a:lnTo>
                    <a:lnTo>
                      <a:pt x="236" y="200"/>
                    </a:lnTo>
                    <a:lnTo>
                      <a:pt x="223" y="207"/>
                    </a:lnTo>
                    <a:lnTo>
                      <a:pt x="236" y="179"/>
                    </a:lnTo>
                    <a:lnTo>
                      <a:pt x="224" y="137"/>
                    </a:lnTo>
                    <a:lnTo>
                      <a:pt x="215" y="184"/>
                    </a:lnTo>
                    <a:lnTo>
                      <a:pt x="199" y="200"/>
                    </a:lnTo>
                    <a:lnTo>
                      <a:pt x="179" y="178"/>
                    </a:lnTo>
                    <a:lnTo>
                      <a:pt x="172" y="203"/>
                    </a:lnTo>
                    <a:lnTo>
                      <a:pt x="127" y="231"/>
                    </a:lnTo>
                    <a:lnTo>
                      <a:pt x="126" y="214"/>
                    </a:lnTo>
                    <a:lnTo>
                      <a:pt x="121" y="206"/>
                    </a:lnTo>
                    <a:lnTo>
                      <a:pt x="145" y="206"/>
                    </a:lnTo>
                    <a:lnTo>
                      <a:pt x="162" y="174"/>
                    </a:lnTo>
                    <a:lnTo>
                      <a:pt x="145" y="163"/>
                    </a:lnTo>
                    <a:lnTo>
                      <a:pt x="92" y="149"/>
                    </a:lnTo>
                    <a:lnTo>
                      <a:pt x="10" y="153"/>
                    </a:lnTo>
                    <a:lnTo>
                      <a:pt x="0" y="0"/>
                    </a:lnTo>
                    <a:lnTo>
                      <a:pt x="135" y="0"/>
                    </a:lnTo>
                    <a:lnTo>
                      <a:pt x="244" y="0"/>
                    </a:lnTo>
                    <a:lnTo>
                      <a:pt x="284" y="3"/>
                    </a:lnTo>
                    <a:lnTo>
                      <a:pt x="337" y="0"/>
                    </a:lnTo>
                    <a:lnTo>
                      <a:pt x="337" y="0"/>
                    </a:lnTo>
                    <a:close/>
                  </a:path>
                </a:pathLst>
              </a:custGeom>
              <a:solidFill>
                <a:srgbClr val="3D2B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3" name="Freeform 55"/>
              <p:cNvSpPr>
                <a:spLocks/>
              </p:cNvSpPr>
              <p:nvPr/>
            </p:nvSpPr>
            <p:spPr bwMode="auto">
              <a:xfrm>
                <a:off x="1940" y="3485"/>
                <a:ext cx="94" cy="104"/>
              </a:xfrm>
              <a:custGeom>
                <a:avLst/>
                <a:gdLst>
                  <a:gd name="T0" fmla="*/ 88 w 94"/>
                  <a:gd name="T1" fmla="*/ 0 h 104"/>
                  <a:gd name="T2" fmla="*/ 25 w 94"/>
                  <a:gd name="T3" fmla="*/ 47 h 104"/>
                  <a:gd name="T4" fmla="*/ 15 w 94"/>
                  <a:gd name="T5" fmla="*/ 77 h 104"/>
                  <a:gd name="T6" fmla="*/ 0 w 94"/>
                  <a:gd name="T7" fmla="*/ 104 h 104"/>
                  <a:gd name="T8" fmla="*/ 35 w 94"/>
                  <a:gd name="T9" fmla="*/ 100 h 104"/>
                  <a:gd name="T10" fmla="*/ 29 w 94"/>
                  <a:gd name="T11" fmla="*/ 85 h 104"/>
                  <a:gd name="T12" fmla="*/ 39 w 94"/>
                  <a:gd name="T13" fmla="*/ 79 h 104"/>
                  <a:gd name="T14" fmla="*/ 46 w 94"/>
                  <a:gd name="T15" fmla="*/ 55 h 104"/>
                  <a:gd name="T16" fmla="*/ 46 w 94"/>
                  <a:gd name="T17" fmla="*/ 40 h 104"/>
                  <a:gd name="T18" fmla="*/ 58 w 94"/>
                  <a:gd name="T19" fmla="*/ 31 h 104"/>
                  <a:gd name="T20" fmla="*/ 65 w 94"/>
                  <a:gd name="T21" fmla="*/ 43 h 104"/>
                  <a:gd name="T22" fmla="*/ 94 w 94"/>
                  <a:gd name="T23" fmla="*/ 39 h 104"/>
                  <a:gd name="T24" fmla="*/ 80 w 94"/>
                  <a:gd name="T25" fmla="*/ 30 h 104"/>
                  <a:gd name="T26" fmla="*/ 93 w 94"/>
                  <a:gd name="T27" fmla="*/ 10 h 104"/>
                  <a:gd name="T28" fmla="*/ 88 w 94"/>
                  <a:gd name="T29" fmla="*/ 0 h 104"/>
                  <a:gd name="T30" fmla="*/ 88 w 94"/>
                  <a:gd name="T31" fmla="*/ 0 h 10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94" h="104">
                    <a:moveTo>
                      <a:pt x="88" y="0"/>
                    </a:moveTo>
                    <a:lnTo>
                      <a:pt x="25" y="47"/>
                    </a:lnTo>
                    <a:lnTo>
                      <a:pt x="15" y="77"/>
                    </a:lnTo>
                    <a:lnTo>
                      <a:pt x="0" y="104"/>
                    </a:lnTo>
                    <a:lnTo>
                      <a:pt x="35" y="100"/>
                    </a:lnTo>
                    <a:lnTo>
                      <a:pt x="29" y="85"/>
                    </a:lnTo>
                    <a:lnTo>
                      <a:pt x="39" y="79"/>
                    </a:lnTo>
                    <a:lnTo>
                      <a:pt x="46" y="55"/>
                    </a:lnTo>
                    <a:lnTo>
                      <a:pt x="46" y="40"/>
                    </a:lnTo>
                    <a:lnTo>
                      <a:pt x="58" y="31"/>
                    </a:lnTo>
                    <a:lnTo>
                      <a:pt x="65" y="43"/>
                    </a:lnTo>
                    <a:lnTo>
                      <a:pt x="94" y="39"/>
                    </a:lnTo>
                    <a:lnTo>
                      <a:pt x="80" y="30"/>
                    </a:lnTo>
                    <a:lnTo>
                      <a:pt x="93" y="10"/>
                    </a:lnTo>
                    <a:lnTo>
                      <a:pt x="88" y="0"/>
                    </a:lnTo>
                    <a:lnTo>
                      <a:pt x="88" y="0"/>
                    </a:lnTo>
                    <a:close/>
                  </a:path>
                </a:pathLst>
              </a:custGeom>
              <a:solidFill>
                <a:srgbClr val="FFF7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4" name="Freeform 56"/>
              <p:cNvSpPr>
                <a:spLocks/>
              </p:cNvSpPr>
              <p:nvPr/>
            </p:nvSpPr>
            <p:spPr bwMode="auto">
              <a:xfrm>
                <a:off x="2103" y="3343"/>
                <a:ext cx="112" cy="113"/>
              </a:xfrm>
              <a:custGeom>
                <a:avLst/>
                <a:gdLst>
                  <a:gd name="T0" fmla="*/ 85 w 112"/>
                  <a:gd name="T1" fmla="*/ 0 h 113"/>
                  <a:gd name="T2" fmla="*/ 112 w 112"/>
                  <a:gd name="T3" fmla="*/ 16 h 113"/>
                  <a:gd name="T4" fmla="*/ 107 w 112"/>
                  <a:gd name="T5" fmla="*/ 80 h 113"/>
                  <a:gd name="T6" fmla="*/ 98 w 112"/>
                  <a:gd name="T7" fmla="*/ 97 h 113"/>
                  <a:gd name="T8" fmla="*/ 95 w 112"/>
                  <a:gd name="T9" fmla="*/ 75 h 113"/>
                  <a:gd name="T10" fmla="*/ 87 w 112"/>
                  <a:gd name="T11" fmla="*/ 94 h 113"/>
                  <a:gd name="T12" fmla="*/ 77 w 112"/>
                  <a:gd name="T13" fmla="*/ 81 h 113"/>
                  <a:gd name="T14" fmla="*/ 59 w 112"/>
                  <a:gd name="T15" fmla="*/ 81 h 113"/>
                  <a:gd name="T16" fmla="*/ 63 w 112"/>
                  <a:gd name="T17" fmla="*/ 97 h 113"/>
                  <a:gd name="T18" fmla="*/ 37 w 112"/>
                  <a:gd name="T19" fmla="*/ 93 h 113"/>
                  <a:gd name="T20" fmla="*/ 37 w 112"/>
                  <a:gd name="T21" fmla="*/ 112 h 113"/>
                  <a:gd name="T22" fmla="*/ 0 w 112"/>
                  <a:gd name="T23" fmla="*/ 113 h 113"/>
                  <a:gd name="T24" fmla="*/ 18 w 112"/>
                  <a:gd name="T25" fmla="*/ 79 h 113"/>
                  <a:gd name="T26" fmla="*/ 0 w 112"/>
                  <a:gd name="T27" fmla="*/ 63 h 113"/>
                  <a:gd name="T28" fmla="*/ 22 w 112"/>
                  <a:gd name="T29" fmla="*/ 59 h 113"/>
                  <a:gd name="T30" fmla="*/ 23 w 112"/>
                  <a:gd name="T31" fmla="*/ 23 h 113"/>
                  <a:gd name="T32" fmla="*/ 72 w 112"/>
                  <a:gd name="T33" fmla="*/ 16 h 113"/>
                  <a:gd name="T34" fmla="*/ 76 w 112"/>
                  <a:gd name="T35" fmla="*/ 2 h 113"/>
                  <a:gd name="T36" fmla="*/ 85 w 112"/>
                  <a:gd name="T37" fmla="*/ 0 h 113"/>
                  <a:gd name="T38" fmla="*/ 85 w 112"/>
                  <a:gd name="T39" fmla="*/ 0 h 11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112" h="113">
                    <a:moveTo>
                      <a:pt x="85" y="0"/>
                    </a:moveTo>
                    <a:lnTo>
                      <a:pt x="112" y="16"/>
                    </a:lnTo>
                    <a:lnTo>
                      <a:pt x="107" y="80"/>
                    </a:lnTo>
                    <a:lnTo>
                      <a:pt x="98" y="97"/>
                    </a:lnTo>
                    <a:lnTo>
                      <a:pt x="95" y="75"/>
                    </a:lnTo>
                    <a:lnTo>
                      <a:pt x="87" y="94"/>
                    </a:lnTo>
                    <a:lnTo>
                      <a:pt x="77" y="81"/>
                    </a:lnTo>
                    <a:lnTo>
                      <a:pt x="59" y="81"/>
                    </a:lnTo>
                    <a:lnTo>
                      <a:pt x="63" y="97"/>
                    </a:lnTo>
                    <a:lnTo>
                      <a:pt x="37" y="93"/>
                    </a:lnTo>
                    <a:lnTo>
                      <a:pt x="37" y="112"/>
                    </a:lnTo>
                    <a:lnTo>
                      <a:pt x="0" y="113"/>
                    </a:lnTo>
                    <a:lnTo>
                      <a:pt x="18" y="79"/>
                    </a:lnTo>
                    <a:lnTo>
                      <a:pt x="0" y="63"/>
                    </a:lnTo>
                    <a:lnTo>
                      <a:pt x="22" y="59"/>
                    </a:lnTo>
                    <a:lnTo>
                      <a:pt x="23" y="23"/>
                    </a:lnTo>
                    <a:lnTo>
                      <a:pt x="72" y="16"/>
                    </a:lnTo>
                    <a:lnTo>
                      <a:pt x="76" y="2"/>
                    </a:lnTo>
                    <a:lnTo>
                      <a:pt x="85" y="0"/>
                    </a:lnTo>
                    <a:lnTo>
                      <a:pt x="85" y="0"/>
                    </a:lnTo>
                    <a:close/>
                  </a:path>
                </a:pathLst>
              </a:custGeom>
              <a:solidFill>
                <a:srgbClr val="FFF7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5" name="Freeform 57"/>
              <p:cNvSpPr>
                <a:spLocks/>
              </p:cNvSpPr>
              <p:nvPr/>
            </p:nvSpPr>
            <p:spPr bwMode="auto">
              <a:xfrm>
                <a:off x="2542" y="3524"/>
                <a:ext cx="148" cy="192"/>
              </a:xfrm>
              <a:custGeom>
                <a:avLst/>
                <a:gdLst>
                  <a:gd name="T0" fmla="*/ 122 w 148"/>
                  <a:gd name="T1" fmla="*/ 3 h 192"/>
                  <a:gd name="T2" fmla="*/ 54 w 148"/>
                  <a:gd name="T3" fmla="*/ 0 h 192"/>
                  <a:gd name="T4" fmla="*/ 25 w 148"/>
                  <a:gd name="T5" fmla="*/ 38 h 192"/>
                  <a:gd name="T6" fmla="*/ 40 w 148"/>
                  <a:gd name="T7" fmla="*/ 83 h 192"/>
                  <a:gd name="T8" fmla="*/ 29 w 148"/>
                  <a:gd name="T9" fmla="*/ 125 h 192"/>
                  <a:gd name="T10" fmla="*/ 0 w 148"/>
                  <a:gd name="T11" fmla="*/ 162 h 192"/>
                  <a:gd name="T12" fmla="*/ 29 w 148"/>
                  <a:gd name="T13" fmla="*/ 192 h 192"/>
                  <a:gd name="T14" fmla="*/ 101 w 148"/>
                  <a:gd name="T15" fmla="*/ 175 h 192"/>
                  <a:gd name="T16" fmla="*/ 148 w 148"/>
                  <a:gd name="T17" fmla="*/ 157 h 192"/>
                  <a:gd name="T18" fmla="*/ 142 w 148"/>
                  <a:gd name="T19" fmla="*/ 122 h 192"/>
                  <a:gd name="T20" fmla="*/ 136 w 148"/>
                  <a:gd name="T21" fmla="*/ 52 h 192"/>
                  <a:gd name="T22" fmla="*/ 122 w 148"/>
                  <a:gd name="T23" fmla="*/ 3 h 192"/>
                  <a:gd name="T24" fmla="*/ 122 w 148"/>
                  <a:gd name="T25" fmla="*/ 3 h 19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48" h="192">
                    <a:moveTo>
                      <a:pt x="122" y="3"/>
                    </a:moveTo>
                    <a:lnTo>
                      <a:pt x="54" y="0"/>
                    </a:lnTo>
                    <a:lnTo>
                      <a:pt x="25" y="38"/>
                    </a:lnTo>
                    <a:lnTo>
                      <a:pt x="40" y="83"/>
                    </a:lnTo>
                    <a:lnTo>
                      <a:pt x="29" y="125"/>
                    </a:lnTo>
                    <a:lnTo>
                      <a:pt x="0" y="162"/>
                    </a:lnTo>
                    <a:lnTo>
                      <a:pt x="29" y="192"/>
                    </a:lnTo>
                    <a:lnTo>
                      <a:pt x="101" y="175"/>
                    </a:lnTo>
                    <a:lnTo>
                      <a:pt x="148" y="157"/>
                    </a:lnTo>
                    <a:lnTo>
                      <a:pt x="142" y="122"/>
                    </a:lnTo>
                    <a:lnTo>
                      <a:pt x="136" y="52"/>
                    </a:lnTo>
                    <a:lnTo>
                      <a:pt x="122" y="3"/>
                    </a:lnTo>
                    <a:lnTo>
                      <a:pt x="122" y="3"/>
                    </a:lnTo>
                    <a:close/>
                  </a:path>
                </a:pathLst>
              </a:custGeom>
              <a:solidFill>
                <a:srgbClr val="E3DBD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6" name="Freeform 58"/>
              <p:cNvSpPr>
                <a:spLocks/>
              </p:cNvSpPr>
              <p:nvPr/>
            </p:nvSpPr>
            <p:spPr bwMode="auto">
              <a:xfrm>
                <a:off x="2550" y="3512"/>
                <a:ext cx="93" cy="56"/>
              </a:xfrm>
              <a:custGeom>
                <a:avLst/>
                <a:gdLst>
                  <a:gd name="T0" fmla="*/ 38 w 93"/>
                  <a:gd name="T1" fmla="*/ 56 h 56"/>
                  <a:gd name="T2" fmla="*/ 65 w 93"/>
                  <a:gd name="T3" fmla="*/ 55 h 56"/>
                  <a:gd name="T4" fmla="*/ 89 w 93"/>
                  <a:gd name="T5" fmla="*/ 42 h 56"/>
                  <a:gd name="T6" fmla="*/ 93 w 93"/>
                  <a:gd name="T7" fmla="*/ 12 h 56"/>
                  <a:gd name="T8" fmla="*/ 32 w 93"/>
                  <a:gd name="T9" fmla="*/ 0 h 56"/>
                  <a:gd name="T10" fmla="*/ 0 w 93"/>
                  <a:gd name="T11" fmla="*/ 21 h 56"/>
                  <a:gd name="T12" fmla="*/ 14 w 93"/>
                  <a:gd name="T13" fmla="*/ 52 h 56"/>
                  <a:gd name="T14" fmla="*/ 38 w 93"/>
                  <a:gd name="T15" fmla="*/ 56 h 56"/>
                  <a:gd name="T16" fmla="*/ 38 w 93"/>
                  <a:gd name="T17" fmla="*/ 56 h 5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93" h="56">
                    <a:moveTo>
                      <a:pt x="38" y="56"/>
                    </a:moveTo>
                    <a:lnTo>
                      <a:pt x="65" y="55"/>
                    </a:lnTo>
                    <a:lnTo>
                      <a:pt x="89" y="42"/>
                    </a:lnTo>
                    <a:lnTo>
                      <a:pt x="93" y="12"/>
                    </a:lnTo>
                    <a:lnTo>
                      <a:pt x="32" y="0"/>
                    </a:lnTo>
                    <a:lnTo>
                      <a:pt x="0" y="21"/>
                    </a:lnTo>
                    <a:lnTo>
                      <a:pt x="14" y="52"/>
                    </a:lnTo>
                    <a:lnTo>
                      <a:pt x="38" y="56"/>
                    </a:lnTo>
                    <a:lnTo>
                      <a:pt x="38" y="56"/>
                    </a:lnTo>
                    <a:close/>
                  </a:path>
                </a:pathLst>
              </a:custGeom>
              <a:solidFill>
                <a:srgbClr val="B3B3B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7" name="Freeform 59"/>
              <p:cNvSpPr>
                <a:spLocks/>
              </p:cNvSpPr>
              <p:nvPr/>
            </p:nvSpPr>
            <p:spPr bwMode="auto">
              <a:xfrm>
                <a:off x="1853" y="3586"/>
                <a:ext cx="497" cy="501"/>
              </a:xfrm>
              <a:custGeom>
                <a:avLst/>
                <a:gdLst>
                  <a:gd name="T0" fmla="*/ 394 w 497"/>
                  <a:gd name="T1" fmla="*/ 0 h 501"/>
                  <a:gd name="T2" fmla="*/ 386 w 497"/>
                  <a:gd name="T3" fmla="*/ 21 h 501"/>
                  <a:gd name="T4" fmla="*/ 374 w 497"/>
                  <a:gd name="T5" fmla="*/ 16 h 501"/>
                  <a:gd name="T6" fmla="*/ 374 w 497"/>
                  <a:gd name="T7" fmla="*/ 70 h 501"/>
                  <a:gd name="T8" fmla="*/ 381 w 497"/>
                  <a:gd name="T9" fmla="*/ 95 h 501"/>
                  <a:gd name="T10" fmla="*/ 374 w 497"/>
                  <a:gd name="T11" fmla="*/ 124 h 501"/>
                  <a:gd name="T12" fmla="*/ 360 w 497"/>
                  <a:gd name="T13" fmla="*/ 112 h 501"/>
                  <a:gd name="T14" fmla="*/ 363 w 497"/>
                  <a:gd name="T15" fmla="*/ 144 h 501"/>
                  <a:gd name="T16" fmla="*/ 347 w 497"/>
                  <a:gd name="T17" fmla="*/ 155 h 501"/>
                  <a:gd name="T18" fmla="*/ 347 w 497"/>
                  <a:gd name="T19" fmla="*/ 112 h 501"/>
                  <a:gd name="T20" fmla="*/ 335 w 497"/>
                  <a:gd name="T21" fmla="*/ 124 h 501"/>
                  <a:gd name="T22" fmla="*/ 337 w 497"/>
                  <a:gd name="T23" fmla="*/ 174 h 501"/>
                  <a:gd name="T24" fmla="*/ 314 w 497"/>
                  <a:gd name="T25" fmla="*/ 157 h 501"/>
                  <a:gd name="T26" fmla="*/ 307 w 497"/>
                  <a:gd name="T27" fmla="*/ 188 h 501"/>
                  <a:gd name="T28" fmla="*/ 258 w 497"/>
                  <a:gd name="T29" fmla="*/ 184 h 501"/>
                  <a:gd name="T30" fmla="*/ 261 w 497"/>
                  <a:gd name="T31" fmla="*/ 212 h 501"/>
                  <a:gd name="T32" fmla="*/ 225 w 497"/>
                  <a:gd name="T33" fmla="*/ 212 h 501"/>
                  <a:gd name="T34" fmla="*/ 239 w 497"/>
                  <a:gd name="T35" fmla="*/ 165 h 501"/>
                  <a:gd name="T36" fmla="*/ 195 w 497"/>
                  <a:gd name="T37" fmla="*/ 187 h 501"/>
                  <a:gd name="T38" fmla="*/ 179 w 497"/>
                  <a:gd name="T39" fmla="*/ 178 h 501"/>
                  <a:gd name="T40" fmla="*/ 177 w 497"/>
                  <a:gd name="T41" fmla="*/ 195 h 501"/>
                  <a:gd name="T42" fmla="*/ 158 w 497"/>
                  <a:gd name="T43" fmla="*/ 199 h 501"/>
                  <a:gd name="T44" fmla="*/ 137 w 497"/>
                  <a:gd name="T45" fmla="*/ 174 h 501"/>
                  <a:gd name="T46" fmla="*/ 127 w 497"/>
                  <a:gd name="T47" fmla="*/ 181 h 501"/>
                  <a:gd name="T48" fmla="*/ 126 w 497"/>
                  <a:gd name="T49" fmla="*/ 218 h 501"/>
                  <a:gd name="T50" fmla="*/ 109 w 497"/>
                  <a:gd name="T51" fmla="*/ 213 h 501"/>
                  <a:gd name="T52" fmla="*/ 109 w 497"/>
                  <a:gd name="T53" fmla="*/ 165 h 501"/>
                  <a:gd name="T54" fmla="*/ 98 w 497"/>
                  <a:gd name="T55" fmla="*/ 174 h 501"/>
                  <a:gd name="T56" fmla="*/ 95 w 497"/>
                  <a:gd name="T57" fmla="*/ 200 h 501"/>
                  <a:gd name="T58" fmla="*/ 82 w 497"/>
                  <a:gd name="T59" fmla="*/ 187 h 501"/>
                  <a:gd name="T60" fmla="*/ 82 w 497"/>
                  <a:gd name="T61" fmla="*/ 152 h 501"/>
                  <a:gd name="T62" fmla="*/ 50 w 497"/>
                  <a:gd name="T63" fmla="*/ 165 h 501"/>
                  <a:gd name="T64" fmla="*/ 9 w 497"/>
                  <a:gd name="T65" fmla="*/ 169 h 501"/>
                  <a:gd name="T66" fmla="*/ 0 w 497"/>
                  <a:gd name="T67" fmla="*/ 189 h 501"/>
                  <a:gd name="T68" fmla="*/ 0 w 497"/>
                  <a:gd name="T69" fmla="*/ 439 h 501"/>
                  <a:gd name="T70" fmla="*/ 5 w 497"/>
                  <a:gd name="T71" fmla="*/ 475 h 501"/>
                  <a:gd name="T72" fmla="*/ 153 w 497"/>
                  <a:gd name="T73" fmla="*/ 501 h 501"/>
                  <a:gd name="T74" fmla="*/ 317 w 497"/>
                  <a:gd name="T75" fmla="*/ 497 h 501"/>
                  <a:gd name="T76" fmla="*/ 455 w 497"/>
                  <a:gd name="T77" fmla="*/ 326 h 501"/>
                  <a:gd name="T78" fmla="*/ 497 w 497"/>
                  <a:gd name="T79" fmla="*/ 243 h 501"/>
                  <a:gd name="T80" fmla="*/ 485 w 497"/>
                  <a:gd name="T81" fmla="*/ 127 h 501"/>
                  <a:gd name="T82" fmla="*/ 395 w 497"/>
                  <a:gd name="T83" fmla="*/ 135 h 501"/>
                  <a:gd name="T84" fmla="*/ 391 w 497"/>
                  <a:gd name="T85" fmla="*/ 113 h 501"/>
                  <a:gd name="T86" fmla="*/ 395 w 497"/>
                  <a:gd name="T87" fmla="*/ 102 h 501"/>
                  <a:gd name="T88" fmla="*/ 411 w 497"/>
                  <a:gd name="T89" fmla="*/ 112 h 501"/>
                  <a:gd name="T90" fmla="*/ 465 w 497"/>
                  <a:gd name="T91" fmla="*/ 113 h 501"/>
                  <a:gd name="T92" fmla="*/ 450 w 497"/>
                  <a:gd name="T93" fmla="*/ 92 h 501"/>
                  <a:gd name="T94" fmla="*/ 482 w 497"/>
                  <a:gd name="T95" fmla="*/ 87 h 501"/>
                  <a:gd name="T96" fmla="*/ 487 w 497"/>
                  <a:gd name="T97" fmla="*/ 52 h 501"/>
                  <a:gd name="T98" fmla="*/ 461 w 497"/>
                  <a:gd name="T99" fmla="*/ 42 h 501"/>
                  <a:gd name="T100" fmla="*/ 430 w 497"/>
                  <a:gd name="T101" fmla="*/ 54 h 501"/>
                  <a:gd name="T102" fmla="*/ 401 w 497"/>
                  <a:gd name="T103" fmla="*/ 74 h 501"/>
                  <a:gd name="T104" fmla="*/ 409 w 497"/>
                  <a:gd name="T105" fmla="*/ 39 h 501"/>
                  <a:gd name="T106" fmla="*/ 401 w 497"/>
                  <a:gd name="T107" fmla="*/ 10 h 501"/>
                  <a:gd name="T108" fmla="*/ 394 w 497"/>
                  <a:gd name="T109" fmla="*/ 0 h 501"/>
                  <a:gd name="T110" fmla="*/ 394 w 497"/>
                  <a:gd name="T111" fmla="*/ 0 h 50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497" h="501">
                    <a:moveTo>
                      <a:pt x="394" y="0"/>
                    </a:moveTo>
                    <a:lnTo>
                      <a:pt x="386" y="21"/>
                    </a:lnTo>
                    <a:lnTo>
                      <a:pt x="374" y="16"/>
                    </a:lnTo>
                    <a:lnTo>
                      <a:pt x="374" y="70"/>
                    </a:lnTo>
                    <a:lnTo>
                      <a:pt x="381" y="95"/>
                    </a:lnTo>
                    <a:lnTo>
                      <a:pt x="374" y="124"/>
                    </a:lnTo>
                    <a:lnTo>
                      <a:pt x="360" y="112"/>
                    </a:lnTo>
                    <a:lnTo>
                      <a:pt x="363" y="144"/>
                    </a:lnTo>
                    <a:lnTo>
                      <a:pt x="347" y="155"/>
                    </a:lnTo>
                    <a:lnTo>
                      <a:pt x="347" y="112"/>
                    </a:lnTo>
                    <a:lnTo>
                      <a:pt x="335" y="124"/>
                    </a:lnTo>
                    <a:lnTo>
                      <a:pt x="337" y="174"/>
                    </a:lnTo>
                    <a:lnTo>
                      <a:pt x="314" y="157"/>
                    </a:lnTo>
                    <a:lnTo>
                      <a:pt x="307" y="188"/>
                    </a:lnTo>
                    <a:lnTo>
                      <a:pt x="258" y="184"/>
                    </a:lnTo>
                    <a:lnTo>
                      <a:pt x="261" y="212"/>
                    </a:lnTo>
                    <a:lnTo>
                      <a:pt x="225" y="212"/>
                    </a:lnTo>
                    <a:lnTo>
                      <a:pt x="239" y="165"/>
                    </a:lnTo>
                    <a:lnTo>
                      <a:pt x="195" y="187"/>
                    </a:lnTo>
                    <a:lnTo>
                      <a:pt x="179" y="178"/>
                    </a:lnTo>
                    <a:lnTo>
                      <a:pt x="177" y="195"/>
                    </a:lnTo>
                    <a:lnTo>
                      <a:pt x="158" y="199"/>
                    </a:lnTo>
                    <a:lnTo>
                      <a:pt x="137" y="174"/>
                    </a:lnTo>
                    <a:lnTo>
                      <a:pt x="127" y="181"/>
                    </a:lnTo>
                    <a:lnTo>
                      <a:pt x="126" y="218"/>
                    </a:lnTo>
                    <a:lnTo>
                      <a:pt x="109" y="213"/>
                    </a:lnTo>
                    <a:lnTo>
                      <a:pt x="109" y="165"/>
                    </a:lnTo>
                    <a:lnTo>
                      <a:pt x="98" y="174"/>
                    </a:lnTo>
                    <a:lnTo>
                      <a:pt x="95" y="200"/>
                    </a:lnTo>
                    <a:lnTo>
                      <a:pt x="82" y="187"/>
                    </a:lnTo>
                    <a:lnTo>
                      <a:pt x="82" y="152"/>
                    </a:lnTo>
                    <a:lnTo>
                      <a:pt x="50" y="165"/>
                    </a:lnTo>
                    <a:lnTo>
                      <a:pt x="9" y="169"/>
                    </a:lnTo>
                    <a:lnTo>
                      <a:pt x="0" y="189"/>
                    </a:lnTo>
                    <a:lnTo>
                      <a:pt x="0" y="439"/>
                    </a:lnTo>
                    <a:lnTo>
                      <a:pt x="5" y="475"/>
                    </a:lnTo>
                    <a:lnTo>
                      <a:pt x="153" y="501"/>
                    </a:lnTo>
                    <a:lnTo>
                      <a:pt x="317" y="497"/>
                    </a:lnTo>
                    <a:lnTo>
                      <a:pt x="455" y="326"/>
                    </a:lnTo>
                    <a:lnTo>
                      <a:pt x="497" y="243"/>
                    </a:lnTo>
                    <a:lnTo>
                      <a:pt x="485" y="127"/>
                    </a:lnTo>
                    <a:lnTo>
                      <a:pt x="395" y="135"/>
                    </a:lnTo>
                    <a:lnTo>
                      <a:pt x="391" y="113"/>
                    </a:lnTo>
                    <a:lnTo>
                      <a:pt x="395" y="102"/>
                    </a:lnTo>
                    <a:lnTo>
                      <a:pt x="411" y="112"/>
                    </a:lnTo>
                    <a:lnTo>
                      <a:pt x="465" y="113"/>
                    </a:lnTo>
                    <a:lnTo>
                      <a:pt x="450" y="92"/>
                    </a:lnTo>
                    <a:lnTo>
                      <a:pt x="482" y="87"/>
                    </a:lnTo>
                    <a:lnTo>
                      <a:pt x="487" y="52"/>
                    </a:lnTo>
                    <a:lnTo>
                      <a:pt x="461" y="42"/>
                    </a:lnTo>
                    <a:lnTo>
                      <a:pt x="430" y="54"/>
                    </a:lnTo>
                    <a:lnTo>
                      <a:pt x="401" y="74"/>
                    </a:lnTo>
                    <a:lnTo>
                      <a:pt x="409" y="39"/>
                    </a:lnTo>
                    <a:lnTo>
                      <a:pt x="401" y="10"/>
                    </a:lnTo>
                    <a:lnTo>
                      <a:pt x="394" y="0"/>
                    </a:lnTo>
                    <a:lnTo>
                      <a:pt x="394" y="0"/>
                    </a:lnTo>
                    <a:close/>
                  </a:path>
                </a:pathLst>
              </a:custGeom>
              <a:solidFill>
                <a:srgbClr val="B3BDB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8" name="Freeform 60"/>
              <p:cNvSpPr>
                <a:spLocks/>
              </p:cNvSpPr>
              <p:nvPr/>
            </p:nvSpPr>
            <p:spPr bwMode="auto">
              <a:xfrm>
                <a:off x="2237" y="3357"/>
                <a:ext cx="163" cy="243"/>
              </a:xfrm>
              <a:custGeom>
                <a:avLst/>
                <a:gdLst>
                  <a:gd name="T0" fmla="*/ 16 w 163"/>
                  <a:gd name="T1" fmla="*/ 8 h 243"/>
                  <a:gd name="T2" fmla="*/ 12 w 163"/>
                  <a:gd name="T3" fmla="*/ 44 h 243"/>
                  <a:gd name="T4" fmla="*/ 27 w 163"/>
                  <a:gd name="T5" fmla="*/ 76 h 243"/>
                  <a:gd name="T6" fmla="*/ 12 w 163"/>
                  <a:gd name="T7" fmla="*/ 153 h 243"/>
                  <a:gd name="T8" fmla="*/ 26 w 163"/>
                  <a:gd name="T9" fmla="*/ 177 h 243"/>
                  <a:gd name="T10" fmla="*/ 0 w 163"/>
                  <a:gd name="T11" fmla="*/ 201 h 243"/>
                  <a:gd name="T12" fmla="*/ 1 w 163"/>
                  <a:gd name="T13" fmla="*/ 216 h 243"/>
                  <a:gd name="T14" fmla="*/ 40 w 163"/>
                  <a:gd name="T15" fmla="*/ 202 h 243"/>
                  <a:gd name="T16" fmla="*/ 52 w 163"/>
                  <a:gd name="T17" fmla="*/ 229 h 243"/>
                  <a:gd name="T18" fmla="*/ 81 w 163"/>
                  <a:gd name="T19" fmla="*/ 228 h 243"/>
                  <a:gd name="T20" fmla="*/ 78 w 163"/>
                  <a:gd name="T21" fmla="*/ 243 h 243"/>
                  <a:gd name="T22" fmla="*/ 103 w 163"/>
                  <a:gd name="T23" fmla="*/ 236 h 243"/>
                  <a:gd name="T24" fmla="*/ 119 w 163"/>
                  <a:gd name="T25" fmla="*/ 229 h 243"/>
                  <a:gd name="T26" fmla="*/ 142 w 163"/>
                  <a:gd name="T27" fmla="*/ 232 h 243"/>
                  <a:gd name="T28" fmla="*/ 161 w 163"/>
                  <a:gd name="T29" fmla="*/ 229 h 243"/>
                  <a:gd name="T30" fmla="*/ 163 w 163"/>
                  <a:gd name="T31" fmla="*/ 186 h 243"/>
                  <a:gd name="T32" fmla="*/ 86 w 163"/>
                  <a:gd name="T33" fmla="*/ 163 h 243"/>
                  <a:gd name="T34" fmla="*/ 78 w 163"/>
                  <a:gd name="T35" fmla="*/ 40 h 243"/>
                  <a:gd name="T36" fmla="*/ 21 w 163"/>
                  <a:gd name="T37" fmla="*/ 0 h 243"/>
                  <a:gd name="T38" fmla="*/ 16 w 163"/>
                  <a:gd name="T39" fmla="*/ 8 h 243"/>
                  <a:gd name="T40" fmla="*/ 16 w 163"/>
                  <a:gd name="T41" fmla="*/ 8 h 24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163" h="243">
                    <a:moveTo>
                      <a:pt x="16" y="8"/>
                    </a:moveTo>
                    <a:lnTo>
                      <a:pt x="12" y="44"/>
                    </a:lnTo>
                    <a:lnTo>
                      <a:pt x="27" y="76"/>
                    </a:lnTo>
                    <a:lnTo>
                      <a:pt x="12" y="153"/>
                    </a:lnTo>
                    <a:lnTo>
                      <a:pt x="26" y="177"/>
                    </a:lnTo>
                    <a:lnTo>
                      <a:pt x="0" y="201"/>
                    </a:lnTo>
                    <a:lnTo>
                      <a:pt x="1" y="216"/>
                    </a:lnTo>
                    <a:lnTo>
                      <a:pt x="40" y="202"/>
                    </a:lnTo>
                    <a:lnTo>
                      <a:pt x="52" y="229"/>
                    </a:lnTo>
                    <a:lnTo>
                      <a:pt x="81" y="228"/>
                    </a:lnTo>
                    <a:lnTo>
                      <a:pt x="78" y="243"/>
                    </a:lnTo>
                    <a:lnTo>
                      <a:pt x="103" y="236"/>
                    </a:lnTo>
                    <a:lnTo>
                      <a:pt x="119" y="229"/>
                    </a:lnTo>
                    <a:lnTo>
                      <a:pt x="142" y="232"/>
                    </a:lnTo>
                    <a:lnTo>
                      <a:pt x="161" y="229"/>
                    </a:lnTo>
                    <a:lnTo>
                      <a:pt x="163" y="186"/>
                    </a:lnTo>
                    <a:lnTo>
                      <a:pt x="86" y="163"/>
                    </a:lnTo>
                    <a:lnTo>
                      <a:pt x="78" y="40"/>
                    </a:lnTo>
                    <a:lnTo>
                      <a:pt x="21" y="0"/>
                    </a:lnTo>
                    <a:lnTo>
                      <a:pt x="16" y="8"/>
                    </a:lnTo>
                    <a:lnTo>
                      <a:pt x="16" y="8"/>
                    </a:lnTo>
                    <a:close/>
                  </a:path>
                </a:pathLst>
              </a:custGeom>
              <a:solidFill>
                <a:srgbClr val="B3A3A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9" name="Freeform 61"/>
              <p:cNvSpPr>
                <a:spLocks/>
              </p:cNvSpPr>
              <p:nvPr/>
            </p:nvSpPr>
            <p:spPr bwMode="auto">
              <a:xfrm>
                <a:off x="2288" y="3520"/>
                <a:ext cx="103" cy="66"/>
              </a:xfrm>
              <a:custGeom>
                <a:avLst/>
                <a:gdLst>
                  <a:gd name="T0" fmla="*/ 1 w 103"/>
                  <a:gd name="T1" fmla="*/ 13 h 66"/>
                  <a:gd name="T2" fmla="*/ 35 w 103"/>
                  <a:gd name="T3" fmla="*/ 48 h 66"/>
                  <a:gd name="T4" fmla="*/ 35 w 103"/>
                  <a:gd name="T5" fmla="*/ 66 h 66"/>
                  <a:gd name="T6" fmla="*/ 63 w 103"/>
                  <a:gd name="T7" fmla="*/ 58 h 66"/>
                  <a:gd name="T8" fmla="*/ 67 w 103"/>
                  <a:gd name="T9" fmla="*/ 48 h 66"/>
                  <a:gd name="T10" fmla="*/ 103 w 103"/>
                  <a:gd name="T11" fmla="*/ 33 h 66"/>
                  <a:gd name="T12" fmla="*/ 33 w 103"/>
                  <a:gd name="T13" fmla="*/ 8 h 66"/>
                  <a:gd name="T14" fmla="*/ 15 w 103"/>
                  <a:gd name="T15" fmla="*/ 13 h 66"/>
                  <a:gd name="T16" fmla="*/ 6 w 103"/>
                  <a:gd name="T17" fmla="*/ 0 h 66"/>
                  <a:gd name="T18" fmla="*/ 2 w 103"/>
                  <a:gd name="T19" fmla="*/ 4 h 66"/>
                  <a:gd name="T20" fmla="*/ 1 w 103"/>
                  <a:gd name="T21" fmla="*/ 7 h 66"/>
                  <a:gd name="T22" fmla="*/ 1 w 103"/>
                  <a:gd name="T23" fmla="*/ 9 h 66"/>
                  <a:gd name="T24" fmla="*/ 1 w 103"/>
                  <a:gd name="T25" fmla="*/ 12 h 66"/>
                  <a:gd name="T26" fmla="*/ 0 w 103"/>
                  <a:gd name="T27" fmla="*/ 13 h 66"/>
                  <a:gd name="T28" fmla="*/ 1 w 103"/>
                  <a:gd name="T29" fmla="*/ 13 h 66"/>
                  <a:gd name="T30" fmla="*/ 1 w 103"/>
                  <a:gd name="T31" fmla="*/ 13 h 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103" h="66">
                    <a:moveTo>
                      <a:pt x="1" y="13"/>
                    </a:moveTo>
                    <a:lnTo>
                      <a:pt x="35" y="48"/>
                    </a:lnTo>
                    <a:lnTo>
                      <a:pt x="35" y="66"/>
                    </a:lnTo>
                    <a:lnTo>
                      <a:pt x="63" y="58"/>
                    </a:lnTo>
                    <a:lnTo>
                      <a:pt x="67" y="48"/>
                    </a:lnTo>
                    <a:lnTo>
                      <a:pt x="103" y="33"/>
                    </a:lnTo>
                    <a:lnTo>
                      <a:pt x="33" y="8"/>
                    </a:lnTo>
                    <a:lnTo>
                      <a:pt x="15" y="13"/>
                    </a:lnTo>
                    <a:lnTo>
                      <a:pt x="6" y="0"/>
                    </a:lnTo>
                    <a:lnTo>
                      <a:pt x="2" y="4"/>
                    </a:lnTo>
                    <a:lnTo>
                      <a:pt x="1" y="7"/>
                    </a:lnTo>
                    <a:lnTo>
                      <a:pt x="1" y="9"/>
                    </a:lnTo>
                    <a:lnTo>
                      <a:pt x="1" y="12"/>
                    </a:lnTo>
                    <a:lnTo>
                      <a:pt x="0" y="13"/>
                    </a:lnTo>
                    <a:lnTo>
                      <a:pt x="1" y="13"/>
                    </a:lnTo>
                    <a:lnTo>
                      <a:pt x="1" y="13"/>
                    </a:lnTo>
                    <a:close/>
                  </a:path>
                </a:pathLst>
              </a:custGeom>
              <a:solidFill>
                <a:srgbClr val="75696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0" name="Freeform 62"/>
              <p:cNvSpPr>
                <a:spLocks/>
              </p:cNvSpPr>
              <p:nvPr/>
            </p:nvSpPr>
            <p:spPr bwMode="auto">
              <a:xfrm>
                <a:off x="2242" y="3523"/>
                <a:ext cx="69" cy="102"/>
              </a:xfrm>
              <a:custGeom>
                <a:avLst/>
                <a:gdLst>
                  <a:gd name="T0" fmla="*/ 53 w 69"/>
                  <a:gd name="T1" fmla="*/ 0 h 102"/>
                  <a:gd name="T2" fmla="*/ 2 w 69"/>
                  <a:gd name="T3" fmla="*/ 25 h 102"/>
                  <a:gd name="T4" fmla="*/ 0 w 69"/>
                  <a:gd name="T5" fmla="*/ 102 h 102"/>
                  <a:gd name="T6" fmla="*/ 20 w 69"/>
                  <a:gd name="T7" fmla="*/ 44 h 102"/>
                  <a:gd name="T8" fmla="*/ 40 w 69"/>
                  <a:gd name="T9" fmla="*/ 31 h 102"/>
                  <a:gd name="T10" fmla="*/ 40 w 69"/>
                  <a:gd name="T11" fmla="*/ 49 h 102"/>
                  <a:gd name="T12" fmla="*/ 60 w 69"/>
                  <a:gd name="T13" fmla="*/ 35 h 102"/>
                  <a:gd name="T14" fmla="*/ 69 w 69"/>
                  <a:gd name="T15" fmla="*/ 15 h 102"/>
                  <a:gd name="T16" fmla="*/ 53 w 69"/>
                  <a:gd name="T17" fmla="*/ 0 h 102"/>
                  <a:gd name="T18" fmla="*/ 53 w 69"/>
                  <a:gd name="T19" fmla="*/ 0 h 10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69" h="102">
                    <a:moveTo>
                      <a:pt x="53" y="0"/>
                    </a:moveTo>
                    <a:lnTo>
                      <a:pt x="2" y="25"/>
                    </a:lnTo>
                    <a:lnTo>
                      <a:pt x="0" y="102"/>
                    </a:lnTo>
                    <a:lnTo>
                      <a:pt x="20" y="44"/>
                    </a:lnTo>
                    <a:lnTo>
                      <a:pt x="40" y="31"/>
                    </a:lnTo>
                    <a:lnTo>
                      <a:pt x="40" y="49"/>
                    </a:lnTo>
                    <a:lnTo>
                      <a:pt x="60" y="35"/>
                    </a:lnTo>
                    <a:lnTo>
                      <a:pt x="69" y="15"/>
                    </a:lnTo>
                    <a:lnTo>
                      <a:pt x="53" y="0"/>
                    </a:lnTo>
                    <a:lnTo>
                      <a:pt x="53" y="0"/>
                    </a:lnTo>
                    <a:close/>
                  </a:path>
                </a:pathLst>
              </a:custGeom>
              <a:solidFill>
                <a:srgbClr val="A3949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1" name="Freeform 63"/>
              <p:cNvSpPr>
                <a:spLocks/>
              </p:cNvSpPr>
              <p:nvPr/>
            </p:nvSpPr>
            <p:spPr bwMode="auto">
              <a:xfrm>
                <a:off x="2272" y="3719"/>
                <a:ext cx="267" cy="196"/>
              </a:xfrm>
              <a:custGeom>
                <a:avLst/>
                <a:gdLst>
                  <a:gd name="T0" fmla="*/ 207 w 267"/>
                  <a:gd name="T1" fmla="*/ 0 h 196"/>
                  <a:gd name="T2" fmla="*/ 160 w 267"/>
                  <a:gd name="T3" fmla="*/ 2 h 196"/>
                  <a:gd name="T4" fmla="*/ 185 w 267"/>
                  <a:gd name="T5" fmla="*/ 40 h 196"/>
                  <a:gd name="T6" fmla="*/ 180 w 267"/>
                  <a:gd name="T7" fmla="*/ 63 h 196"/>
                  <a:gd name="T8" fmla="*/ 152 w 267"/>
                  <a:gd name="T9" fmla="*/ 66 h 196"/>
                  <a:gd name="T10" fmla="*/ 138 w 267"/>
                  <a:gd name="T11" fmla="*/ 56 h 196"/>
                  <a:gd name="T12" fmla="*/ 124 w 267"/>
                  <a:gd name="T13" fmla="*/ 71 h 196"/>
                  <a:gd name="T14" fmla="*/ 149 w 267"/>
                  <a:gd name="T15" fmla="*/ 80 h 196"/>
                  <a:gd name="T16" fmla="*/ 156 w 267"/>
                  <a:gd name="T17" fmla="*/ 95 h 196"/>
                  <a:gd name="T18" fmla="*/ 136 w 267"/>
                  <a:gd name="T19" fmla="*/ 113 h 196"/>
                  <a:gd name="T20" fmla="*/ 79 w 267"/>
                  <a:gd name="T21" fmla="*/ 88 h 196"/>
                  <a:gd name="T22" fmla="*/ 51 w 267"/>
                  <a:gd name="T23" fmla="*/ 11 h 196"/>
                  <a:gd name="T24" fmla="*/ 3 w 267"/>
                  <a:gd name="T25" fmla="*/ 9 h 196"/>
                  <a:gd name="T26" fmla="*/ 31 w 267"/>
                  <a:gd name="T27" fmla="*/ 70 h 196"/>
                  <a:gd name="T28" fmla="*/ 0 w 267"/>
                  <a:gd name="T29" fmla="*/ 113 h 196"/>
                  <a:gd name="T30" fmla="*/ 10 w 267"/>
                  <a:gd name="T31" fmla="*/ 155 h 196"/>
                  <a:gd name="T32" fmla="*/ 62 w 267"/>
                  <a:gd name="T33" fmla="*/ 196 h 196"/>
                  <a:gd name="T34" fmla="*/ 133 w 267"/>
                  <a:gd name="T35" fmla="*/ 181 h 196"/>
                  <a:gd name="T36" fmla="*/ 246 w 267"/>
                  <a:gd name="T37" fmla="*/ 160 h 196"/>
                  <a:gd name="T38" fmla="*/ 267 w 267"/>
                  <a:gd name="T39" fmla="*/ 59 h 196"/>
                  <a:gd name="T40" fmla="*/ 267 w 267"/>
                  <a:gd name="T41" fmla="*/ 15 h 196"/>
                  <a:gd name="T42" fmla="*/ 221 w 267"/>
                  <a:gd name="T43" fmla="*/ 5 h 196"/>
                  <a:gd name="T44" fmla="*/ 207 w 267"/>
                  <a:gd name="T45" fmla="*/ 0 h 196"/>
                  <a:gd name="T46" fmla="*/ 207 w 267"/>
                  <a:gd name="T47" fmla="*/ 0 h 19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</a:cxnLst>
                <a:rect l="0" t="0" r="r" b="b"/>
                <a:pathLst>
                  <a:path w="267" h="196">
                    <a:moveTo>
                      <a:pt x="207" y="0"/>
                    </a:moveTo>
                    <a:lnTo>
                      <a:pt x="160" y="2"/>
                    </a:lnTo>
                    <a:lnTo>
                      <a:pt x="185" y="40"/>
                    </a:lnTo>
                    <a:lnTo>
                      <a:pt x="180" y="63"/>
                    </a:lnTo>
                    <a:lnTo>
                      <a:pt x="152" y="66"/>
                    </a:lnTo>
                    <a:lnTo>
                      <a:pt x="138" y="56"/>
                    </a:lnTo>
                    <a:lnTo>
                      <a:pt x="124" y="71"/>
                    </a:lnTo>
                    <a:lnTo>
                      <a:pt x="149" y="80"/>
                    </a:lnTo>
                    <a:lnTo>
                      <a:pt x="156" y="95"/>
                    </a:lnTo>
                    <a:lnTo>
                      <a:pt x="136" y="113"/>
                    </a:lnTo>
                    <a:lnTo>
                      <a:pt x="79" y="88"/>
                    </a:lnTo>
                    <a:lnTo>
                      <a:pt x="51" y="11"/>
                    </a:lnTo>
                    <a:lnTo>
                      <a:pt x="3" y="9"/>
                    </a:lnTo>
                    <a:lnTo>
                      <a:pt x="31" y="70"/>
                    </a:lnTo>
                    <a:lnTo>
                      <a:pt x="0" y="113"/>
                    </a:lnTo>
                    <a:lnTo>
                      <a:pt x="10" y="155"/>
                    </a:lnTo>
                    <a:lnTo>
                      <a:pt x="62" y="196"/>
                    </a:lnTo>
                    <a:lnTo>
                      <a:pt x="133" y="181"/>
                    </a:lnTo>
                    <a:lnTo>
                      <a:pt x="246" y="160"/>
                    </a:lnTo>
                    <a:lnTo>
                      <a:pt x="267" y="59"/>
                    </a:lnTo>
                    <a:lnTo>
                      <a:pt x="267" y="15"/>
                    </a:lnTo>
                    <a:lnTo>
                      <a:pt x="221" y="5"/>
                    </a:lnTo>
                    <a:lnTo>
                      <a:pt x="207" y="0"/>
                    </a:lnTo>
                    <a:lnTo>
                      <a:pt x="207" y="0"/>
                    </a:lnTo>
                    <a:close/>
                  </a:path>
                </a:pathLst>
              </a:custGeom>
              <a:solidFill>
                <a:srgbClr val="B8A8A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2" name="Freeform 64"/>
              <p:cNvSpPr>
                <a:spLocks/>
              </p:cNvSpPr>
              <p:nvPr/>
            </p:nvSpPr>
            <p:spPr bwMode="auto">
              <a:xfrm>
                <a:off x="2449" y="3720"/>
                <a:ext cx="93" cy="53"/>
              </a:xfrm>
              <a:custGeom>
                <a:avLst/>
                <a:gdLst>
                  <a:gd name="T0" fmla="*/ 41 w 93"/>
                  <a:gd name="T1" fmla="*/ 8 h 53"/>
                  <a:gd name="T2" fmla="*/ 62 w 93"/>
                  <a:gd name="T3" fmla="*/ 33 h 53"/>
                  <a:gd name="T4" fmla="*/ 44 w 93"/>
                  <a:gd name="T5" fmla="*/ 25 h 53"/>
                  <a:gd name="T6" fmla="*/ 15 w 93"/>
                  <a:gd name="T7" fmla="*/ 1 h 53"/>
                  <a:gd name="T8" fmla="*/ 0 w 93"/>
                  <a:gd name="T9" fmla="*/ 1 h 53"/>
                  <a:gd name="T10" fmla="*/ 36 w 93"/>
                  <a:gd name="T11" fmla="*/ 40 h 53"/>
                  <a:gd name="T12" fmla="*/ 72 w 93"/>
                  <a:gd name="T13" fmla="*/ 53 h 53"/>
                  <a:gd name="T14" fmla="*/ 92 w 93"/>
                  <a:gd name="T15" fmla="*/ 36 h 53"/>
                  <a:gd name="T16" fmla="*/ 93 w 93"/>
                  <a:gd name="T17" fmla="*/ 14 h 53"/>
                  <a:gd name="T18" fmla="*/ 46 w 93"/>
                  <a:gd name="T19" fmla="*/ 0 h 53"/>
                  <a:gd name="T20" fmla="*/ 41 w 93"/>
                  <a:gd name="T21" fmla="*/ 8 h 53"/>
                  <a:gd name="T22" fmla="*/ 41 w 93"/>
                  <a:gd name="T23" fmla="*/ 8 h 5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93" h="53">
                    <a:moveTo>
                      <a:pt x="41" y="8"/>
                    </a:moveTo>
                    <a:lnTo>
                      <a:pt x="62" y="33"/>
                    </a:lnTo>
                    <a:lnTo>
                      <a:pt x="44" y="25"/>
                    </a:lnTo>
                    <a:lnTo>
                      <a:pt x="15" y="1"/>
                    </a:lnTo>
                    <a:lnTo>
                      <a:pt x="0" y="1"/>
                    </a:lnTo>
                    <a:lnTo>
                      <a:pt x="36" y="40"/>
                    </a:lnTo>
                    <a:lnTo>
                      <a:pt x="72" y="53"/>
                    </a:lnTo>
                    <a:lnTo>
                      <a:pt x="92" y="36"/>
                    </a:lnTo>
                    <a:lnTo>
                      <a:pt x="93" y="14"/>
                    </a:lnTo>
                    <a:lnTo>
                      <a:pt x="46" y="0"/>
                    </a:lnTo>
                    <a:lnTo>
                      <a:pt x="41" y="8"/>
                    </a:lnTo>
                    <a:lnTo>
                      <a:pt x="41" y="8"/>
                    </a:lnTo>
                    <a:close/>
                  </a:path>
                </a:pathLst>
              </a:custGeom>
              <a:solidFill>
                <a:srgbClr val="ABA37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3" name="Freeform 65"/>
              <p:cNvSpPr>
                <a:spLocks/>
              </p:cNvSpPr>
              <p:nvPr/>
            </p:nvSpPr>
            <p:spPr bwMode="auto">
              <a:xfrm>
                <a:off x="2518" y="3570"/>
                <a:ext cx="200" cy="211"/>
              </a:xfrm>
              <a:custGeom>
                <a:avLst/>
                <a:gdLst>
                  <a:gd name="T0" fmla="*/ 125 w 200"/>
                  <a:gd name="T1" fmla="*/ 63 h 211"/>
                  <a:gd name="T2" fmla="*/ 125 w 200"/>
                  <a:gd name="T3" fmla="*/ 93 h 211"/>
                  <a:gd name="T4" fmla="*/ 156 w 200"/>
                  <a:gd name="T5" fmla="*/ 95 h 211"/>
                  <a:gd name="T6" fmla="*/ 150 w 200"/>
                  <a:gd name="T7" fmla="*/ 111 h 211"/>
                  <a:gd name="T8" fmla="*/ 115 w 200"/>
                  <a:gd name="T9" fmla="*/ 113 h 211"/>
                  <a:gd name="T10" fmla="*/ 93 w 200"/>
                  <a:gd name="T11" fmla="*/ 110 h 211"/>
                  <a:gd name="T12" fmla="*/ 68 w 200"/>
                  <a:gd name="T13" fmla="*/ 129 h 211"/>
                  <a:gd name="T14" fmla="*/ 49 w 200"/>
                  <a:gd name="T15" fmla="*/ 116 h 211"/>
                  <a:gd name="T16" fmla="*/ 73 w 200"/>
                  <a:gd name="T17" fmla="*/ 80 h 211"/>
                  <a:gd name="T18" fmla="*/ 41 w 200"/>
                  <a:gd name="T19" fmla="*/ 0 h 211"/>
                  <a:gd name="T20" fmla="*/ 24 w 200"/>
                  <a:gd name="T21" fmla="*/ 88 h 211"/>
                  <a:gd name="T22" fmla="*/ 0 w 200"/>
                  <a:gd name="T23" fmla="*/ 155 h 211"/>
                  <a:gd name="T24" fmla="*/ 24 w 200"/>
                  <a:gd name="T25" fmla="*/ 167 h 211"/>
                  <a:gd name="T26" fmla="*/ 44 w 200"/>
                  <a:gd name="T27" fmla="*/ 164 h 211"/>
                  <a:gd name="T28" fmla="*/ 39 w 200"/>
                  <a:gd name="T29" fmla="*/ 211 h 211"/>
                  <a:gd name="T30" fmla="*/ 88 w 200"/>
                  <a:gd name="T31" fmla="*/ 190 h 211"/>
                  <a:gd name="T32" fmla="*/ 131 w 200"/>
                  <a:gd name="T33" fmla="*/ 154 h 211"/>
                  <a:gd name="T34" fmla="*/ 183 w 200"/>
                  <a:gd name="T35" fmla="*/ 154 h 211"/>
                  <a:gd name="T36" fmla="*/ 200 w 200"/>
                  <a:gd name="T37" fmla="*/ 106 h 211"/>
                  <a:gd name="T38" fmla="*/ 185 w 200"/>
                  <a:gd name="T39" fmla="*/ 86 h 211"/>
                  <a:gd name="T40" fmla="*/ 125 w 200"/>
                  <a:gd name="T41" fmla="*/ 63 h 211"/>
                  <a:gd name="T42" fmla="*/ 125 w 200"/>
                  <a:gd name="T43" fmla="*/ 63 h 21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200" h="211">
                    <a:moveTo>
                      <a:pt x="125" y="63"/>
                    </a:moveTo>
                    <a:lnTo>
                      <a:pt x="125" y="93"/>
                    </a:lnTo>
                    <a:lnTo>
                      <a:pt x="156" y="95"/>
                    </a:lnTo>
                    <a:lnTo>
                      <a:pt x="150" y="111"/>
                    </a:lnTo>
                    <a:lnTo>
                      <a:pt x="115" y="113"/>
                    </a:lnTo>
                    <a:lnTo>
                      <a:pt x="93" y="110"/>
                    </a:lnTo>
                    <a:lnTo>
                      <a:pt x="68" y="129"/>
                    </a:lnTo>
                    <a:lnTo>
                      <a:pt x="49" y="116"/>
                    </a:lnTo>
                    <a:lnTo>
                      <a:pt x="73" y="80"/>
                    </a:lnTo>
                    <a:lnTo>
                      <a:pt x="41" y="0"/>
                    </a:lnTo>
                    <a:lnTo>
                      <a:pt x="24" y="88"/>
                    </a:lnTo>
                    <a:lnTo>
                      <a:pt x="0" y="155"/>
                    </a:lnTo>
                    <a:lnTo>
                      <a:pt x="24" y="167"/>
                    </a:lnTo>
                    <a:lnTo>
                      <a:pt x="44" y="164"/>
                    </a:lnTo>
                    <a:lnTo>
                      <a:pt x="39" y="211"/>
                    </a:lnTo>
                    <a:lnTo>
                      <a:pt x="88" y="190"/>
                    </a:lnTo>
                    <a:lnTo>
                      <a:pt x="131" y="154"/>
                    </a:lnTo>
                    <a:lnTo>
                      <a:pt x="183" y="154"/>
                    </a:lnTo>
                    <a:lnTo>
                      <a:pt x="200" y="106"/>
                    </a:lnTo>
                    <a:lnTo>
                      <a:pt x="185" y="86"/>
                    </a:lnTo>
                    <a:lnTo>
                      <a:pt x="125" y="63"/>
                    </a:lnTo>
                    <a:lnTo>
                      <a:pt x="125" y="63"/>
                    </a:lnTo>
                    <a:close/>
                  </a:path>
                </a:pathLst>
              </a:custGeom>
              <a:solidFill>
                <a:srgbClr val="BFBFB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4" name="Freeform 66"/>
              <p:cNvSpPr>
                <a:spLocks/>
              </p:cNvSpPr>
              <p:nvPr/>
            </p:nvSpPr>
            <p:spPr bwMode="auto">
              <a:xfrm>
                <a:off x="2595" y="3697"/>
                <a:ext cx="84" cy="37"/>
              </a:xfrm>
              <a:custGeom>
                <a:avLst/>
                <a:gdLst>
                  <a:gd name="T0" fmla="*/ 84 w 84"/>
                  <a:gd name="T1" fmla="*/ 16 h 37"/>
                  <a:gd name="T2" fmla="*/ 62 w 84"/>
                  <a:gd name="T3" fmla="*/ 0 h 37"/>
                  <a:gd name="T4" fmla="*/ 29 w 84"/>
                  <a:gd name="T5" fmla="*/ 22 h 37"/>
                  <a:gd name="T6" fmla="*/ 0 w 84"/>
                  <a:gd name="T7" fmla="*/ 16 h 37"/>
                  <a:gd name="T8" fmla="*/ 3 w 84"/>
                  <a:gd name="T9" fmla="*/ 37 h 37"/>
                  <a:gd name="T10" fmla="*/ 52 w 84"/>
                  <a:gd name="T11" fmla="*/ 37 h 37"/>
                  <a:gd name="T12" fmla="*/ 84 w 84"/>
                  <a:gd name="T13" fmla="*/ 16 h 37"/>
                  <a:gd name="T14" fmla="*/ 84 w 84"/>
                  <a:gd name="T15" fmla="*/ 16 h 3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84" h="37">
                    <a:moveTo>
                      <a:pt x="84" y="16"/>
                    </a:moveTo>
                    <a:lnTo>
                      <a:pt x="62" y="0"/>
                    </a:lnTo>
                    <a:lnTo>
                      <a:pt x="29" y="22"/>
                    </a:lnTo>
                    <a:lnTo>
                      <a:pt x="0" y="16"/>
                    </a:lnTo>
                    <a:lnTo>
                      <a:pt x="3" y="37"/>
                    </a:lnTo>
                    <a:lnTo>
                      <a:pt x="52" y="37"/>
                    </a:lnTo>
                    <a:lnTo>
                      <a:pt x="84" y="16"/>
                    </a:lnTo>
                    <a:lnTo>
                      <a:pt x="84" y="16"/>
                    </a:lnTo>
                    <a:close/>
                  </a:path>
                </a:pathLst>
              </a:custGeom>
              <a:solidFill>
                <a:srgbClr val="E8E0B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5" name="Freeform 67"/>
              <p:cNvSpPr>
                <a:spLocks/>
              </p:cNvSpPr>
              <p:nvPr/>
            </p:nvSpPr>
            <p:spPr bwMode="auto">
              <a:xfrm>
                <a:off x="2421" y="3861"/>
                <a:ext cx="48" cy="21"/>
              </a:xfrm>
              <a:custGeom>
                <a:avLst/>
                <a:gdLst>
                  <a:gd name="T0" fmla="*/ 41 w 48"/>
                  <a:gd name="T1" fmla="*/ 0 h 21"/>
                  <a:gd name="T2" fmla="*/ 0 w 48"/>
                  <a:gd name="T3" fmla="*/ 5 h 21"/>
                  <a:gd name="T4" fmla="*/ 0 w 48"/>
                  <a:gd name="T5" fmla="*/ 21 h 21"/>
                  <a:gd name="T6" fmla="*/ 48 w 48"/>
                  <a:gd name="T7" fmla="*/ 15 h 21"/>
                  <a:gd name="T8" fmla="*/ 41 w 48"/>
                  <a:gd name="T9" fmla="*/ 0 h 21"/>
                  <a:gd name="T10" fmla="*/ 41 w 48"/>
                  <a:gd name="T11" fmla="*/ 0 h 2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48" h="21">
                    <a:moveTo>
                      <a:pt x="41" y="0"/>
                    </a:moveTo>
                    <a:lnTo>
                      <a:pt x="0" y="5"/>
                    </a:lnTo>
                    <a:lnTo>
                      <a:pt x="0" y="21"/>
                    </a:lnTo>
                    <a:lnTo>
                      <a:pt x="48" y="15"/>
                    </a:lnTo>
                    <a:lnTo>
                      <a:pt x="41" y="0"/>
                    </a:lnTo>
                    <a:lnTo>
                      <a:pt x="41" y="0"/>
                    </a:lnTo>
                    <a:close/>
                  </a:path>
                </a:pathLst>
              </a:custGeom>
              <a:solidFill>
                <a:srgbClr val="E8E0B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6" name="Freeform 68"/>
              <p:cNvSpPr>
                <a:spLocks/>
              </p:cNvSpPr>
              <p:nvPr/>
            </p:nvSpPr>
            <p:spPr bwMode="auto">
              <a:xfrm>
                <a:off x="1858" y="3978"/>
                <a:ext cx="45" cy="65"/>
              </a:xfrm>
              <a:custGeom>
                <a:avLst/>
                <a:gdLst>
                  <a:gd name="T0" fmla="*/ 20 w 45"/>
                  <a:gd name="T1" fmla="*/ 0 h 65"/>
                  <a:gd name="T2" fmla="*/ 0 w 45"/>
                  <a:gd name="T3" fmla="*/ 17 h 65"/>
                  <a:gd name="T4" fmla="*/ 0 w 45"/>
                  <a:gd name="T5" fmla="*/ 53 h 65"/>
                  <a:gd name="T6" fmla="*/ 16 w 45"/>
                  <a:gd name="T7" fmla="*/ 42 h 65"/>
                  <a:gd name="T8" fmla="*/ 30 w 45"/>
                  <a:gd name="T9" fmla="*/ 47 h 65"/>
                  <a:gd name="T10" fmla="*/ 34 w 45"/>
                  <a:gd name="T11" fmla="*/ 65 h 65"/>
                  <a:gd name="T12" fmla="*/ 45 w 45"/>
                  <a:gd name="T13" fmla="*/ 42 h 65"/>
                  <a:gd name="T14" fmla="*/ 14 w 45"/>
                  <a:gd name="T15" fmla="*/ 28 h 65"/>
                  <a:gd name="T16" fmla="*/ 20 w 45"/>
                  <a:gd name="T17" fmla="*/ 0 h 65"/>
                  <a:gd name="T18" fmla="*/ 20 w 45"/>
                  <a:gd name="T19" fmla="*/ 0 h 6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45" h="65">
                    <a:moveTo>
                      <a:pt x="20" y="0"/>
                    </a:moveTo>
                    <a:lnTo>
                      <a:pt x="0" y="17"/>
                    </a:lnTo>
                    <a:lnTo>
                      <a:pt x="0" y="53"/>
                    </a:lnTo>
                    <a:lnTo>
                      <a:pt x="16" y="42"/>
                    </a:lnTo>
                    <a:lnTo>
                      <a:pt x="30" y="47"/>
                    </a:lnTo>
                    <a:lnTo>
                      <a:pt x="34" y="65"/>
                    </a:lnTo>
                    <a:lnTo>
                      <a:pt x="45" y="42"/>
                    </a:lnTo>
                    <a:lnTo>
                      <a:pt x="14" y="28"/>
                    </a:lnTo>
                    <a:lnTo>
                      <a:pt x="20" y="0"/>
                    </a:lnTo>
                    <a:lnTo>
                      <a:pt x="20" y="0"/>
                    </a:lnTo>
                    <a:close/>
                  </a:path>
                </a:pathLst>
              </a:custGeom>
              <a:solidFill>
                <a:srgbClr val="ABA37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7" name="Freeform 69"/>
              <p:cNvSpPr>
                <a:spLocks/>
              </p:cNvSpPr>
              <p:nvPr/>
            </p:nvSpPr>
            <p:spPr bwMode="auto">
              <a:xfrm>
                <a:off x="2027" y="3969"/>
                <a:ext cx="117" cy="96"/>
              </a:xfrm>
              <a:custGeom>
                <a:avLst/>
                <a:gdLst>
                  <a:gd name="T0" fmla="*/ 117 w 117"/>
                  <a:gd name="T1" fmla="*/ 17 h 96"/>
                  <a:gd name="T2" fmla="*/ 94 w 117"/>
                  <a:gd name="T3" fmla="*/ 0 h 96"/>
                  <a:gd name="T4" fmla="*/ 91 w 117"/>
                  <a:gd name="T5" fmla="*/ 30 h 96"/>
                  <a:gd name="T6" fmla="*/ 76 w 117"/>
                  <a:gd name="T7" fmla="*/ 12 h 96"/>
                  <a:gd name="T8" fmla="*/ 58 w 117"/>
                  <a:gd name="T9" fmla="*/ 26 h 96"/>
                  <a:gd name="T10" fmla="*/ 65 w 117"/>
                  <a:gd name="T11" fmla="*/ 42 h 96"/>
                  <a:gd name="T12" fmla="*/ 48 w 117"/>
                  <a:gd name="T13" fmla="*/ 36 h 96"/>
                  <a:gd name="T14" fmla="*/ 44 w 117"/>
                  <a:gd name="T15" fmla="*/ 10 h 96"/>
                  <a:gd name="T16" fmla="*/ 0 w 117"/>
                  <a:gd name="T17" fmla="*/ 21 h 96"/>
                  <a:gd name="T18" fmla="*/ 30 w 117"/>
                  <a:gd name="T19" fmla="*/ 31 h 96"/>
                  <a:gd name="T20" fmla="*/ 16 w 117"/>
                  <a:gd name="T21" fmla="*/ 49 h 96"/>
                  <a:gd name="T22" fmla="*/ 51 w 117"/>
                  <a:gd name="T23" fmla="*/ 67 h 96"/>
                  <a:gd name="T24" fmla="*/ 51 w 117"/>
                  <a:gd name="T25" fmla="*/ 89 h 96"/>
                  <a:gd name="T26" fmla="*/ 80 w 117"/>
                  <a:gd name="T27" fmla="*/ 96 h 96"/>
                  <a:gd name="T28" fmla="*/ 76 w 117"/>
                  <a:gd name="T29" fmla="*/ 62 h 96"/>
                  <a:gd name="T30" fmla="*/ 111 w 117"/>
                  <a:gd name="T31" fmla="*/ 51 h 96"/>
                  <a:gd name="T32" fmla="*/ 117 w 117"/>
                  <a:gd name="T33" fmla="*/ 17 h 96"/>
                  <a:gd name="T34" fmla="*/ 117 w 117"/>
                  <a:gd name="T35" fmla="*/ 17 h 9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17" h="96">
                    <a:moveTo>
                      <a:pt x="117" y="17"/>
                    </a:moveTo>
                    <a:lnTo>
                      <a:pt x="94" y="0"/>
                    </a:lnTo>
                    <a:lnTo>
                      <a:pt x="91" y="30"/>
                    </a:lnTo>
                    <a:lnTo>
                      <a:pt x="76" y="12"/>
                    </a:lnTo>
                    <a:lnTo>
                      <a:pt x="58" y="26"/>
                    </a:lnTo>
                    <a:lnTo>
                      <a:pt x="65" y="42"/>
                    </a:lnTo>
                    <a:lnTo>
                      <a:pt x="48" y="36"/>
                    </a:lnTo>
                    <a:lnTo>
                      <a:pt x="44" y="10"/>
                    </a:lnTo>
                    <a:lnTo>
                      <a:pt x="0" y="21"/>
                    </a:lnTo>
                    <a:lnTo>
                      <a:pt x="30" y="31"/>
                    </a:lnTo>
                    <a:lnTo>
                      <a:pt x="16" y="49"/>
                    </a:lnTo>
                    <a:lnTo>
                      <a:pt x="51" y="67"/>
                    </a:lnTo>
                    <a:lnTo>
                      <a:pt x="51" y="89"/>
                    </a:lnTo>
                    <a:lnTo>
                      <a:pt x="80" y="96"/>
                    </a:lnTo>
                    <a:lnTo>
                      <a:pt x="76" y="62"/>
                    </a:lnTo>
                    <a:lnTo>
                      <a:pt x="111" y="51"/>
                    </a:lnTo>
                    <a:lnTo>
                      <a:pt x="117" y="17"/>
                    </a:lnTo>
                    <a:lnTo>
                      <a:pt x="117" y="17"/>
                    </a:lnTo>
                    <a:close/>
                  </a:path>
                </a:pathLst>
              </a:custGeom>
              <a:solidFill>
                <a:srgbClr val="ABA37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8" name="Freeform 70"/>
              <p:cNvSpPr>
                <a:spLocks/>
              </p:cNvSpPr>
              <p:nvPr/>
            </p:nvSpPr>
            <p:spPr bwMode="auto">
              <a:xfrm>
                <a:off x="1931" y="3900"/>
                <a:ext cx="102" cy="86"/>
              </a:xfrm>
              <a:custGeom>
                <a:avLst/>
                <a:gdLst>
                  <a:gd name="T0" fmla="*/ 84 w 102"/>
                  <a:gd name="T1" fmla="*/ 0 h 86"/>
                  <a:gd name="T2" fmla="*/ 102 w 102"/>
                  <a:gd name="T3" fmla="*/ 9 h 86"/>
                  <a:gd name="T4" fmla="*/ 99 w 102"/>
                  <a:gd name="T5" fmla="*/ 31 h 86"/>
                  <a:gd name="T6" fmla="*/ 50 w 102"/>
                  <a:gd name="T7" fmla="*/ 62 h 86"/>
                  <a:gd name="T8" fmla="*/ 39 w 102"/>
                  <a:gd name="T9" fmla="*/ 86 h 86"/>
                  <a:gd name="T10" fmla="*/ 26 w 102"/>
                  <a:gd name="T11" fmla="*/ 83 h 86"/>
                  <a:gd name="T12" fmla="*/ 24 w 102"/>
                  <a:gd name="T13" fmla="*/ 65 h 86"/>
                  <a:gd name="T14" fmla="*/ 4 w 102"/>
                  <a:gd name="T15" fmla="*/ 58 h 86"/>
                  <a:gd name="T16" fmla="*/ 0 w 102"/>
                  <a:gd name="T17" fmla="*/ 24 h 86"/>
                  <a:gd name="T18" fmla="*/ 43 w 102"/>
                  <a:gd name="T19" fmla="*/ 8 h 86"/>
                  <a:gd name="T20" fmla="*/ 43 w 102"/>
                  <a:gd name="T21" fmla="*/ 16 h 86"/>
                  <a:gd name="T22" fmla="*/ 20 w 102"/>
                  <a:gd name="T23" fmla="*/ 35 h 86"/>
                  <a:gd name="T24" fmla="*/ 31 w 102"/>
                  <a:gd name="T25" fmla="*/ 47 h 86"/>
                  <a:gd name="T26" fmla="*/ 86 w 102"/>
                  <a:gd name="T27" fmla="*/ 24 h 86"/>
                  <a:gd name="T28" fmla="*/ 72 w 102"/>
                  <a:gd name="T29" fmla="*/ 15 h 86"/>
                  <a:gd name="T30" fmla="*/ 84 w 102"/>
                  <a:gd name="T31" fmla="*/ 0 h 86"/>
                  <a:gd name="T32" fmla="*/ 84 w 102"/>
                  <a:gd name="T33" fmla="*/ 0 h 8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102" h="86">
                    <a:moveTo>
                      <a:pt x="84" y="0"/>
                    </a:moveTo>
                    <a:lnTo>
                      <a:pt x="102" y="9"/>
                    </a:lnTo>
                    <a:lnTo>
                      <a:pt x="99" y="31"/>
                    </a:lnTo>
                    <a:lnTo>
                      <a:pt x="50" y="62"/>
                    </a:lnTo>
                    <a:lnTo>
                      <a:pt x="39" y="86"/>
                    </a:lnTo>
                    <a:lnTo>
                      <a:pt x="26" y="83"/>
                    </a:lnTo>
                    <a:lnTo>
                      <a:pt x="24" y="65"/>
                    </a:lnTo>
                    <a:lnTo>
                      <a:pt x="4" y="58"/>
                    </a:lnTo>
                    <a:lnTo>
                      <a:pt x="0" y="24"/>
                    </a:lnTo>
                    <a:lnTo>
                      <a:pt x="43" y="8"/>
                    </a:lnTo>
                    <a:lnTo>
                      <a:pt x="43" y="16"/>
                    </a:lnTo>
                    <a:lnTo>
                      <a:pt x="20" y="35"/>
                    </a:lnTo>
                    <a:lnTo>
                      <a:pt x="31" y="47"/>
                    </a:lnTo>
                    <a:lnTo>
                      <a:pt x="86" y="24"/>
                    </a:lnTo>
                    <a:lnTo>
                      <a:pt x="72" y="15"/>
                    </a:lnTo>
                    <a:lnTo>
                      <a:pt x="84" y="0"/>
                    </a:lnTo>
                    <a:lnTo>
                      <a:pt x="84" y="0"/>
                    </a:lnTo>
                    <a:close/>
                  </a:path>
                </a:pathLst>
              </a:custGeom>
              <a:solidFill>
                <a:srgbClr val="ABA37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9" name="Freeform 71"/>
              <p:cNvSpPr>
                <a:spLocks/>
              </p:cNvSpPr>
              <p:nvPr/>
            </p:nvSpPr>
            <p:spPr bwMode="auto">
              <a:xfrm>
                <a:off x="1965" y="3930"/>
                <a:ext cx="46" cy="38"/>
              </a:xfrm>
              <a:custGeom>
                <a:avLst/>
                <a:gdLst>
                  <a:gd name="T0" fmla="*/ 46 w 46"/>
                  <a:gd name="T1" fmla="*/ 1 h 38"/>
                  <a:gd name="T2" fmla="*/ 19 w 46"/>
                  <a:gd name="T3" fmla="*/ 0 h 38"/>
                  <a:gd name="T4" fmla="*/ 0 w 46"/>
                  <a:gd name="T5" fmla="*/ 17 h 38"/>
                  <a:gd name="T6" fmla="*/ 1 w 46"/>
                  <a:gd name="T7" fmla="*/ 38 h 38"/>
                  <a:gd name="T8" fmla="*/ 38 w 46"/>
                  <a:gd name="T9" fmla="*/ 19 h 38"/>
                  <a:gd name="T10" fmla="*/ 46 w 46"/>
                  <a:gd name="T11" fmla="*/ 1 h 38"/>
                  <a:gd name="T12" fmla="*/ 46 w 46"/>
                  <a:gd name="T13" fmla="*/ 1 h 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46" h="38">
                    <a:moveTo>
                      <a:pt x="46" y="1"/>
                    </a:moveTo>
                    <a:lnTo>
                      <a:pt x="19" y="0"/>
                    </a:lnTo>
                    <a:lnTo>
                      <a:pt x="0" y="17"/>
                    </a:lnTo>
                    <a:lnTo>
                      <a:pt x="1" y="38"/>
                    </a:lnTo>
                    <a:lnTo>
                      <a:pt x="38" y="19"/>
                    </a:lnTo>
                    <a:lnTo>
                      <a:pt x="46" y="1"/>
                    </a:lnTo>
                    <a:lnTo>
                      <a:pt x="46" y="1"/>
                    </a:lnTo>
                    <a:close/>
                  </a:path>
                </a:pathLst>
              </a:custGeom>
              <a:solidFill>
                <a:srgbClr val="73695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0" name="Freeform 72"/>
              <p:cNvSpPr>
                <a:spLocks/>
              </p:cNvSpPr>
              <p:nvPr/>
            </p:nvSpPr>
            <p:spPr bwMode="auto">
              <a:xfrm>
                <a:off x="1858" y="3948"/>
                <a:ext cx="304" cy="224"/>
              </a:xfrm>
              <a:custGeom>
                <a:avLst/>
                <a:gdLst>
                  <a:gd name="T0" fmla="*/ 0 w 304"/>
                  <a:gd name="T1" fmla="*/ 109 h 224"/>
                  <a:gd name="T2" fmla="*/ 20 w 304"/>
                  <a:gd name="T3" fmla="*/ 88 h 224"/>
                  <a:gd name="T4" fmla="*/ 41 w 304"/>
                  <a:gd name="T5" fmla="*/ 94 h 224"/>
                  <a:gd name="T6" fmla="*/ 62 w 304"/>
                  <a:gd name="T7" fmla="*/ 78 h 224"/>
                  <a:gd name="T8" fmla="*/ 83 w 304"/>
                  <a:gd name="T9" fmla="*/ 83 h 224"/>
                  <a:gd name="T10" fmla="*/ 45 w 304"/>
                  <a:gd name="T11" fmla="*/ 58 h 224"/>
                  <a:gd name="T12" fmla="*/ 45 w 304"/>
                  <a:gd name="T13" fmla="*/ 47 h 224"/>
                  <a:gd name="T14" fmla="*/ 13 w 304"/>
                  <a:gd name="T15" fmla="*/ 57 h 224"/>
                  <a:gd name="T16" fmla="*/ 13 w 304"/>
                  <a:gd name="T17" fmla="*/ 31 h 224"/>
                  <a:gd name="T18" fmla="*/ 44 w 304"/>
                  <a:gd name="T19" fmla="*/ 35 h 224"/>
                  <a:gd name="T20" fmla="*/ 83 w 304"/>
                  <a:gd name="T21" fmla="*/ 52 h 224"/>
                  <a:gd name="T22" fmla="*/ 92 w 304"/>
                  <a:gd name="T23" fmla="*/ 30 h 224"/>
                  <a:gd name="T24" fmla="*/ 145 w 304"/>
                  <a:gd name="T25" fmla="*/ 17 h 224"/>
                  <a:gd name="T26" fmla="*/ 200 w 304"/>
                  <a:gd name="T27" fmla="*/ 0 h 224"/>
                  <a:gd name="T28" fmla="*/ 224 w 304"/>
                  <a:gd name="T29" fmla="*/ 27 h 224"/>
                  <a:gd name="T30" fmla="*/ 185 w 304"/>
                  <a:gd name="T31" fmla="*/ 49 h 224"/>
                  <a:gd name="T32" fmla="*/ 200 w 304"/>
                  <a:gd name="T33" fmla="*/ 77 h 224"/>
                  <a:gd name="T34" fmla="*/ 201 w 304"/>
                  <a:gd name="T35" fmla="*/ 88 h 224"/>
                  <a:gd name="T36" fmla="*/ 240 w 304"/>
                  <a:gd name="T37" fmla="*/ 105 h 224"/>
                  <a:gd name="T38" fmla="*/ 277 w 304"/>
                  <a:gd name="T39" fmla="*/ 117 h 224"/>
                  <a:gd name="T40" fmla="*/ 304 w 304"/>
                  <a:gd name="T41" fmla="*/ 152 h 224"/>
                  <a:gd name="T42" fmla="*/ 304 w 304"/>
                  <a:gd name="T43" fmla="*/ 203 h 224"/>
                  <a:gd name="T44" fmla="*/ 282 w 304"/>
                  <a:gd name="T45" fmla="*/ 224 h 224"/>
                  <a:gd name="T46" fmla="*/ 0 w 304"/>
                  <a:gd name="T47" fmla="*/ 221 h 224"/>
                  <a:gd name="T48" fmla="*/ 0 w 304"/>
                  <a:gd name="T49" fmla="*/ 109 h 224"/>
                  <a:gd name="T50" fmla="*/ 0 w 304"/>
                  <a:gd name="T51" fmla="*/ 109 h 2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304" h="224">
                    <a:moveTo>
                      <a:pt x="0" y="109"/>
                    </a:moveTo>
                    <a:lnTo>
                      <a:pt x="20" y="88"/>
                    </a:lnTo>
                    <a:lnTo>
                      <a:pt x="41" y="94"/>
                    </a:lnTo>
                    <a:lnTo>
                      <a:pt x="62" y="78"/>
                    </a:lnTo>
                    <a:lnTo>
                      <a:pt x="83" y="83"/>
                    </a:lnTo>
                    <a:lnTo>
                      <a:pt x="45" y="58"/>
                    </a:lnTo>
                    <a:lnTo>
                      <a:pt x="45" y="47"/>
                    </a:lnTo>
                    <a:lnTo>
                      <a:pt x="13" y="57"/>
                    </a:lnTo>
                    <a:lnTo>
                      <a:pt x="13" y="31"/>
                    </a:lnTo>
                    <a:lnTo>
                      <a:pt x="44" y="35"/>
                    </a:lnTo>
                    <a:lnTo>
                      <a:pt x="83" y="52"/>
                    </a:lnTo>
                    <a:lnTo>
                      <a:pt x="92" y="30"/>
                    </a:lnTo>
                    <a:lnTo>
                      <a:pt x="145" y="17"/>
                    </a:lnTo>
                    <a:lnTo>
                      <a:pt x="200" y="0"/>
                    </a:lnTo>
                    <a:lnTo>
                      <a:pt x="224" y="27"/>
                    </a:lnTo>
                    <a:lnTo>
                      <a:pt x="185" y="49"/>
                    </a:lnTo>
                    <a:lnTo>
                      <a:pt x="200" y="77"/>
                    </a:lnTo>
                    <a:lnTo>
                      <a:pt x="201" y="88"/>
                    </a:lnTo>
                    <a:lnTo>
                      <a:pt x="240" y="105"/>
                    </a:lnTo>
                    <a:lnTo>
                      <a:pt x="277" y="117"/>
                    </a:lnTo>
                    <a:lnTo>
                      <a:pt x="304" y="152"/>
                    </a:lnTo>
                    <a:lnTo>
                      <a:pt x="304" y="203"/>
                    </a:lnTo>
                    <a:lnTo>
                      <a:pt x="282" y="224"/>
                    </a:lnTo>
                    <a:lnTo>
                      <a:pt x="0" y="221"/>
                    </a:lnTo>
                    <a:lnTo>
                      <a:pt x="0" y="109"/>
                    </a:lnTo>
                    <a:lnTo>
                      <a:pt x="0" y="109"/>
                    </a:lnTo>
                    <a:close/>
                  </a:path>
                </a:pathLst>
              </a:custGeom>
              <a:solidFill>
                <a:srgbClr val="94911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1" name="Freeform 73"/>
              <p:cNvSpPr>
                <a:spLocks/>
              </p:cNvSpPr>
              <p:nvPr/>
            </p:nvSpPr>
            <p:spPr bwMode="auto">
              <a:xfrm>
                <a:off x="1854" y="4159"/>
                <a:ext cx="96" cy="13"/>
              </a:xfrm>
              <a:custGeom>
                <a:avLst/>
                <a:gdLst>
                  <a:gd name="T0" fmla="*/ 96 w 96"/>
                  <a:gd name="T1" fmla="*/ 13 h 13"/>
                  <a:gd name="T2" fmla="*/ 61 w 96"/>
                  <a:gd name="T3" fmla="*/ 0 h 13"/>
                  <a:gd name="T4" fmla="*/ 45 w 96"/>
                  <a:gd name="T5" fmla="*/ 7 h 13"/>
                  <a:gd name="T6" fmla="*/ 33 w 96"/>
                  <a:gd name="T7" fmla="*/ 0 h 13"/>
                  <a:gd name="T8" fmla="*/ 0 w 96"/>
                  <a:gd name="T9" fmla="*/ 11 h 13"/>
                  <a:gd name="T10" fmla="*/ 96 w 96"/>
                  <a:gd name="T11" fmla="*/ 13 h 13"/>
                  <a:gd name="T12" fmla="*/ 96 w 96"/>
                  <a:gd name="T13" fmla="*/ 13 h 1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96" h="13">
                    <a:moveTo>
                      <a:pt x="96" y="13"/>
                    </a:moveTo>
                    <a:lnTo>
                      <a:pt x="61" y="0"/>
                    </a:lnTo>
                    <a:lnTo>
                      <a:pt x="45" y="7"/>
                    </a:lnTo>
                    <a:lnTo>
                      <a:pt x="33" y="0"/>
                    </a:lnTo>
                    <a:lnTo>
                      <a:pt x="0" y="11"/>
                    </a:lnTo>
                    <a:lnTo>
                      <a:pt x="96" y="13"/>
                    </a:lnTo>
                    <a:lnTo>
                      <a:pt x="96" y="13"/>
                    </a:lnTo>
                    <a:close/>
                  </a:path>
                </a:pathLst>
              </a:custGeom>
              <a:solidFill>
                <a:srgbClr val="8F826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2" name="Freeform 74"/>
              <p:cNvSpPr>
                <a:spLocks/>
              </p:cNvSpPr>
              <p:nvPr/>
            </p:nvSpPr>
            <p:spPr bwMode="auto">
              <a:xfrm>
                <a:off x="1866" y="4117"/>
                <a:ext cx="52" cy="39"/>
              </a:xfrm>
              <a:custGeom>
                <a:avLst/>
                <a:gdLst>
                  <a:gd name="T0" fmla="*/ 52 w 52"/>
                  <a:gd name="T1" fmla="*/ 1 h 39"/>
                  <a:gd name="T2" fmla="*/ 32 w 52"/>
                  <a:gd name="T3" fmla="*/ 0 h 39"/>
                  <a:gd name="T4" fmla="*/ 8 w 52"/>
                  <a:gd name="T5" fmla="*/ 11 h 39"/>
                  <a:gd name="T6" fmla="*/ 0 w 52"/>
                  <a:gd name="T7" fmla="*/ 31 h 39"/>
                  <a:gd name="T8" fmla="*/ 17 w 52"/>
                  <a:gd name="T9" fmla="*/ 39 h 39"/>
                  <a:gd name="T10" fmla="*/ 28 w 52"/>
                  <a:gd name="T11" fmla="*/ 27 h 39"/>
                  <a:gd name="T12" fmla="*/ 52 w 52"/>
                  <a:gd name="T13" fmla="*/ 1 h 39"/>
                  <a:gd name="T14" fmla="*/ 52 w 52"/>
                  <a:gd name="T15" fmla="*/ 1 h 3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52" h="39">
                    <a:moveTo>
                      <a:pt x="52" y="1"/>
                    </a:moveTo>
                    <a:lnTo>
                      <a:pt x="32" y="0"/>
                    </a:lnTo>
                    <a:lnTo>
                      <a:pt x="8" y="11"/>
                    </a:lnTo>
                    <a:lnTo>
                      <a:pt x="0" y="31"/>
                    </a:lnTo>
                    <a:lnTo>
                      <a:pt x="17" y="39"/>
                    </a:lnTo>
                    <a:lnTo>
                      <a:pt x="28" y="27"/>
                    </a:lnTo>
                    <a:lnTo>
                      <a:pt x="52" y="1"/>
                    </a:lnTo>
                    <a:lnTo>
                      <a:pt x="52" y="1"/>
                    </a:lnTo>
                    <a:close/>
                  </a:path>
                </a:pathLst>
              </a:custGeom>
              <a:solidFill>
                <a:srgbClr val="8F826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3" name="Freeform 75"/>
              <p:cNvSpPr>
                <a:spLocks/>
              </p:cNvSpPr>
              <p:nvPr/>
            </p:nvSpPr>
            <p:spPr bwMode="auto">
              <a:xfrm>
                <a:off x="1938" y="4096"/>
                <a:ext cx="67" cy="74"/>
              </a:xfrm>
              <a:custGeom>
                <a:avLst/>
                <a:gdLst>
                  <a:gd name="T0" fmla="*/ 48 w 67"/>
                  <a:gd name="T1" fmla="*/ 0 h 74"/>
                  <a:gd name="T2" fmla="*/ 0 w 67"/>
                  <a:gd name="T3" fmla="*/ 38 h 74"/>
                  <a:gd name="T4" fmla="*/ 42 w 67"/>
                  <a:gd name="T5" fmla="*/ 32 h 74"/>
                  <a:gd name="T6" fmla="*/ 23 w 67"/>
                  <a:gd name="T7" fmla="*/ 70 h 74"/>
                  <a:gd name="T8" fmla="*/ 33 w 67"/>
                  <a:gd name="T9" fmla="*/ 74 h 74"/>
                  <a:gd name="T10" fmla="*/ 38 w 67"/>
                  <a:gd name="T11" fmla="*/ 64 h 74"/>
                  <a:gd name="T12" fmla="*/ 52 w 67"/>
                  <a:gd name="T13" fmla="*/ 70 h 74"/>
                  <a:gd name="T14" fmla="*/ 67 w 67"/>
                  <a:gd name="T15" fmla="*/ 50 h 74"/>
                  <a:gd name="T16" fmla="*/ 60 w 67"/>
                  <a:gd name="T17" fmla="*/ 27 h 74"/>
                  <a:gd name="T18" fmla="*/ 48 w 67"/>
                  <a:gd name="T19" fmla="*/ 0 h 74"/>
                  <a:gd name="T20" fmla="*/ 48 w 67"/>
                  <a:gd name="T21" fmla="*/ 0 h 7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67" h="74">
                    <a:moveTo>
                      <a:pt x="48" y="0"/>
                    </a:moveTo>
                    <a:lnTo>
                      <a:pt x="0" y="38"/>
                    </a:lnTo>
                    <a:lnTo>
                      <a:pt x="42" y="32"/>
                    </a:lnTo>
                    <a:lnTo>
                      <a:pt x="23" y="70"/>
                    </a:lnTo>
                    <a:lnTo>
                      <a:pt x="33" y="74"/>
                    </a:lnTo>
                    <a:lnTo>
                      <a:pt x="38" y="64"/>
                    </a:lnTo>
                    <a:lnTo>
                      <a:pt x="52" y="70"/>
                    </a:lnTo>
                    <a:lnTo>
                      <a:pt x="67" y="50"/>
                    </a:lnTo>
                    <a:lnTo>
                      <a:pt x="60" y="27"/>
                    </a:lnTo>
                    <a:lnTo>
                      <a:pt x="48" y="0"/>
                    </a:lnTo>
                    <a:lnTo>
                      <a:pt x="48" y="0"/>
                    </a:lnTo>
                    <a:close/>
                  </a:path>
                </a:pathLst>
              </a:custGeom>
              <a:solidFill>
                <a:srgbClr val="80754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4" name="Freeform 76"/>
              <p:cNvSpPr>
                <a:spLocks/>
              </p:cNvSpPr>
              <p:nvPr/>
            </p:nvSpPr>
            <p:spPr bwMode="auto">
              <a:xfrm>
                <a:off x="1948" y="3972"/>
                <a:ext cx="150" cy="146"/>
              </a:xfrm>
              <a:custGeom>
                <a:avLst/>
                <a:gdLst>
                  <a:gd name="T0" fmla="*/ 82 w 150"/>
                  <a:gd name="T1" fmla="*/ 0 h 146"/>
                  <a:gd name="T2" fmla="*/ 50 w 150"/>
                  <a:gd name="T3" fmla="*/ 1 h 146"/>
                  <a:gd name="T4" fmla="*/ 18 w 150"/>
                  <a:gd name="T5" fmla="*/ 24 h 146"/>
                  <a:gd name="T6" fmla="*/ 0 w 150"/>
                  <a:gd name="T7" fmla="*/ 59 h 146"/>
                  <a:gd name="T8" fmla="*/ 14 w 150"/>
                  <a:gd name="T9" fmla="*/ 70 h 146"/>
                  <a:gd name="T10" fmla="*/ 28 w 150"/>
                  <a:gd name="T11" fmla="*/ 49 h 146"/>
                  <a:gd name="T12" fmla="*/ 42 w 150"/>
                  <a:gd name="T13" fmla="*/ 68 h 146"/>
                  <a:gd name="T14" fmla="*/ 47 w 150"/>
                  <a:gd name="T15" fmla="*/ 98 h 146"/>
                  <a:gd name="T16" fmla="*/ 57 w 150"/>
                  <a:gd name="T17" fmla="*/ 85 h 146"/>
                  <a:gd name="T18" fmla="*/ 69 w 150"/>
                  <a:gd name="T19" fmla="*/ 98 h 146"/>
                  <a:gd name="T20" fmla="*/ 70 w 150"/>
                  <a:gd name="T21" fmla="*/ 146 h 146"/>
                  <a:gd name="T22" fmla="*/ 82 w 150"/>
                  <a:gd name="T23" fmla="*/ 93 h 146"/>
                  <a:gd name="T24" fmla="*/ 101 w 150"/>
                  <a:gd name="T25" fmla="*/ 81 h 146"/>
                  <a:gd name="T26" fmla="*/ 150 w 150"/>
                  <a:gd name="T27" fmla="*/ 110 h 146"/>
                  <a:gd name="T28" fmla="*/ 150 w 150"/>
                  <a:gd name="T29" fmla="*/ 89 h 146"/>
                  <a:gd name="T30" fmla="*/ 104 w 150"/>
                  <a:gd name="T31" fmla="*/ 70 h 146"/>
                  <a:gd name="T32" fmla="*/ 106 w 150"/>
                  <a:gd name="T33" fmla="*/ 46 h 146"/>
                  <a:gd name="T34" fmla="*/ 84 w 150"/>
                  <a:gd name="T35" fmla="*/ 31 h 146"/>
                  <a:gd name="T36" fmla="*/ 82 w 150"/>
                  <a:gd name="T37" fmla="*/ 0 h 146"/>
                  <a:gd name="T38" fmla="*/ 82 w 150"/>
                  <a:gd name="T39" fmla="*/ 0 h 14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150" h="146">
                    <a:moveTo>
                      <a:pt x="82" y="0"/>
                    </a:moveTo>
                    <a:lnTo>
                      <a:pt x="50" y="1"/>
                    </a:lnTo>
                    <a:lnTo>
                      <a:pt x="18" y="24"/>
                    </a:lnTo>
                    <a:lnTo>
                      <a:pt x="0" y="59"/>
                    </a:lnTo>
                    <a:lnTo>
                      <a:pt x="14" y="70"/>
                    </a:lnTo>
                    <a:lnTo>
                      <a:pt x="28" y="49"/>
                    </a:lnTo>
                    <a:lnTo>
                      <a:pt x="42" y="68"/>
                    </a:lnTo>
                    <a:lnTo>
                      <a:pt x="47" y="98"/>
                    </a:lnTo>
                    <a:lnTo>
                      <a:pt x="57" y="85"/>
                    </a:lnTo>
                    <a:lnTo>
                      <a:pt x="69" y="98"/>
                    </a:lnTo>
                    <a:lnTo>
                      <a:pt x="70" y="146"/>
                    </a:lnTo>
                    <a:lnTo>
                      <a:pt x="82" y="93"/>
                    </a:lnTo>
                    <a:lnTo>
                      <a:pt x="101" y="81"/>
                    </a:lnTo>
                    <a:lnTo>
                      <a:pt x="150" y="110"/>
                    </a:lnTo>
                    <a:lnTo>
                      <a:pt x="150" y="89"/>
                    </a:lnTo>
                    <a:lnTo>
                      <a:pt x="104" y="70"/>
                    </a:lnTo>
                    <a:lnTo>
                      <a:pt x="106" y="46"/>
                    </a:lnTo>
                    <a:lnTo>
                      <a:pt x="84" y="31"/>
                    </a:lnTo>
                    <a:lnTo>
                      <a:pt x="82" y="0"/>
                    </a:lnTo>
                    <a:lnTo>
                      <a:pt x="82" y="0"/>
                    </a:lnTo>
                    <a:close/>
                  </a:path>
                </a:pathLst>
              </a:custGeom>
              <a:solidFill>
                <a:srgbClr val="80754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5" name="Freeform 77"/>
              <p:cNvSpPr>
                <a:spLocks/>
              </p:cNvSpPr>
              <p:nvPr/>
            </p:nvSpPr>
            <p:spPr bwMode="auto">
              <a:xfrm>
                <a:off x="1985" y="3970"/>
                <a:ext cx="52" cy="17"/>
              </a:xfrm>
              <a:custGeom>
                <a:avLst/>
                <a:gdLst>
                  <a:gd name="T0" fmla="*/ 52 w 52"/>
                  <a:gd name="T1" fmla="*/ 0 h 17"/>
                  <a:gd name="T2" fmla="*/ 16 w 52"/>
                  <a:gd name="T3" fmla="*/ 0 h 17"/>
                  <a:gd name="T4" fmla="*/ 0 w 52"/>
                  <a:gd name="T5" fmla="*/ 17 h 17"/>
                  <a:gd name="T6" fmla="*/ 45 w 52"/>
                  <a:gd name="T7" fmla="*/ 13 h 17"/>
                  <a:gd name="T8" fmla="*/ 52 w 52"/>
                  <a:gd name="T9" fmla="*/ 0 h 17"/>
                  <a:gd name="T10" fmla="*/ 52 w 52"/>
                  <a:gd name="T11" fmla="*/ 0 h 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52" h="17">
                    <a:moveTo>
                      <a:pt x="52" y="0"/>
                    </a:moveTo>
                    <a:lnTo>
                      <a:pt x="16" y="0"/>
                    </a:lnTo>
                    <a:lnTo>
                      <a:pt x="0" y="17"/>
                    </a:lnTo>
                    <a:lnTo>
                      <a:pt x="45" y="13"/>
                    </a:lnTo>
                    <a:lnTo>
                      <a:pt x="52" y="0"/>
                    </a:lnTo>
                    <a:lnTo>
                      <a:pt x="52" y="0"/>
                    </a:lnTo>
                    <a:close/>
                  </a:path>
                </a:pathLst>
              </a:custGeom>
              <a:solidFill>
                <a:srgbClr val="6B614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6" name="Freeform 78"/>
              <p:cNvSpPr>
                <a:spLocks/>
              </p:cNvSpPr>
              <p:nvPr/>
            </p:nvSpPr>
            <p:spPr bwMode="auto">
              <a:xfrm>
                <a:off x="1979" y="3988"/>
                <a:ext cx="39" cy="48"/>
              </a:xfrm>
              <a:custGeom>
                <a:avLst/>
                <a:gdLst>
                  <a:gd name="T0" fmla="*/ 39 w 39"/>
                  <a:gd name="T1" fmla="*/ 20 h 48"/>
                  <a:gd name="T2" fmla="*/ 16 w 39"/>
                  <a:gd name="T3" fmla="*/ 48 h 48"/>
                  <a:gd name="T4" fmla="*/ 22 w 39"/>
                  <a:gd name="T5" fmla="*/ 11 h 48"/>
                  <a:gd name="T6" fmla="*/ 0 w 39"/>
                  <a:gd name="T7" fmla="*/ 23 h 48"/>
                  <a:gd name="T8" fmla="*/ 7 w 39"/>
                  <a:gd name="T9" fmla="*/ 4 h 48"/>
                  <a:gd name="T10" fmla="*/ 24 w 39"/>
                  <a:gd name="T11" fmla="*/ 0 h 48"/>
                  <a:gd name="T12" fmla="*/ 39 w 39"/>
                  <a:gd name="T13" fmla="*/ 8 h 48"/>
                  <a:gd name="T14" fmla="*/ 39 w 39"/>
                  <a:gd name="T15" fmla="*/ 20 h 48"/>
                  <a:gd name="T16" fmla="*/ 39 w 39"/>
                  <a:gd name="T17" fmla="*/ 20 h 4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39" h="48">
                    <a:moveTo>
                      <a:pt x="39" y="20"/>
                    </a:moveTo>
                    <a:lnTo>
                      <a:pt x="16" y="48"/>
                    </a:lnTo>
                    <a:lnTo>
                      <a:pt x="22" y="11"/>
                    </a:lnTo>
                    <a:lnTo>
                      <a:pt x="0" y="23"/>
                    </a:lnTo>
                    <a:lnTo>
                      <a:pt x="7" y="4"/>
                    </a:lnTo>
                    <a:lnTo>
                      <a:pt x="24" y="0"/>
                    </a:lnTo>
                    <a:lnTo>
                      <a:pt x="39" y="8"/>
                    </a:lnTo>
                    <a:lnTo>
                      <a:pt x="39" y="20"/>
                    </a:lnTo>
                    <a:lnTo>
                      <a:pt x="39" y="20"/>
                    </a:lnTo>
                    <a:close/>
                  </a:path>
                </a:pathLst>
              </a:custGeom>
              <a:solidFill>
                <a:srgbClr val="BFB88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7" name="Freeform 79"/>
              <p:cNvSpPr>
                <a:spLocks/>
              </p:cNvSpPr>
              <p:nvPr/>
            </p:nvSpPr>
            <p:spPr bwMode="auto">
              <a:xfrm>
                <a:off x="2098" y="3688"/>
                <a:ext cx="774" cy="484"/>
              </a:xfrm>
              <a:custGeom>
                <a:avLst/>
                <a:gdLst>
                  <a:gd name="T0" fmla="*/ 736 w 774"/>
                  <a:gd name="T1" fmla="*/ 10 h 484"/>
                  <a:gd name="T2" fmla="*/ 684 w 774"/>
                  <a:gd name="T3" fmla="*/ 0 h 484"/>
                  <a:gd name="T4" fmla="*/ 627 w 774"/>
                  <a:gd name="T5" fmla="*/ 9 h 484"/>
                  <a:gd name="T6" fmla="*/ 608 w 774"/>
                  <a:gd name="T7" fmla="*/ 36 h 484"/>
                  <a:gd name="T8" fmla="*/ 554 w 774"/>
                  <a:gd name="T9" fmla="*/ 42 h 484"/>
                  <a:gd name="T10" fmla="*/ 521 w 774"/>
                  <a:gd name="T11" fmla="*/ 53 h 484"/>
                  <a:gd name="T12" fmla="*/ 472 w 774"/>
                  <a:gd name="T13" fmla="*/ 93 h 484"/>
                  <a:gd name="T14" fmla="*/ 428 w 774"/>
                  <a:gd name="T15" fmla="*/ 94 h 484"/>
                  <a:gd name="T16" fmla="*/ 384 w 774"/>
                  <a:gd name="T17" fmla="*/ 126 h 484"/>
                  <a:gd name="T18" fmla="*/ 364 w 774"/>
                  <a:gd name="T19" fmla="*/ 158 h 484"/>
                  <a:gd name="T20" fmla="*/ 395 w 774"/>
                  <a:gd name="T21" fmla="*/ 178 h 484"/>
                  <a:gd name="T22" fmla="*/ 349 w 774"/>
                  <a:gd name="T23" fmla="*/ 202 h 484"/>
                  <a:gd name="T24" fmla="*/ 273 w 774"/>
                  <a:gd name="T25" fmla="*/ 222 h 484"/>
                  <a:gd name="T26" fmla="*/ 164 w 774"/>
                  <a:gd name="T27" fmla="*/ 247 h 484"/>
                  <a:gd name="T28" fmla="*/ 100 w 774"/>
                  <a:gd name="T29" fmla="*/ 250 h 484"/>
                  <a:gd name="T30" fmla="*/ 64 w 774"/>
                  <a:gd name="T31" fmla="*/ 265 h 484"/>
                  <a:gd name="T32" fmla="*/ 42 w 774"/>
                  <a:gd name="T33" fmla="*/ 282 h 484"/>
                  <a:gd name="T34" fmla="*/ 53 w 774"/>
                  <a:gd name="T35" fmla="*/ 290 h 484"/>
                  <a:gd name="T36" fmla="*/ 32 w 774"/>
                  <a:gd name="T37" fmla="*/ 314 h 484"/>
                  <a:gd name="T38" fmla="*/ 50 w 774"/>
                  <a:gd name="T39" fmla="*/ 335 h 484"/>
                  <a:gd name="T40" fmla="*/ 21 w 774"/>
                  <a:gd name="T41" fmla="*/ 347 h 484"/>
                  <a:gd name="T42" fmla="*/ 25 w 774"/>
                  <a:gd name="T43" fmla="*/ 362 h 484"/>
                  <a:gd name="T44" fmla="*/ 0 w 774"/>
                  <a:gd name="T45" fmla="*/ 391 h 484"/>
                  <a:gd name="T46" fmla="*/ 25 w 774"/>
                  <a:gd name="T47" fmla="*/ 439 h 484"/>
                  <a:gd name="T48" fmla="*/ 53 w 774"/>
                  <a:gd name="T49" fmla="*/ 484 h 484"/>
                  <a:gd name="T50" fmla="*/ 194 w 774"/>
                  <a:gd name="T51" fmla="*/ 484 h 484"/>
                  <a:gd name="T52" fmla="*/ 440 w 774"/>
                  <a:gd name="T53" fmla="*/ 392 h 484"/>
                  <a:gd name="T54" fmla="*/ 653 w 774"/>
                  <a:gd name="T55" fmla="*/ 300 h 484"/>
                  <a:gd name="T56" fmla="*/ 774 w 774"/>
                  <a:gd name="T57" fmla="*/ 111 h 484"/>
                  <a:gd name="T58" fmla="*/ 761 w 774"/>
                  <a:gd name="T59" fmla="*/ 19 h 484"/>
                  <a:gd name="T60" fmla="*/ 736 w 774"/>
                  <a:gd name="T61" fmla="*/ 10 h 484"/>
                  <a:gd name="T62" fmla="*/ 736 w 774"/>
                  <a:gd name="T63" fmla="*/ 10 h 48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</a:cxnLst>
                <a:rect l="0" t="0" r="r" b="b"/>
                <a:pathLst>
                  <a:path w="774" h="484">
                    <a:moveTo>
                      <a:pt x="736" y="10"/>
                    </a:moveTo>
                    <a:lnTo>
                      <a:pt x="684" y="0"/>
                    </a:lnTo>
                    <a:lnTo>
                      <a:pt x="627" y="9"/>
                    </a:lnTo>
                    <a:lnTo>
                      <a:pt x="608" y="36"/>
                    </a:lnTo>
                    <a:lnTo>
                      <a:pt x="554" y="42"/>
                    </a:lnTo>
                    <a:lnTo>
                      <a:pt x="521" y="53"/>
                    </a:lnTo>
                    <a:lnTo>
                      <a:pt x="472" y="93"/>
                    </a:lnTo>
                    <a:lnTo>
                      <a:pt x="428" y="94"/>
                    </a:lnTo>
                    <a:lnTo>
                      <a:pt x="384" y="126"/>
                    </a:lnTo>
                    <a:lnTo>
                      <a:pt x="364" y="158"/>
                    </a:lnTo>
                    <a:lnTo>
                      <a:pt x="395" y="178"/>
                    </a:lnTo>
                    <a:lnTo>
                      <a:pt x="349" y="202"/>
                    </a:lnTo>
                    <a:lnTo>
                      <a:pt x="273" y="222"/>
                    </a:lnTo>
                    <a:lnTo>
                      <a:pt x="164" y="247"/>
                    </a:lnTo>
                    <a:lnTo>
                      <a:pt x="100" y="250"/>
                    </a:lnTo>
                    <a:lnTo>
                      <a:pt x="64" y="265"/>
                    </a:lnTo>
                    <a:lnTo>
                      <a:pt x="42" y="282"/>
                    </a:lnTo>
                    <a:lnTo>
                      <a:pt x="53" y="290"/>
                    </a:lnTo>
                    <a:lnTo>
                      <a:pt x="32" y="314"/>
                    </a:lnTo>
                    <a:lnTo>
                      <a:pt x="50" y="335"/>
                    </a:lnTo>
                    <a:lnTo>
                      <a:pt x="21" y="347"/>
                    </a:lnTo>
                    <a:lnTo>
                      <a:pt x="25" y="362"/>
                    </a:lnTo>
                    <a:lnTo>
                      <a:pt x="0" y="391"/>
                    </a:lnTo>
                    <a:lnTo>
                      <a:pt x="25" y="439"/>
                    </a:lnTo>
                    <a:lnTo>
                      <a:pt x="53" y="484"/>
                    </a:lnTo>
                    <a:lnTo>
                      <a:pt x="194" y="484"/>
                    </a:lnTo>
                    <a:lnTo>
                      <a:pt x="440" y="392"/>
                    </a:lnTo>
                    <a:lnTo>
                      <a:pt x="653" y="300"/>
                    </a:lnTo>
                    <a:lnTo>
                      <a:pt x="774" y="111"/>
                    </a:lnTo>
                    <a:lnTo>
                      <a:pt x="761" y="19"/>
                    </a:lnTo>
                    <a:lnTo>
                      <a:pt x="736" y="10"/>
                    </a:lnTo>
                    <a:lnTo>
                      <a:pt x="736" y="10"/>
                    </a:lnTo>
                    <a:close/>
                  </a:path>
                </a:pathLst>
              </a:custGeom>
              <a:solidFill>
                <a:srgbClr val="ABA37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8" name="Freeform 80"/>
              <p:cNvSpPr>
                <a:spLocks/>
              </p:cNvSpPr>
              <p:nvPr/>
            </p:nvSpPr>
            <p:spPr bwMode="auto">
              <a:xfrm>
                <a:off x="1955" y="4026"/>
                <a:ext cx="164" cy="147"/>
              </a:xfrm>
              <a:custGeom>
                <a:avLst/>
                <a:gdLst>
                  <a:gd name="T0" fmla="*/ 77 w 164"/>
                  <a:gd name="T1" fmla="*/ 0 h 147"/>
                  <a:gd name="T2" fmla="*/ 87 w 164"/>
                  <a:gd name="T3" fmla="*/ 9 h 147"/>
                  <a:gd name="T4" fmla="*/ 99 w 164"/>
                  <a:gd name="T5" fmla="*/ 17 h 147"/>
                  <a:gd name="T6" fmla="*/ 75 w 164"/>
                  <a:gd name="T7" fmla="*/ 59 h 147"/>
                  <a:gd name="T8" fmla="*/ 77 w 164"/>
                  <a:gd name="T9" fmla="*/ 82 h 147"/>
                  <a:gd name="T10" fmla="*/ 92 w 164"/>
                  <a:gd name="T11" fmla="*/ 80 h 147"/>
                  <a:gd name="T12" fmla="*/ 94 w 164"/>
                  <a:gd name="T13" fmla="*/ 54 h 147"/>
                  <a:gd name="T14" fmla="*/ 116 w 164"/>
                  <a:gd name="T15" fmla="*/ 61 h 147"/>
                  <a:gd name="T16" fmla="*/ 112 w 164"/>
                  <a:gd name="T17" fmla="*/ 83 h 147"/>
                  <a:gd name="T18" fmla="*/ 114 w 164"/>
                  <a:gd name="T19" fmla="*/ 105 h 147"/>
                  <a:gd name="T20" fmla="*/ 140 w 164"/>
                  <a:gd name="T21" fmla="*/ 120 h 147"/>
                  <a:gd name="T22" fmla="*/ 164 w 164"/>
                  <a:gd name="T23" fmla="*/ 147 h 147"/>
                  <a:gd name="T24" fmla="*/ 53 w 164"/>
                  <a:gd name="T25" fmla="*/ 146 h 147"/>
                  <a:gd name="T26" fmla="*/ 58 w 164"/>
                  <a:gd name="T27" fmla="*/ 131 h 147"/>
                  <a:gd name="T28" fmla="*/ 43 w 164"/>
                  <a:gd name="T29" fmla="*/ 133 h 147"/>
                  <a:gd name="T30" fmla="*/ 29 w 164"/>
                  <a:gd name="T31" fmla="*/ 101 h 147"/>
                  <a:gd name="T32" fmla="*/ 0 w 164"/>
                  <a:gd name="T33" fmla="*/ 100 h 147"/>
                  <a:gd name="T34" fmla="*/ 24 w 164"/>
                  <a:gd name="T35" fmla="*/ 82 h 147"/>
                  <a:gd name="T36" fmla="*/ 30 w 164"/>
                  <a:gd name="T37" fmla="*/ 56 h 147"/>
                  <a:gd name="T38" fmla="*/ 46 w 164"/>
                  <a:gd name="T39" fmla="*/ 35 h 147"/>
                  <a:gd name="T40" fmla="*/ 46 w 164"/>
                  <a:gd name="T41" fmla="*/ 83 h 147"/>
                  <a:gd name="T42" fmla="*/ 62 w 164"/>
                  <a:gd name="T43" fmla="*/ 84 h 147"/>
                  <a:gd name="T44" fmla="*/ 65 w 164"/>
                  <a:gd name="T45" fmla="*/ 44 h 147"/>
                  <a:gd name="T46" fmla="*/ 77 w 164"/>
                  <a:gd name="T47" fmla="*/ 0 h 147"/>
                  <a:gd name="T48" fmla="*/ 77 w 164"/>
                  <a:gd name="T49" fmla="*/ 0 h 14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164" h="147">
                    <a:moveTo>
                      <a:pt x="77" y="0"/>
                    </a:moveTo>
                    <a:lnTo>
                      <a:pt x="87" y="9"/>
                    </a:lnTo>
                    <a:lnTo>
                      <a:pt x="99" y="17"/>
                    </a:lnTo>
                    <a:lnTo>
                      <a:pt x="75" y="59"/>
                    </a:lnTo>
                    <a:lnTo>
                      <a:pt x="77" y="82"/>
                    </a:lnTo>
                    <a:lnTo>
                      <a:pt x="92" y="80"/>
                    </a:lnTo>
                    <a:lnTo>
                      <a:pt x="94" y="54"/>
                    </a:lnTo>
                    <a:lnTo>
                      <a:pt x="116" y="61"/>
                    </a:lnTo>
                    <a:lnTo>
                      <a:pt x="112" y="83"/>
                    </a:lnTo>
                    <a:lnTo>
                      <a:pt x="114" y="105"/>
                    </a:lnTo>
                    <a:lnTo>
                      <a:pt x="140" y="120"/>
                    </a:lnTo>
                    <a:lnTo>
                      <a:pt x="164" y="147"/>
                    </a:lnTo>
                    <a:lnTo>
                      <a:pt x="53" y="146"/>
                    </a:lnTo>
                    <a:lnTo>
                      <a:pt x="58" y="131"/>
                    </a:lnTo>
                    <a:lnTo>
                      <a:pt x="43" y="133"/>
                    </a:lnTo>
                    <a:lnTo>
                      <a:pt x="29" y="101"/>
                    </a:lnTo>
                    <a:lnTo>
                      <a:pt x="0" y="100"/>
                    </a:lnTo>
                    <a:lnTo>
                      <a:pt x="24" y="82"/>
                    </a:lnTo>
                    <a:lnTo>
                      <a:pt x="30" y="56"/>
                    </a:lnTo>
                    <a:lnTo>
                      <a:pt x="46" y="35"/>
                    </a:lnTo>
                    <a:lnTo>
                      <a:pt x="46" y="83"/>
                    </a:lnTo>
                    <a:lnTo>
                      <a:pt x="62" y="84"/>
                    </a:lnTo>
                    <a:lnTo>
                      <a:pt x="65" y="44"/>
                    </a:lnTo>
                    <a:lnTo>
                      <a:pt x="77" y="0"/>
                    </a:lnTo>
                    <a:lnTo>
                      <a:pt x="77" y="0"/>
                    </a:lnTo>
                    <a:close/>
                  </a:path>
                </a:pathLst>
              </a:custGeom>
              <a:solidFill>
                <a:srgbClr val="5C474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9" name="Freeform 81"/>
              <p:cNvSpPr>
                <a:spLocks/>
              </p:cNvSpPr>
              <p:nvPr/>
            </p:nvSpPr>
            <p:spPr bwMode="auto">
              <a:xfrm>
                <a:off x="2107" y="4122"/>
                <a:ext cx="74" cy="51"/>
              </a:xfrm>
              <a:custGeom>
                <a:avLst/>
                <a:gdLst>
                  <a:gd name="T0" fmla="*/ 74 w 74"/>
                  <a:gd name="T1" fmla="*/ 51 h 51"/>
                  <a:gd name="T2" fmla="*/ 63 w 74"/>
                  <a:gd name="T3" fmla="*/ 21 h 51"/>
                  <a:gd name="T4" fmla="*/ 45 w 74"/>
                  <a:gd name="T5" fmla="*/ 35 h 51"/>
                  <a:gd name="T6" fmla="*/ 33 w 74"/>
                  <a:gd name="T7" fmla="*/ 24 h 51"/>
                  <a:gd name="T8" fmla="*/ 33 w 74"/>
                  <a:gd name="T9" fmla="*/ 0 h 51"/>
                  <a:gd name="T10" fmla="*/ 11 w 74"/>
                  <a:gd name="T11" fmla="*/ 14 h 51"/>
                  <a:gd name="T12" fmla="*/ 18 w 74"/>
                  <a:gd name="T13" fmla="*/ 29 h 51"/>
                  <a:gd name="T14" fmla="*/ 0 w 74"/>
                  <a:gd name="T15" fmla="*/ 40 h 51"/>
                  <a:gd name="T16" fmla="*/ 12 w 74"/>
                  <a:gd name="T17" fmla="*/ 48 h 51"/>
                  <a:gd name="T18" fmla="*/ 74 w 74"/>
                  <a:gd name="T19" fmla="*/ 51 h 51"/>
                  <a:gd name="T20" fmla="*/ 74 w 74"/>
                  <a:gd name="T21" fmla="*/ 51 h 5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74" h="51">
                    <a:moveTo>
                      <a:pt x="74" y="51"/>
                    </a:moveTo>
                    <a:lnTo>
                      <a:pt x="63" y="21"/>
                    </a:lnTo>
                    <a:lnTo>
                      <a:pt x="45" y="35"/>
                    </a:lnTo>
                    <a:lnTo>
                      <a:pt x="33" y="24"/>
                    </a:lnTo>
                    <a:lnTo>
                      <a:pt x="33" y="0"/>
                    </a:lnTo>
                    <a:lnTo>
                      <a:pt x="11" y="14"/>
                    </a:lnTo>
                    <a:lnTo>
                      <a:pt x="18" y="29"/>
                    </a:lnTo>
                    <a:lnTo>
                      <a:pt x="0" y="40"/>
                    </a:lnTo>
                    <a:lnTo>
                      <a:pt x="12" y="48"/>
                    </a:lnTo>
                    <a:lnTo>
                      <a:pt x="74" y="51"/>
                    </a:lnTo>
                    <a:lnTo>
                      <a:pt x="74" y="51"/>
                    </a:lnTo>
                    <a:close/>
                  </a:path>
                </a:pathLst>
              </a:custGeom>
              <a:solidFill>
                <a:srgbClr val="80754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30" name="Freeform 82"/>
              <p:cNvSpPr>
                <a:spLocks/>
              </p:cNvSpPr>
              <p:nvPr/>
            </p:nvSpPr>
            <p:spPr bwMode="auto">
              <a:xfrm>
                <a:off x="2210" y="4112"/>
                <a:ext cx="58" cy="47"/>
              </a:xfrm>
              <a:custGeom>
                <a:avLst/>
                <a:gdLst>
                  <a:gd name="T0" fmla="*/ 58 w 58"/>
                  <a:gd name="T1" fmla="*/ 1 h 47"/>
                  <a:gd name="T2" fmla="*/ 19 w 58"/>
                  <a:gd name="T3" fmla="*/ 0 h 47"/>
                  <a:gd name="T4" fmla="*/ 17 w 58"/>
                  <a:gd name="T5" fmla="*/ 11 h 47"/>
                  <a:gd name="T6" fmla="*/ 1 w 58"/>
                  <a:gd name="T7" fmla="*/ 15 h 47"/>
                  <a:gd name="T8" fmla="*/ 0 w 58"/>
                  <a:gd name="T9" fmla="*/ 47 h 47"/>
                  <a:gd name="T10" fmla="*/ 44 w 58"/>
                  <a:gd name="T11" fmla="*/ 41 h 47"/>
                  <a:gd name="T12" fmla="*/ 58 w 58"/>
                  <a:gd name="T13" fmla="*/ 1 h 47"/>
                  <a:gd name="T14" fmla="*/ 58 w 58"/>
                  <a:gd name="T15" fmla="*/ 1 h 4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58" h="47">
                    <a:moveTo>
                      <a:pt x="58" y="1"/>
                    </a:moveTo>
                    <a:lnTo>
                      <a:pt x="19" y="0"/>
                    </a:lnTo>
                    <a:lnTo>
                      <a:pt x="17" y="11"/>
                    </a:lnTo>
                    <a:lnTo>
                      <a:pt x="1" y="15"/>
                    </a:lnTo>
                    <a:lnTo>
                      <a:pt x="0" y="47"/>
                    </a:lnTo>
                    <a:lnTo>
                      <a:pt x="44" y="41"/>
                    </a:lnTo>
                    <a:lnTo>
                      <a:pt x="58" y="1"/>
                    </a:lnTo>
                    <a:lnTo>
                      <a:pt x="58" y="1"/>
                    </a:lnTo>
                    <a:close/>
                  </a:path>
                </a:pathLst>
              </a:custGeom>
              <a:solidFill>
                <a:srgbClr val="80754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31" name="Freeform 83"/>
              <p:cNvSpPr>
                <a:spLocks/>
              </p:cNvSpPr>
              <p:nvPr/>
            </p:nvSpPr>
            <p:spPr bwMode="auto">
              <a:xfrm>
                <a:off x="2289" y="3916"/>
                <a:ext cx="124" cy="71"/>
              </a:xfrm>
              <a:custGeom>
                <a:avLst/>
                <a:gdLst>
                  <a:gd name="T0" fmla="*/ 58 w 124"/>
                  <a:gd name="T1" fmla="*/ 0 h 71"/>
                  <a:gd name="T2" fmla="*/ 9 w 124"/>
                  <a:gd name="T3" fmla="*/ 11 h 71"/>
                  <a:gd name="T4" fmla="*/ 0 w 124"/>
                  <a:gd name="T5" fmla="*/ 52 h 71"/>
                  <a:gd name="T6" fmla="*/ 32 w 124"/>
                  <a:gd name="T7" fmla="*/ 70 h 71"/>
                  <a:gd name="T8" fmla="*/ 97 w 124"/>
                  <a:gd name="T9" fmla="*/ 71 h 71"/>
                  <a:gd name="T10" fmla="*/ 124 w 124"/>
                  <a:gd name="T11" fmla="*/ 37 h 71"/>
                  <a:gd name="T12" fmla="*/ 86 w 124"/>
                  <a:gd name="T13" fmla="*/ 13 h 71"/>
                  <a:gd name="T14" fmla="*/ 58 w 124"/>
                  <a:gd name="T15" fmla="*/ 0 h 71"/>
                  <a:gd name="T16" fmla="*/ 58 w 124"/>
                  <a:gd name="T17" fmla="*/ 0 h 7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124" h="71">
                    <a:moveTo>
                      <a:pt x="58" y="0"/>
                    </a:moveTo>
                    <a:lnTo>
                      <a:pt x="9" y="11"/>
                    </a:lnTo>
                    <a:lnTo>
                      <a:pt x="0" y="52"/>
                    </a:lnTo>
                    <a:lnTo>
                      <a:pt x="32" y="70"/>
                    </a:lnTo>
                    <a:lnTo>
                      <a:pt x="97" y="71"/>
                    </a:lnTo>
                    <a:lnTo>
                      <a:pt x="124" y="37"/>
                    </a:lnTo>
                    <a:lnTo>
                      <a:pt x="86" y="13"/>
                    </a:lnTo>
                    <a:lnTo>
                      <a:pt x="58" y="0"/>
                    </a:lnTo>
                    <a:lnTo>
                      <a:pt x="58" y="0"/>
                    </a:lnTo>
                    <a:close/>
                  </a:path>
                </a:pathLst>
              </a:custGeom>
              <a:solidFill>
                <a:srgbClr val="C2A18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32" name="Freeform 84"/>
              <p:cNvSpPr>
                <a:spLocks/>
              </p:cNvSpPr>
              <p:nvPr/>
            </p:nvSpPr>
            <p:spPr bwMode="auto">
              <a:xfrm>
                <a:off x="2205" y="3887"/>
                <a:ext cx="139" cy="94"/>
              </a:xfrm>
              <a:custGeom>
                <a:avLst/>
                <a:gdLst>
                  <a:gd name="T0" fmla="*/ 72 w 139"/>
                  <a:gd name="T1" fmla="*/ 3 h 94"/>
                  <a:gd name="T2" fmla="*/ 20 w 139"/>
                  <a:gd name="T3" fmla="*/ 35 h 94"/>
                  <a:gd name="T4" fmla="*/ 0 w 139"/>
                  <a:gd name="T5" fmla="*/ 79 h 94"/>
                  <a:gd name="T6" fmla="*/ 15 w 139"/>
                  <a:gd name="T7" fmla="*/ 94 h 94"/>
                  <a:gd name="T8" fmla="*/ 110 w 139"/>
                  <a:gd name="T9" fmla="*/ 48 h 94"/>
                  <a:gd name="T10" fmla="*/ 139 w 139"/>
                  <a:gd name="T11" fmla="*/ 33 h 94"/>
                  <a:gd name="T12" fmla="*/ 101 w 139"/>
                  <a:gd name="T13" fmla="*/ 10 h 94"/>
                  <a:gd name="T14" fmla="*/ 89 w 139"/>
                  <a:gd name="T15" fmla="*/ 0 h 94"/>
                  <a:gd name="T16" fmla="*/ 72 w 139"/>
                  <a:gd name="T17" fmla="*/ 3 h 94"/>
                  <a:gd name="T18" fmla="*/ 72 w 139"/>
                  <a:gd name="T19" fmla="*/ 3 h 9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39" h="94">
                    <a:moveTo>
                      <a:pt x="72" y="3"/>
                    </a:moveTo>
                    <a:lnTo>
                      <a:pt x="20" y="35"/>
                    </a:lnTo>
                    <a:lnTo>
                      <a:pt x="0" y="79"/>
                    </a:lnTo>
                    <a:lnTo>
                      <a:pt x="15" y="94"/>
                    </a:lnTo>
                    <a:lnTo>
                      <a:pt x="110" y="48"/>
                    </a:lnTo>
                    <a:lnTo>
                      <a:pt x="139" y="33"/>
                    </a:lnTo>
                    <a:lnTo>
                      <a:pt x="101" y="10"/>
                    </a:lnTo>
                    <a:lnTo>
                      <a:pt x="89" y="0"/>
                    </a:lnTo>
                    <a:lnTo>
                      <a:pt x="72" y="3"/>
                    </a:lnTo>
                    <a:lnTo>
                      <a:pt x="72" y="3"/>
                    </a:lnTo>
                    <a:close/>
                  </a:path>
                </a:pathLst>
              </a:custGeom>
              <a:solidFill>
                <a:srgbClr val="D6C79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33" name="Freeform 85"/>
              <p:cNvSpPr>
                <a:spLocks/>
              </p:cNvSpPr>
              <p:nvPr/>
            </p:nvSpPr>
            <p:spPr bwMode="auto">
              <a:xfrm>
                <a:off x="2303" y="3852"/>
                <a:ext cx="54" cy="35"/>
              </a:xfrm>
              <a:custGeom>
                <a:avLst/>
                <a:gdLst>
                  <a:gd name="T0" fmla="*/ 53 w 54"/>
                  <a:gd name="T1" fmla="*/ 9 h 35"/>
                  <a:gd name="T2" fmla="*/ 18 w 54"/>
                  <a:gd name="T3" fmla="*/ 0 h 35"/>
                  <a:gd name="T4" fmla="*/ 0 w 54"/>
                  <a:gd name="T5" fmla="*/ 35 h 35"/>
                  <a:gd name="T6" fmla="*/ 54 w 54"/>
                  <a:gd name="T7" fmla="*/ 17 h 35"/>
                  <a:gd name="T8" fmla="*/ 53 w 54"/>
                  <a:gd name="T9" fmla="*/ 9 h 35"/>
                  <a:gd name="T10" fmla="*/ 53 w 54"/>
                  <a:gd name="T11" fmla="*/ 9 h 3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54" h="35">
                    <a:moveTo>
                      <a:pt x="53" y="9"/>
                    </a:moveTo>
                    <a:lnTo>
                      <a:pt x="18" y="0"/>
                    </a:lnTo>
                    <a:lnTo>
                      <a:pt x="0" y="35"/>
                    </a:lnTo>
                    <a:lnTo>
                      <a:pt x="54" y="17"/>
                    </a:lnTo>
                    <a:lnTo>
                      <a:pt x="53" y="9"/>
                    </a:lnTo>
                    <a:lnTo>
                      <a:pt x="53" y="9"/>
                    </a:lnTo>
                    <a:close/>
                  </a:path>
                </a:pathLst>
              </a:custGeom>
              <a:solidFill>
                <a:srgbClr val="8F8C8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34" name="Freeform 86"/>
              <p:cNvSpPr>
                <a:spLocks/>
              </p:cNvSpPr>
              <p:nvPr/>
            </p:nvSpPr>
            <p:spPr bwMode="auto">
              <a:xfrm>
                <a:off x="2350" y="3738"/>
                <a:ext cx="45" cy="36"/>
              </a:xfrm>
              <a:custGeom>
                <a:avLst/>
                <a:gdLst>
                  <a:gd name="T0" fmla="*/ 0 w 45"/>
                  <a:gd name="T1" fmla="*/ 0 h 36"/>
                  <a:gd name="T2" fmla="*/ 21 w 45"/>
                  <a:gd name="T3" fmla="*/ 15 h 36"/>
                  <a:gd name="T4" fmla="*/ 45 w 45"/>
                  <a:gd name="T5" fmla="*/ 15 h 36"/>
                  <a:gd name="T6" fmla="*/ 35 w 45"/>
                  <a:gd name="T7" fmla="*/ 36 h 36"/>
                  <a:gd name="T8" fmla="*/ 16 w 45"/>
                  <a:gd name="T9" fmla="*/ 36 h 36"/>
                  <a:gd name="T10" fmla="*/ 10 w 45"/>
                  <a:gd name="T11" fmla="*/ 21 h 36"/>
                  <a:gd name="T12" fmla="*/ 0 w 45"/>
                  <a:gd name="T13" fmla="*/ 0 h 36"/>
                  <a:gd name="T14" fmla="*/ 0 w 45"/>
                  <a:gd name="T15" fmla="*/ 0 h 3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45" h="36">
                    <a:moveTo>
                      <a:pt x="0" y="0"/>
                    </a:moveTo>
                    <a:lnTo>
                      <a:pt x="21" y="15"/>
                    </a:lnTo>
                    <a:lnTo>
                      <a:pt x="45" y="15"/>
                    </a:lnTo>
                    <a:lnTo>
                      <a:pt x="35" y="36"/>
                    </a:lnTo>
                    <a:lnTo>
                      <a:pt x="16" y="36"/>
                    </a:lnTo>
                    <a:lnTo>
                      <a:pt x="10" y="21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B3A3A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35" name="Freeform 87"/>
              <p:cNvSpPr>
                <a:spLocks/>
              </p:cNvSpPr>
              <p:nvPr/>
            </p:nvSpPr>
            <p:spPr bwMode="auto">
              <a:xfrm>
                <a:off x="2162" y="3638"/>
                <a:ext cx="189" cy="239"/>
              </a:xfrm>
              <a:custGeom>
                <a:avLst/>
                <a:gdLst>
                  <a:gd name="T0" fmla="*/ 173 w 189"/>
                  <a:gd name="T1" fmla="*/ 0 h 239"/>
                  <a:gd name="T2" fmla="*/ 144 w 189"/>
                  <a:gd name="T3" fmla="*/ 13 h 239"/>
                  <a:gd name="T4" fmla="*/ 121 w 189"/>
                  <a:gd name="T5" fmla="*/ 18 h 239"/>
                  <a:gd name="T6" fmla="*/ 101 w 189"/>
                  <a:gd name="T7" fmla="*/ 35 h 239"/>
                  <a:gd name="T8" fmla="*/ 106 w 189"/>
                  <a:gd name="T9" fmla="*/ 48 h 239"/>
                  <a:gd name="T10" fmla="*/ 140 w 189"/>
                  <a:gd name="T11" fmla="*/ 51 h 239"/>
                  <a:gd name="T12" fmla="*/ 144 w 189"/>
                  <a:gd name="T13" fmla="*/ 68 h 239"/>
                  <a:gd name="T14" fmla="*/ 136 w 189"/>
                  <a:gd name="T15" fmla="*/ 63 h 239"/>
                  <a:gd name="T16" fmla="*/ 120 w 189"/>
                  <a:gd name="T17" fmla="*/ 78 h 239"/>
                  <a:gd name="T18" fmla="*/ 77 w 189"/>
                  <a:gd name="T19" fmla="*/ 96 h 239"/>
                  <a:gd name="T20" fmla="*/ 61 w 189"/>
                  <a:gd name="T21" fmla="*/ 117 h 239"/>
                  <a:gd name="T22" fmla="*/ 80 w 189"/>
                  <a:gd name="T23" fmla="*/ 117 h 239"/>
                  <a:gd name="T24" fmla="*/ 85 w 189"/>
                  <a:gd name="T25" fmla="*/ 136 h 239"/>
                  <a:gd name="T26" fmla="*/ 61 w 189"/>
                  <a:gd name="T27" fmla="*/ 135 h 239"/>
                  <a:gd name="T28" fmla="*/ 51 w 189"/>
                  <a:gd name="T29" fmla="*/ 126 h 239"/>
                  <a:gd name="T30" fmla="*/ 44 w 189"/>
                  <a:gd name="T31" fmla="*/ 137 h 239"/>
                  <a:gd name="T32" fmla="*/ 54 w 189"/>
                  <a:gd name="T33" fmla="*/ 149 h 239"/>
                  <a:gd name="T34" fmla="*/ 136 w 189"/>
                  <a:gd name="T35" fmla="*/ 149 h 239"/>
                  <a:gd name="T36" fmla="*/ 120 w 189"/>
                  <a:gd name="T37" fmla="*/ 173 h 239"/>
                  <a:gd name="T38" fmla="*/ 111 w 189"/>
                  <a:gd name="T39" fmla="*/ 164 h 239"/>
                  <a:gd name="T40" fmla="*/ 106 w 189"/>
                  <a:gd name="T41" fmla="*/ 171 h 239"/>
                  <a:gd name="T42" fmla="*/ 44 w 189"/>
                  <a:gd name="T43" fmla="*/ 173 h 239"/>
                  <a:gd name="T44" fmla="*/ 0 w 189"/>
                  <a:gd name="T45" fmla="*/ 201 h 239"/>
                  <a:gd name="T46" fmla="*/ 9 w 189"/>
                  <a:gd name="T47" fmla="*/ 223 h 239"/>
                  <a:gd name="T48" fmla="*/ 49 w 189"/>
                  <a:gd name="T49" fmla="*/ 239 h 239"/>
                  <a:gd name="T50" fmla="*/ 58 w 189"/>
                  <a:gd name="T51" fmla="*/ 194 h 239"/>
                  <a:gd name="T52" fmla="*/ 95 w 189"/>
                  <a:gd name="T53" fmla="*/ 187 h 239"/>
                  <a:gd name="T54" fmla="*/ 113 w 189"/>
                  <a:gd name="T55" fmla="*/ 197 h 239"/>
                  <a:gd name="T56" fmla="*/ 136 w 189"/>
                  <a:gd name="T57" fmla="*/ 170 h 239"/>
                  <a:gd name="T58" fmla="*/ 149 w 189"/>
                  <a:gd name="T59" fmla="*/ 153 h 239"/>
                  <a:gd name="T60" fmla="*/ 121 w 189"/>
                  <a:gd name="T61" fmla="*/ 100 h 239"/>
                  <a:gd name="T62" fmla="*/ 149 w 189"/>
                  <a:gd name="T63" fmla="*/ 107 h 239"/>
                  <a:gd name="T64" fmla="*/ 164 w 189"/>
                  <a:gd name="T65" fmla="*/ 118 h 239"/>
                  <a:gd name="T66" fmla="*/ 189 w 189"/>
                  <a:gd name="T67" fmla="*/ 169 h 239"/>
                  <a:gd name="T68" fmla="*/ 188 w 189"/>
                  <a:gd name="T69" fmla="*/ 144 h 239"/>
                  <a:gd name="T70" fmla="*/ 173 w 189"/>
                  <a:gd name="T71" fmla="*/ 99 h 239"/>
                  <a:gd name="T72" fmla="*/ 182 w 189"/>
                  <a:gd name="T73" fmla="*/ 68 h 239"/>
                  <a:gd name="T74" fmla="*/ 148 w 189"/>
                  <a:gd name="T75" fmla="*/ 40 h 239"/>
                  <a:gd name="T76" fmla="*/ 159 w 189"/>
                  <a:gd name="T77" fmla="*/ 22 h 239"/>
                  <a:gd name="T78" fmla="*/ 168 w 189"/>
                  <a:gd name="T79" fmla="*/ 36 h 239"/>
                  <a:gd name="T80" fmla="*/ 173 w 189"/>
                  <a:gd name="T81" fmla="*/ 0 h 239"/>
                  <a:gd name="T82" fmla="*/ 173 w 189"/>
                  <a:gd name="T83" fmla="*/ 0 h 23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</a:cxnLst>
                <a:rect l="0" t="0" r="r" b="b"/>
                <a:pathLst>
                  <a:path w="189" h="239">
                    <a:moveTo>
                      <a:pt x="173" y="0"/>
                    </a:moveTo>
                    <a:lnTo>
                      <a:pt x="144" y="13"/>
                    </a:lnTo>
                    <a:lnTo>
                      <a:pt x="121" y="18"/>
                    </a:lnTo>
                    <a:lnTo>
                      <a:pt x="101" y="35"/>
                    </a:lnTo>
                    <a:lnTo>
                      <a:pt x="106" y="48"/>
                    </a:lnTo>
                    <a:lnTo>
                      <a:pt x="140" y="51"/>
                    </a:lnTo>
                    <a:lnTo>
                      <a:pt x="144" y="68"/>
                    </a:lnTo>
                    <a:lnTo>
                      <a:pt x="136" y="63"/>
                    </a:lnTo>
                    <a:lnTo>
                      <a:pt x="120" y="78"/>
                    </a:lnTo>
                    <a:lnTo>
                      <a:pt x="77" y="96"/>
                    </a:lnTo>
                    <a:lnTo>
                      <a:pt x="61" y="117"/>
                    </a:lnTo>
                    <a:lnTo>
                      <a:pt x="80" y="117"/>
                    </a:lnTo>
                    <a:lnTo>
                      <a:pt x="85" y="136"/>
                    </a:lnTo>
                    <a:lnTo>
                      <a:pt x="61" y="135"/>
                    </a:lnTo>
                    <a:lnTo>
                      <a:pt x="51" y="126"/>
                    </a:lnTo>
                    <a:lnTo>
                      <a:pt x="44" y="137"/>
                    </a:lnTo>
                    <a:lnTo>
                      <a:pt x="54" y="149"/>
                    </a:lnTo>
                    <a:lnTo>
                      <a:pt x="136" y="149"/>
                    </a:lnTo>
                    <a:lnTo>
                      <a:pt x="120" y="173"/>
                    </a:lnTo>
                    <a:lnTo>
                      <a:pt x="111" y="164"/>
                    </a:lnTo>
                    <a:lnTo>
                      <a:pt x="106" y="171"/>
                    </a:lnTo>
                    <a:lnTo>
                      <a:pt x="44" y="173"/>
                    </a:lnTo>
                    <a:lnTo>
                      <a:pt x="0" y="201"/>
                    </a:lnTo>
                    <a:lnTo>
                      <a:pt x="9" y="223"/>
                    </a:lnTo>
                    <a:lnTo>
                      <a:pt x="49" y="239"/>
                    </a:lnTo>
                    <a:lnTo>
                      <a:pt x="58" y="194"/>
                    </a:lnTo>
                    <a:lnTo>
                      <a:pt x="95" y="187"/>
                    </a:lnTo>
                    <a:lnTo>
                      <a:pt x="113" y="197"/>
                    </a:lnTo>
                    <a:lnTo>
                      <a:pt x="136" y="170"/>
                    </a:lnTo>
                    <a:lnTo>
                      <a:pt x="149" y="153"/>
                    </a:lnTo>
                    <a:lnTo>
                      <a:pt x="121" y="100"/>
                    </a:lnTo>
                    <a:lnTo>
                      <a:pt x="149" y="107"/>
                    </a:lnTo>
                    <a:lnTo>
                      <a:pt x="164" y="118"/>
                    </a:lnTo>
                    <a:lnTo>
                      <a:pt x="189" y="169"/>
                    </a:lnTo>
                    <a:lnTo>
                      <a:pt x="188" y="144"/>
                    </a:lnTo>
                    <a:lnTo>
                      <a:pt x="173" y="99"/>
                    </a:lnTo>
                    <a:lnTo>
                      <a:pt x="182" y="68"/>
                    </a:lnTo>
                    <a:lnTo>
                      <a:pt x="148" y="40"/>
                    </a:lnTo>
                    <a:lnTo>
                      <a:pt x="159" y="22"/>
                    </a:lnTo>
                    <a:lnTo>
                      <a:pt x="168" y="36"/>
                    </a:lnTo>
                    <a:lnTo>
                      <a:pt x="173" y="0"/>
                    </a:lnTo>
                    <a:lnTo>
                      <a:pt x="173" y="0"/>
                    </a:lnTo>
                    <a:close/>
                  </a:path>
                </a:pathLst>
              </a:custGeom>
              <a:solidFill>
                <a:srgbClr val="8F826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36" name="Freeform 88"/>
              <p:cNvSpPr>
                <a:spLocks/>
              </p:cNvSpPr>
              <p:nvPr/>
            </p:nvSpPr>
            <p:spPr bwMode="auto">
              <a:xfrm>
                <a:off x="2203" y="3848"/>
                <a:ext cx="103" cy="87"/>
              </a:xfrm>
              <a:custGeom>
                <a:avLst/>
                <a:gdLst>
                  <a:gd name="T0" fmla="*/ 50 w 103"/>
                  <a:gd name="T1" fmla="*/ 0 h 87"/>
                  <a:gd name="T2" fmla="*/ 30 w 103"/>
                  <a:gd name="T3" fmla="*/ 49 h 87"/>
                  <a:gd name="T4" fmla="*/ 0 w 103"/>
                  <a:gd name="T5" fmla="*/ 87 h 87"/>
                  <a:gd name="T6" fmla="*/ 60 w 103"/>
                  <a:gd name="T7" fmla="*/ 64 h 87"/>
                  <a:gd name="T8" fmla="*/ 103 w 103"/>
                  <a:gd name="T9" fmla="*/ 39 h 87"/>
                  <a:gd name="T10" fmla="*/ 79 w 103"/>
                  <a:gd name="T11" fmla="*/ 3 h 87"/>
                  <a:gd name="T12" fmla="*/ 50 w 103"/>
                  <a:gd name="T13" fmla="*/ 0 h 87"/>
                  <a:gd name="T14" fmla="*/ 50 w 103"/>
                  <a:gd name="T15" fmla="*/ 0 h 8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03" h="87">
                    <a:moveTo>
                      <a:pt x="50" y="0"/>
                    </a:moveTo>
                    <a:lnTo>
                      <a:pt x="30" y="49"/>
                    </a:lnTo>
                    <a:lnTo>
                      <a:pt x="0" y="87"/>
                    </a:lnTo>
                    <a:lnTo>
                      <a:pt x="60" y="64"/>
                    </a:lnTo>
                    <a:lnTo>
                      <a:pt x="103" y="39"/>
                    </a:lnTo>
                    <a:lnTo>
                      <a:pt x="79" y="3"/>
                    </a:lnTo>
                    <a:lnTo>
                      <a:pt x="50" y="0"/>
                    </a:lnTo>
                    <a:lnTo>
                      <a:pt x="50" y="0"/>
                    </a:lnTo>
                    <a:close/>
                  </a:path>
                </a:pathLst>
              </a:custGeom>
              <a:solidFill>
                <a:srgbClr val="8A964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37" name="Freeform 89"/>
              <p:cNvSpPr>
                <a:spLocks/>
              </p:cNvSpPr>
              <p:nvPr/>
            </p:nvSpPr>
            <p:spPr bwMode="auto">
              <a:xfrm>
                <a:off x="2298" y="3786"/>
                <a:ext cx="113" cy="96"/>
              </a:xfrm>
              <a:custGeom>
                <a:avLst/>
                <a:gdLst>
                  <a:gd name="T0" fmla="*/ 5 w 113"/>
                  <a:gd name="T1" fmla="*/ 21 h 96"/>
                  <a:gd name="T2" fmla="*/ 28 w 113"/>
                  <a:gd name="T3" fmla="*/ 32 h 96"/>
                  <a:gd name="T4" fmla="*/ 48 w 113"/>
                  <a:gd name="T5" fmla="*/ 25 h 96"/>
                  <a:gd name="T6" fmla="*/ 49 w 113"/>
                  <a:gd name="T7" fmla="*/ 0 h 96"/>
                  <a:gd name="T8" fmla="*/ 62 w 113"/>
                  <a:gd name="T9" fmla="*/ 21 h 96"/>
                  <a:gd name="T10" fmla="*/ 74 w 113"/>
                  <a:gd name="T11" fmla="*/ 14 h 96"/>
                  <a:gd name="T12" fmla="*/ 113 w 113"/>
                  <a:gd name="T13" fmla="*/ 32 h 96"/>
                  <a:gd name="T14" fmla="*/ 113 w 113"/>
                  <a:gd name="T15" fmla="*/ 64 h 96"/>
                  <a:gd name="T16" fmla="*/ 98 w 113"/>
                  <a:gd name="T17" fmla="*/ 96 h 96"/>
                  <a:gd name="T18" fmla="*/ 97 w 113"/>
                  <a:gd name="T19" fmla="*/ 75 h 96"/>
                  <a:gd name="T20" fmla="*/ 78 w 113"/>
                  <a:gd name="T21" fmla="*/ 83 h 96"/>
                  <a:gd name="T22" fmla="*/ 57 w 113"/>
                  <a:gd name="T23" fmla="*/ 86 h 96"/>
                  <a:gd name="T24" fmla="*/ 28 w 113"/>
                  <a:gd name="T25" fmla="*/ 48 h 96"/>
                  <a:gd name="T26" fmla="*/ 8 w 113"/>
                  <a:gd name="T27" fmla="*/ 46 h 96"/>
                  <a:gd name="T28" fmla="*/ 0 w 113"/>
                  <a:gd name="T29" fmla="*/ 46 h 96"/>
                  <a:gd name="T30" fmla="*/ 5 w 113"/>
                  <a:gd name="T31" fmla="*/ 36 h 96"/>
                  <a:gd name="T32" fmla="*/ 5 w 113"/>
                  <a:gd name="T33" fmla="*/ 21 h 96"/>
                  <a:gd name="T34" fmla="*/ 5 w 113"/>
                  <a:gd name="T35" fmla="*/ 21 h 9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13" h="96">
                    <a:moveTo>
                      <a:pt x="5" y="21"/>
                    </a:moveTo>
                    <a:lnTo>
                      <a:pt x="28" y="32"/>
                    </a:lnTo>
                    <a:lnTo>
                      <a:pt x="48" y="25"/>
                    </a:lnTo>
                    <a:lnTo>
                      <a:pt x="49" y="0"/>
                    </a:lnTo>
                    <a:lnTo>
                      <a:pt x="62" y="21"/>
                    </a:lnTo>
                    <a:lnTo>
                      <a:pt x="74" y="14"/>
                    </a:lnTo>
                    <a:lnTo>
                      <a:pt x="113" y="32"/>
                    </a:lnTo>
                    <a:lnTo>
                      <a:pt x="113" y="64"/>
                    </a:lnTo>
                    <a:lnTo>
                      <a:pt x="98" y="96"/>
                    </a:lnTo>
                    <a:lnTo>
                      <a:pt x="97" y="75"/>
                    </a:lnTo>
                    <a:lnTo>
                      <a:pt x="78" y="83"/>
                    </a:lnTo>
                    <a:lnTo>
                      <a:pt x="57" y="86"/>
                    </a:lnTo>
                    <a:lnTo>
                      <a:pt x="28" y="48"/>
                    </a:lnTo>
                    <a:lnTo>
                      <a:pt x="8" y="46"/>
                    </a:lnTo>
                    <a:lnTo>
                      <a:pt x="0" y="46"/>
                    </a:lnTo>
                    <a:lnTo>
                      <a:pt x="5" y="36"/>
                    </a:lnTo>
                    <a:lnTo>
                      <a:pt x="5" y="21"/>
                    </a:lnTo>
                    <a:lnTo>
                      <a:pt x="5" y="21"/>
                    </a:lnTo>
                    <a:close/>
                  </a:path>
                </a:pathLst>
              </a:custGeom>
              <a:solidFill>
                <a:srgbClr val="757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38" name="Freeform 90"/>
              <p:cNvSpPr>
                <a:spLocks/>
              </p:cNvSpPr>
              <p:nvPr/>
            </p:nvSpPr>
            <p:spPr bwMode="auto">
              <a:xfrm>
                <a:off x="2357" y="3829"/>
                <a:ext cx="28" cy="57"/>
              </a:xfrm>
              <a:custGeom>
                <a:avLst/>
                <a:gdLst>
                  <a:gd name="T0" fmla="*/ 24 w 28"/>
                  <a:gd name="T1" fmla="*/ 0 h 57"/>
                  <a:gd name="T2" fmla="*/ 0 w 28"/>
                  <a:gd name="T3" fmla="*/ 0 h 57"/>
                  <a:gd name="T4" fmla="*/ 3 w 28"/>
                  <a:gd name="T5" fmla="*/ 36 h 57"/>
                  <a:gd name="T6" fmla="*/ 13 w 28"/>
                  <a:gd name="T7" fmla="*/ 43 h 57"/>
                  <a:gd name="T8" fmla="*/ 28 w 28"/>
                  <a:gd name="T9" fmla="*/ 57 h 57"/>
                  <a:gd name="T10" fmla="*/ 24 w 28"/>
                  <a:gd name="T11" fmla="*/ 0 h 57"/>
                  <a:gd name="T12" fmla="*/ 24 w 28"/>
                  <a:gd name="T13" fmla="*/ 0 h 5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8" h="57">
                    <a:moveTo>
                      <a:pt x="24" y="0"/>
                    </a:moveTo>
                    <a:lnTo>
                      <a:pt x="0" y="0"/>
                    </a:lnTo>
                    <a:lnTo>
                      <a:pt x="3" y="36"/>
                    </a:lnTo>
                    <a:lnTo>
                      <a:pt x="13" y="43"/>
                    </a:lnTo>
                    <a:lnTo>
                      <a:pt x="28" y="57"/>
                    </a:lnTo>
                    <a:lnTo>
                      <a:pt x="24" y="0"/>
                    </a:lnTo>
                    <a:lnTo>
                      <a:pt x="24" y="0"/>
                    </a:lnTo>
                    <a:close/>
                  </a:path>
                </a:pathLst>
              </a:custGeom>
              <a:solidFill>
                <a:srgbClr val="635E1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39" name="Freeform 91"/>
              <p:cNvSpPr>
                <a:spLocks/>
              </p:cNvSpPr>
              <p:nvPr/>
            </p:nvSpPr>
            <p:spPr bwMode="auto">
              <a:xfrm>
                <a:off x="2193" y="3837"/>
                <a:ext cx="28" cy="40"/>
              </a:xfrm>
              <a:custGeom>
                <a:avLst/>
                <a:gdLst>
                  <a:gd name="T0" fmla="*/ 28 w 28"/>
                  <a:gd name="T1" fmla="*/ 0 h 40"/>
                  <a:gd name="T2" fmla="*/ 0 w 28"/>
                  <a:gd name="T3" fmla="*/ 11 h 40"/>
                  <a:gd name="T4" fmla="*/ 2 w 28"/>
                  <a:gd name="T5" fmla="*/ 37 h 40"/>
                  <a:gd name="T6" fmla="*/ 10 w 28"/>
                  <a:gd name="T7" fmla="*/ 40 h 40"/>
                  <a:gd name="T8" fmla="*/ 20 w 28"/>
                  <a:gd name="T9" fmla="*/ 32 h 40"/>
                  <a:gd name="T10" fmla="*/ 28 w 28"/>
                  <a:gd name="T11" fmla="*/ 0 h 40"/>
                  <a:gd name="T12" fmla="*/ 28 w 28"/>
                  <a:gd name="T13" fmla="*/ 0 h 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8" h="40">
                    <a:moveTo>
                      <a:pt x="28" y="0"/>
                    </a:moveTo>
                    <a:lnTo>
                      <a:pt x="0" y="11"/>
                    </a:lnTo>
                    <a:lnTo>
                      <a:pt x="2" y="37"/>
                    </a:lnTo>
                    <a:lnTo>
                      <a:pt x="10" y="40"/>
                    </a:lnTo>
                    <a:lnTo>
                      <a:pt x="20" y="32"/>
                    </a:lnTo>
                    <a:lnTo>
                      <a:pt x="28" y="0"/>
                    </a:lnTo>
                    <a:lnTo>
                      <a:pt x="28" y="0"/>
                    </a:lnTo>
                    <a:close/>
                  </a:path>
                </a:pathLst>
              </a:custGeom>
              <a:solidFill>
                <a:srgbClr val="6973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40" name="Freeform 92"/>
              <p:cNvSpPr>
                <a:spLocks/>
              </p:cNvSpPr>
              <p:nvPr/>
            </p:nvSpPr>
            <p:spPr bwMode="auto">
              <a:xfrm>
                <a:off x="2243" y="3745"/>
                <a:ext cx="39" cy="36"/>
              </a:xfrm>
              <a:custGeom>
                <a:avLst/>
                <a:gdLst>
                  <a:gd name="T0" fmla="*/ 39 w 39"/>
                  <a:gd name="T1" fmla="*/ 36 h 36"/>
                  <a:gd name="T2" fmla="*/ 15 w 39"/>
                  <a:gd name="T3" fmla="*/ 35 h 36"/>
                  <a:gd name="T4" fmla="*/ 0 w 39"/>
                  <a:gd name="T5" fmla="*/ 3 h 36"/>
                  <a:gd name="T6" fmla="*/ 21 w 39"/>
                  <a:gd name="T7" fmla="*/ 0 h 36"/>
                  <a:gd name="T8" fmla="*/ 39 w 39"/>
                  <a:gd name="T9" fmla="*/ 36 h 36"/>
                  <a:gd name="T10" fmla="*/ 39 w 39"/>
                  <a:gd name="T11" fmla="*/ 36 h 3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39" h="36">
                    <a:moveTo>
                      <a:pt x="39" y="36"/>
                    </a:moveTo>
                    <a:lnTo>
                      <a:pt x="15" y="35"/>
                    </a:lnTo>
                    <a:lnTo>
                      <a:pt x="0" y="3"/>
                    </a:lnTo>
                    <a:lnTo>
                      <a:pt x="21" y="0"/>
                    </a:lnTo>
                    <a:lnTo>
                      <a:pt x="39" y="36"/>
                    </a:lnTo>
                    <a:lnTo>
                      <a:pt x="39" y="36"/>
                    </a:lnTo>
                    <a:close/>
                  </a:path>
                </a:pathLst>
              </a:custGeom>
              <a:solidFill>
                <a:srgbClr val="826E4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41" name="Freeform 93"/>
              <p:cNvSpPr>
                <a:spLocks/>
              </p:cNvSpPr>
              <p:nvPr/>
            </p:nvSpPr>
            <p:spPr bwMode="auto">
              <a:xfrm>
                <a:off x="2157" y="3918"/>
                <a:ext cx="186" cy="178"/>
              </a:xfrm>
              <a:custGeom>
                <a:avLst/>
                <a:gdLst>
                  <a:gd name="T0" fmla="*/ 169 w 186"/>
                  <a:gd name="T1" fmla="*/ 69 h 178"/>
                  <a:gd name="T2" fmla="*/ 135 w 186"/>
                  <a:gd name="T3" fmla="*/ 95 h 178"/>
                  <a:gd name="T4" fmla="*/ 116 w 186"/>
                  <a:gd name="T5" fmla="*/ 61 h 178"/>
                  <a:gd name="T6" fmla="*/ 125 w 186"/>
                  <a:gd name="T7" fmla="*/ 43 h 178"/>
                  <a:gd name="T8" fmla="*/ 72 w 186"/>
                  <a:gd name="T9" fmla="*/ 55 h 178"/>
                  <a:gd name="T10" fmla="*/ 56 w 186"/>
                  <a:gd name="T11" fmla="*/ 44 h 178"/>
                  <a:gd name="T12" fmla="*/ 77 w 186"/>
                  <a:gd name="T13" fmla="*/ 24 h 178"/>
                  <a:gd name="T14" fmla="*/ 80 w 186"/>
                  <a:gd name="T15" fmla="*/ 11 h 178"/>
                  <a:gd name="T16" fmla="*/ 54 w 186"/>
                  <a:gd name="T17" fmla="*/ 18 h 178"/>
                  <a:gd name="T18" fmla="*/ 59 w 186"/>
                  <a:gd name="T19" fmla="*/ 0 h 178"/>
                  <a:gd name="T20" fmla="*/ 18 w 186"/>
                  <a:gd name="T21" fmla="*/ 9 h 178"/>
                  <a:gd name="T22" fmla="*/ 28 w 186"/>
                  <a:gd name="T23" fmla="*/ 29 h 178"/>
                  <a:gd name="T24" fmla="*/ 48 w 186"/>
                  <a:gd name="T25" fmla="*/ 27 h 178"/>
                  <a:gd name="T26" fmla="*/ 36 w 186"/>
                  <a:gd name="T27" fmla="*/ 47 h 178"/>
                  <a:gd name="T28" fmla="*/ 4 w 186"/>
                  <a:gd name="T29" fmla="*/ 60 h 178"/>
                  <a:gd name="T30" fmla="*/ 17 w 186"/>
                  <a:gd name="T31" fmla="*/ 111 h 178"/>
                  <a:gd name="T32" fmla="*/ 3 w 186"/>
                  <a:gd name="T33" fmla="*/ 121 h 178"/>
                  <a:gd name="T34" fmla="*/ 0 w 186"/>
                  <a:gd name="T35" fmla="*/ 173 h 178"/>
                  <a:gd name="T36" fmla="*/ 14 w 186"/>
                  <a:gd name="T37" fmla="*/ 157 h 178"/>
                  <a:gd name="T38" fmla="*/ 58 w 186"/>
                  <a:gd name="T39" fmla="*/ 178 h 178"/>
                  <a:gd name="T40" fmla="*/ 64 w 186"/>
                  <a:gd name="T41" fmla="*/ 157 h 178"/>
                  <a:gd name="T42" fmla="*/ 51 w 186"/>
                  <a:gd name="T43" fmla="*/ 143 h 178"/>
                  <a:gd name="T44" fmla="*/ 75 w 186"/>
                  <a:gd name="T45" fmla="*/ 139 h 178"/>
                  <a:gd name="T46" fmla="*/ 61 w 186"/>
                  <a:gd name="T47" fmla="*/ 118 h 178"/>
                  <a:gd name="T48" fmla="*/ 61 w 186"/>
                  <a:gd name="T49" fmla="*/ 110 h 178"/>
                  <a:gd name="T50" fmla="*/ 33 w 186"/>
                  <a:gd name="T51" fmla="*/ 113 h 178"/>
                  <a:gd name="T52" fmla="*/ 23 w 186"/>
                  <a:gd name="T53" fmla="*/ 68 h 178"/>
                  <a:gd name="T54" fmla="*/ 51 w 186"/>
                  <a:gd name="T55" fmla="*/ 59 h 178"/>
                  <a:gd name="T56" fmla="*/ 59 w 186"/>
                  <a:gd name="T57" fmla="*/ 99 h 178"/>
                  <a:gd name="T58" fmla="*/ 77 w 186"/>
                  <a:gd name="T59" fmla="*/ 111 h 178"/>
                  <a:gd name="T60" fmla="*/ 92 w 186"/>
                  <a:gd name="T61" fmla="*/ 99 h 178"/>
                  <a:gd name="T62" fmla="*/ 87 w 186"/>
                  <a:gd name="T63" fmla="*/ 135 h 178"/>
                  <a:gd name="T64" fmla="*/ 115 w 186"/>
                  <a:gd name="T65" fmla="*/ 124 h 178"/>
                  <a:gd name="T66" fmla="*/ 100 w 186"/>
                  <a:gd name="T67" fmla="*/ 158 h 178"/>
                  <a:gd name="T68" fmla="*/ 120 w 186"/>
                  <a:gd name="T69" fmla="*/ 169 h 178"/>
                  <a:gd name="T70" fmla="*/ 149 w 186"/>
                  <a:gd name="T71" fmla="*/ 125 h 178"/>
                  <a:gd name="T72" fmla="*/ 157 w 186"/>
                  <a:gd name="T73" fmla="*/ 103 h 178"/>
                  <a:gd name="T74" fmla="*/ 186 w 186"/>
                  <a:gd name="T75" fmla="*/ 92 h 178"/>
                  <a:gd name="T76" fmla="*/ 169 w 186"/>
                  <a:gd name="T77" fmla="*/ 69 h 178"/>
                  <a:gd name="T78" fmla="*/ 169 w 186"/>
                  <a:gd name="T79" fmla="*/ 69 h 17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186" h="178">
                    <a:moveTo>
                      <a:pt x="169" y="69"/>
                    </a:moveTo>
                    <a:lnTo>
                      <a:pt x="135" y="95"/>
                    </a:lnTo>
                    <a:lnTo>
                      <a:pt x="116" y="61"/>
                    </a:lnTo>
                    <a:lnTo>
                      <a:pt x="125" y="43"/>
                    </a:lnTo>
                    <a:lnTo>
                      <a:pt x="72" y="55"/>
                    </a:lnTo>
                    <a:lnTo>
                      <a:pt x="56" y="44"/>
                    </a:lnTo>
                    <a:lnTo>
                      <a:pt x="77" y="24"/>
                    </a:lnTo>
                    <a:lnTo>
                      <a:pt x="80" y="11"/>
                    </a:lnTo>
                    <a:lnTo>
                      <a:pt x="54" y="18"/>
                    </a:lnTo>
                    <a:lnTo>
                      <a:pt x="59" y="0"/>
                    </a:lnTo>
                    <a:lnTo>
                      <a:pt x="18" y="9"/>
                    </a:lnTo>
                    <a:lnTo>
                      <a:pt x="28" y="29"/>
                    </a:lnTo>
                    <a:lnTo>
                      <a:pt x="48" y="27"/>
                    </a:lnTo>
                    <a:lnTo>
                      <a:pt x="36" y="47"/>
                    </a:lnTo>
                    <a:lnTo>
                      <a:pt x="4" y="60"/>
                    </a:lnTo>
                    <a:lnTo>
                      <a:pt x="17" y="111"/>
                    </a:lnTo>
                    <a:lnTo>
                      <a:pt x="3" y="121"/>
                    </a:lnTo>
                    <a:lnTo>
                      <a:pt x="0" y="173"/>
                    </a:lnTo>
                    <a:lnTo>
                      <a:pt x="14" y="157"/>
                    </a:lnTo>
                    <a:lnTo>
                      <a:pt x="58" y="178"/>
                    </a:lnTo>
                    <a:lnTo>
                      <a:pt x="64" y="157"/>
                    </a:lnTo>
                    <a:lnTo>
                      <a:pt x="51" y="143"/>
                    </a:lnTo>
                    <a:lnTo>
                      <a:pt x="75" y="139"/>
                    </a:lnTo>
                    <a:lnTo>
                      <a:pt x="61" y="118"/>
                    </a:lnTo>
                    <a:lnTo>
                      <a:pt x="61" y="110"/>
                    </a:lnTo>
                    <a:lnTo>
                      <a:pt x="33" y="113"/>
                    </a:lnTo>
                    <a:lnTo>
                      <a:pt x="23" y="68"/>
                    </a:lnTo>
                    <a:lnTo>
                      <a:pt x="51" y="59"/>
                    </a:lnTo>
                    <a:lnTo>
                      <a:pt x="59" y="99"/>
                    </a:lnTo>
                    <a:lnTo>
                      <a:pt x="77" y="111"/>
                    </a:lnTo>
                    <a:lnTo>
                      <a:pt x="92" y="99"/>
                    </a:lnTo>
                    <a:lnTo>
                      <a:pt x="87" y="135"/>
                    </a:lnTo>
                    <a:lnTo>
                      <a:pt x="115" y="124"/>
                    </a:lnTo>
                    <a:lnTo>
                      <a:pt x="100" y="158"/>
                    </a:lnTo>
                    <a:lnTo>
                      <a:pt x="120" y="169"/>
                    </a:lnTo>
                    <a:lnTo>
                      <a:pt x="149" y="125"/>
                    </a:lnTo>
                    <a:lnTo>
                      <a:pt x="157" y="103"/>
                    </a:lnTo>
                    <a:lnTo>
                      <a:pt x="186" y="92"/>
                    </a:lnTo>
                    <a:lnTo>
                      <a:pt x="169" y="69"/>
                    </a:lnTo>
                    <a:lnTo>
                      <a:pt x="169" y="69"/>
                    </a:lnTo>
                    <a:close/>
                  </a:path>
                </a:pathLst>
              </a:custGeom>
              <a:solidFill>
                <a:srgbClr val="80754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42" name="Freeform 94"/>
              <p:cNvSpPr>
                <a:spLocks/>
              </p:cNvSpPr>
              <p:nvPr/>
            </p:nvSpPr>
            <p:spPr bwMode="auto">
              <a:xfrm>
                <a:off x="2586" y="3807"/>
                <a:ext cx="42" cy="37"/>
              </a:xfrm>
              <a:custGeom>
                <a:avLst/>
                <a:gdLst>
                  <a:gd name="T0" fmla="*/ 42 w 42"/>
                  <a:gd name="T1" fmla="*/ 0 h 37"/>
                  <a:gd name="T2" fmla="*/ 25 w 42"/>
                  <a:gd name="T3" fmla="*/ 9 h 37"/>
                  <a:gd name="T4" fmla="*/ 0 w 42"/>
                  <a:gd name="T5" fmla="*/ 14 h 37"/>
                  <a:gd name="T6" fmla="*/ 0 w 42"/>
                  <a:gd name="T7" fmla="*/ 37 h 37"/>
                  <a:gd name="T8" fmla="*/ 37 w 42"/>
                  <a:gd name="T9" fmla="*/ 30 h 37"/>
                  <a:gd name="T10" fmla="*/ 42 w 42"/>
                  <a:gd name="T11" fmla="*/ 0 h 37"/>
                  <a:gd name="T12" fmla="*/ 42 w 42"/>
                  <a:gd name="T13" fmla="*/ 0 h 3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42" h="37">
                    <a:moveTo>
                      <a:pt x="42" y="0"/>
                    </a:moveTo>
                    <a:lnTo>
                      <a:pt x="25" y="9"/>
                    </a:lnTo>
                    <a:lnTo>
                      <a:pt x="0" y="14"/>
                    </a:lnTo>
                    <a:lnTo>
                      <a:pt x="0" y="37"/>
                    </a:lnTo>
                    <a:lnTo>
                      <a:pt x="37" y="30"/>
                    </a:lnTo>
                    <a:lnTo>
                      <a:pt x="42" y="0"/>
                    </a:lnTo>
                    <a:lnTo>
                      <a:pt x="42" y="0"/>
                    </a:lnTo>
                    <a:close/>
                  </a:path>
                </a:pathLst>
              </a:custGeom>
              <a:solidFill>
                <a:srgbClr val="C2BF4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43" name="Freeform 95"/>
              <p:cNvSpPr>
                <a:spLocks/>
              </p:cNvSpPr>
              <p:nvPr/>
            </p:nvSpPr>
            <p:spPr bwMode="auto">
              <a:xfrm>
                <a:off x="2464" y="3796"/>
                <a:ext cx="70" cy="34"/>
              </a:xfrm>
              <a:custGeom>
                <a:avLst/>
                <a:gdLst>
                  <a:gd name="T0" fmla="*/ 57 w 70"/>
                  <a:gd name="T1" fmla="*/ 3 h 34"/>
                  <a:gd name="T2" fmla="*/ 31 w 70"/>
                  <a:gd name="T3" fmla="*/ 0 h 34"/>
                  <a:gd name="T4" fmla="*/ 0 w 70"/>
                  <a:gd name="T5" fmla="*/ 33 h 34"/>
                  <a:gd name="T6" fmla="*/ 37 w 70"/>
                  <a:gd name="T7" fmla="*/ 34 h 34"/>
                  <a:gd name="T8" fmla="*/ 59 w 70"/>
                  <a:gd name="T9" fmla="*/ 30 h 34"/>
                  <a:gd name="T10" fmla="*/ 70 w 70"/>
                  <a:gd name="T11" fmla="*/ 3 h 34"/>
                  <a:gd name="T12" fmla="*/ 57 w 70"/>
                  <a:gd name="T13" fmla="*/ 3 h 34"/>
                  <a:gd name="T14" fmla="*/ 57 w 70"/>
                  <a:gd name="T15" fmla="*/ 3 h 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70" h="34">
                    <a:moveTo>
                      <a:pt x="57" y="3"/>
                    </a:moveTo>
                    <a:lnTo>
                      <a:pt x="31" y="0"/>
                    </a:lnTo>
                    <a:lnTo>
                      <a:pt x="0" y="33"/>
                    </a:lnTo>
                    <a:lnTo>
                      <a:pt x="37" y="34"/>
                    </a:lnTo>
                    <a:lnTo>
                      <a:pt x="59" y="30"/>
                    </a:lnTo>
                    <a:lnTo>
                      <a:pt x="70" y="3"/>
                    </a:lnTo>
                    <a:lnTo>
                      <a:pt x="57" y="3"/>
                    </a:lnTo>
                    <a:lnTo>
                      <a:pt x="57" y="3"/>
                    </a:lnTo>
                    <a:close/>
                  </a:path>
                </a:pathLst>
              </a:custGeom>
              <a:solidFill>
                <a:srgbClr val="E6C4A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44" name="Freeform 96"/>
              <p:cNvSpPr>
                <a:spLocks/>
              </p:cNvSpPr>
              <p:nvPr/>
            </p:nvSpPr>
            <p:spPr bwMode="auto">
              <a:xfrm>
                <a:off x="2434" y="3773"/>
                <a:ext cx="69" cy="29"/>
              </a:xfrm>
              <a:custGeom>
                <a:avLst/>
                <a:gdLst>
                  <a:gd name="T0" fmla="*/ 69 w 69"/>
                  <a:gd name="T1" fmla="*/ 0 h 29"/>
                  <a:gd name="T2" fmla="*/ 14 w 69"/>
                  <a:gd name="T3" fmla="*/ 21 h 29"/>
                  <a:gd name="T4" fmla="*/ 0 w 69"/>
                  <a:gd name="T5" fmla="*/ 27 h 29"/>
                  <a:gd name="T6" fmla="*/ 24 w 69"/>
                  <a:gd name="T7" fmla="*/ 29 h 29"/>
                  <a:gd name="T8" fmla="*/ 69 w 69"/>
                  <a:gd name="T9" fmla="*/ 23 h 29"/>
                  <a:gd name="T10" fmla="*/ 69 w 69"/>
                  <a:gd name="T11" fmla="*/ 0 h 29"/>
                  <a:gd name="T12" fmla="*/ 69 w 69"/>
                  <a:gd name="T13" fmla="*/ 0 h 2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69" h="29">
                    <a:moveTo>
                      <a:pt x="69" y="0"/>
                    </a:moveTo>
                    <a:lnTo>
                      <a:pt x="14" y="21"/>
                    </a:lnTo>
                    <a:lnTo>
                      <a:pt x="0" y="27"/>
                    </a:lnTo>
                    <a:lnTo>
                      <a:pt x="24" y="29"/>
                    </a:lnTo>
                    <a:lnTo>
                      <a:pt x="69" y="23"/>
                    </a:lnTo>
                    <a:lnTo>
                      <a:pt x="69" y="0"/>
                    </a:lnTo>
                    <a:lnTo>
                      <a:pt x="69" y="0"/>
                    </a:lnTo>
                    <a:close/>
                  </a:path>
                </a:pathLst>
              </a:custGeom>
              <a:solidFill>
                <a:srgbClr val="80754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45" name="Freeform 97"/>
              <p:cNvSpPr>
                <a:spLocks/>
              </p:cNvSpPr>
              <p:nvPr/>
            </p:nvSpPr>
            <p:spPr bwMode="auto">
              <a:xfrm>
                <a:off x="2438" y="3798"/>
                <a:ext cx="83" cy="57"/>
              </a:xfrm>
              <a:custGeom>
                <a:avLst/>
                <a:gdLst>
                  <a:gd name="T0" fmla="*/ 55 w 83"/>
                  <a:gd name="T1" fmla="*/ 0 h 57"/>
                  <a:gd name="T2" fmla="*/ 29 w 83"/>
                  <a:gd name="T3" fmla="*/ 19 h 57"/>
                  <a:gd name="T4" fmla="*/ 0 w 83"/>
                  <a:gd name="T5" fmla="*/ 57 h 57"/>
                  <a:gd name="T6" fmla="*/ 16 w 83"/>
                  <a:gd name="T7" fmla="*/ 53 h 57"/>
                  <a:gd name="T8" fmla="*/ 36 w 83"/>
                  <a:gd name="T9" fmla="*/ 39 h 57"/>
                  <a:gd name="T10" fmla="*/ 83 w 83"/>
                  <a:gd name="T11" fmla="*/ 32 h 57"/>
                  <a:gd name="T12" fmla="*/ 76 w 83"/>
                  <a:gd name="T13" fmla="*/ 23 h 57"/>
                  <a:gd name="T14" fmla="*/ 41 w 83"/>
                  <a:gd name="T15" fmla="*/ 28 h 57"/>
                  <a:gd name="T16" fmla="*/ 63 w 83"/>
                  <a:gd name="T17" fmla="*/ 6 h 57"/>
                  <a:gd name="T18" fmla="*/ 55 w 83"/>
                  <a:gd name="T19" fmla="*/ 0 h 57"/>
                  <a:gd name="T20" fmla="*/ 55 w 83"/>
                  <a:gd name="T21" fmla="*/ 0 h 5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83" h="57">
                    <a:moveTo>
                      <a:pt x="55" y="0"/>
                    </a:moveTo>
                    <a:lnTo>
                      <a:pt x="29" y="19"/>
                    </a:lnTo>
                    <a:lnTo>
                      <a:pt x="0" y="57"/>
                    </a:lnTo>
                    <a:lnTo>
                      <a:pt x="16" y="53"/>
                    </a:lnTo>
                    <a:lnTo>
                      <a:pt x="36" y="39"/>
                    </a:lnTo>
                    <a:lnTo>
                      <a:pt x="83" y="32"/>
                    </a:lnTo>
                    <a:lnTo>
                      <a:pt x="76" y="23"/>
                    </a:lnTo>
                    <a:lnTo>
                      <a:pt x="41" y="28"/>
                    </a:lnTo>
                    <a:lnTo>
                      <a:pt x="63" y="6"/>
                    </a:lnTo>
                    <a:lnTo>
                      <a:pt x="55" y="0"/>
                    </a:lnTo>
                    <a:lnTo>
                      <a:pt x="55" y="0"/>
                    </a:lnTo>
                    <a:close/>
                  </a:path>
                </a:pathLst>
              </a:custGeom>
              <a:solidFill>
                <a:srgbClr val="A6858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46" name="Freeform 98"/>
              <p:cNvSpPr>
                <a:spLocks/>
              </p:cNvSpPr>
              <p:nvPr/>
            </p:nvSpPr>
            <p:spPr bwMode="auto">
              <a:xfrm>
                <a:off x="2453" y="3697"/>
                <a:ext cx="82" cy="41"/>
              </a:xfrm>
              <a:custGeom>
                <a:avLst/>
                <a:gdLst>
                  <a:gd name="T0" fmla="*/ 65 w 82"/>
                  <a:gd name="T1" fmla="*/ 0 h 41"/>
                  <a:gd name="T2" fmla="*/ 32 w 82"/>
                  <a:gd name="T3" fmla="*/ 24 h 41"/>
                  <a:gd name="T4" fmla="*/ 11 w 82"/>
                  <a:gd name="T5" fmla="*/ 1 h 41"/>
                  <a:gd name="T6" fmla="*/ 0 w 82"/>
                  <a:gd name="T7" fmla="*/ 4 h 41"/>
                  <a:gd name="T8" fmla="*/ 10 w 82"/>
                  <a:gd name="T9" fmla="*/ 19 h 41"/>
                  <a:gd name="T10" fmla="*/ 11 w 82"/>
                  <a:gd name="T11" fmla="*/ 33 h 41"/>
                  <a:gd name="T12" fmla="*/ 52 w 82"/>
                  <a:gd name="T13" fmla="*/ 37 h 41"/>
                  <a:gd name="T14" fmla="*/ 82 w 82"/>
                  <a:gd name="T15" fmla="*/ 41 h 41"/>
                  <a:gd name="T16" fmla="*/ 65 w 82"/>
                  <a:gd name="T17" fmla="*/ 23 h 41"/>
                  <a:gd name="T18" fmla="*/ 65 w 82"/>
                  <a:gd name="T19" fmla="*/ 0 h 41"/>
                  <a:gd name="T20" fmla="*/ 65 w 82"/>
                  <a:gd name="T21" fmla="*/ 0 h 4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82" h="41">
                    <a:moveTo>
                      <a:pt x="65" y="0"/>
                    </a:moveTo>
                    <a:lnTo>
                      <a:pt x="32" y="24"/>
                    </a:lnTo>
                    <a:lnTo>
                      <a:pt x="11" y="1"/>
                    </a:lnTo>
                    <a:lnTo>
                      <a:pt x="0" y="4"/>
                    </a:lnTo>
                    <a:lnTo>
                      <a:pt x="10" y="19"/>
                    </a:lnTo>
                    <a:lnTo>
                      <a:pt x="11" y="33"/>
                    </a:lnTo>
                    <a:lnTo>
                      <a:pt x="52" y="37"/>
                    </a:lnTo>
                    <a:lnTo>
                      <a:pt x="82" y="41"/>
                    </a:lnTo>
                    <a:lnTo>
                      <a:pt x="65" y="23"/>
                    </a:lnTo>
                    <a:lnTo>
                      <a:pt x="65" y="0"/>
                    </a:lnTo>
                    <a:lnTo>
                      <a:pt x="65" y="0"/>
                    </a:lnTo>
                    <a:close/>
                  </a:path>
                </a:pathLst>
              </a:custGeom>
              <a:solidFill>
                <a:srgbClr val="826E4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47" name="Freeform 99"/>
              <p:cNvSpPr>
                <a:spLocks/>
              </p:cNvSpPr>
              <p:nvPr/>
            </p:nvSpPr>
            <p:spPr bwMode="auto">
              <a:xfrm>
                <a:off x="2400" y="3582"/>
                <a:ext cx="164" cy="124"/>
              </a:xfrm>
              <a:custGeom>
                <a:avLst/>
                <a:gdLst>
                  <a:gd name="T0" fmla="*/ 114 w 164"/>
                  <a:gd name="T1" fmla="*/ 0 h 124"/>
                  <a:gd name="T2" fmla="*/ 164 w 164"/>
                  <a:gd name="T3" fmla="*/ 3 h 124"/>
                  <a:gd name="T4" fmla="*/ 164 w 164"/>
                  <a:gd name="T5" fmla="*/ 39 h 124"/>
                  <a:gd name="T6" fmla="*/ 151 w 164"/>
                  <a:gd name="T7" fmla="*/ 86 h 124"/>
                  <a:gd name="T8" fmla="*/ 151 w 164"/>
                  <a:gd name="T9" fmla="*/ 124 h 124"/>
                  <a:gd name="T10" fmla="*/ 111 w 164"/>
                  <a:gd name="T11" fmla="*/ 121 h 124"/>
                  <a:gd name="T12" fmla="*/ 68 w 164"/>
                  <a:gd name="T13" fmla="*/ 117 h 124"/>
                  <a:gd name="T14" fmla="*/ 62 w 164"/>
                  <a:gd name="T15" fmla="*/ 104 h 124"/>
                  <a:gd name="T16" fmla="*/ 85 w 164"/>
                  <a:gd name="T17" fmla="*/ 98 h 124"/>
                  <a:gd name="T18" fmla="*/ 68 w 164"/>
                  <a:gd name="T19" fmla="*/ 87 h 124"/>
                  <a:gd name="T20" fmla="*/ 37 w 164"/>
                  <a:gd name="T21" fmla="*/ 113 h 124"/>
                  <a:gd name="T22" fmla="*/ 29 w 164"/>
                  <a:gd name="T23" fmla="*/ 89 h 124"/>
                  <a:gd name="T24" fmla="*/ 0 w 164"/>
                  <a:gd name="T25" fmla="*/ 69 h 124"/>
                  <a:gd name="T26" fmla="*/ 23 w 164"/>
                  <a:gd name="T27" fmla="*/ 53 h 124"/>
                  <a:gd name="T28" fmla="*/ 0 w 164"/>
                  <a:gd name="T29" fmla="*/ 39 h 124"/>
                  <a:gd name="T30" fmla="*/ 1 w 164"/>
                  <a:gd name="T31" fmla="*/ 8 h 124"/>
                  <a:gd name="T32" fmla="*/ 114 w 164"/>
                  <a:gd name="T33" fmla="*/ 0 h 124"/>
                  <a:gd name="T34" fmla="*/ 114 w 164"/>
                  <a:gd name="T35" fmla="*/ 0 h 1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64" h="124">
                    <a:moveTo>
                      <a:pt x="114" y="0"/>
                    </a:moveTo>
                    <a:lnTo>
                      <a:pt x="164" y="3"/>
                    </a:lnTo>
                    <a:lnTo>
                      <a:pt x="164" y="39"/>
                    </a:lnTo>
                    <a:lnTo>
                      <a:pt x="151" y="86"/>
                    </a:lnTo>
                    <a:lnTo>
                      <a:pt x="151" y="124"/>
                    </a:lnTo>
                    <a:lnTo>
                      <a:pt x="111" y="121"/>
                    </a:lnTo>
                    <a:lnTo>
                      <a:pt x="68" y="117"/>
                    </a:lnTo>
                    <a:lnTo>
                      <a:pt x="62" y="104"/>
                    </a:lnTo>
                    <a:lnTo>
                      <a:pt x="85" y="98"/>
                    </a:lnTo>
                    <a:lnTo>
                      <a:pt x="68" y="87"/>
                    </a:lnTo>
                    <a:lnTo>
                      <a:pt x="37" y="113"/>
                    </a:lnTo>
                    <a:lnTo>
                      <a:pt x="29" y="89"/>
                    </a:lnTo>
                    <a:lnTo>
                      <a:pt x="0" y="69"/>
                    </a:lnTo>
                    <a:lnTo>
                      <a:pt x="23" y="53"/>
                    </a:lnTo>
                    <a:lnTo>
                      <a:pt x="0" y="39"/>
                    </a:lnTo>
                    <a:lnTo>
                      <a:pt x="1" y="8"/>
                    </a:lnTo>
                    <a:lnTo>
                      <a:pt x="114" y="0"/>
                    </a:lnTo>
                    <a:lnTo>
                      <a:pt x="114" y="0"/>
                    </a:lnTo>
                    <a:close/>
                  </a:path>
                </a:pathLst>
              </a:custGeom>
              <a:solidFill>
                <a:srgbClr val="9E856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48" name="Freeform 100"/>
              <p:cNvSpPr>
                <a:spLocks/>
              </p:cNvSpPr>
              <p:nvPr/>
            </p:nvSpPr>
            <p:spPr bwMode="auto">
              <a:xfrm>
                <a:off x="2488" y="3607"/>
                <a:ext cx="58" cy="123"/>
              </a:xfrm>
              <a:custGeom>
                <a:avLst/>
                <a:gdLst>
                  <a:gd name="T0" fmla="*/ 38 w 58"/>
                  <a:gd name="T1" fmla="*/ 14 h 123"/>
                  <a:gd name="T2" fmla="*/ 58 w 58"/>
                  <a:gd name="T3" fmla="*/ 44 h 123"/>
                  <a:gd name="T4" fmla="*/ 54 w 58"/>
                  <a:gd name="T5" fmla="*/ 96 h 123"/>
                  <a:gd name="T6" fmla="*/ 35 w 58"/>
                  <a:gd name="T7" fmla="*/ 106 h 123"/>
                  <a:gd name="T8" fmla="*/ 35 w 58"/>
                  <a:gd name="T9" fmla="*/ 123 h 123"/>
                  <a:gd name="T10" fmla="*/ 26 w 58"/>
                  <a:gd name="T11" fmla="*/ 114 h 123"/>
                  <a:gd name="T12" fmla="*/ 30 w 58"/>
                  <a:gd name="T13" fmla="*/ 79 h 123"/>
                  <a:gd name="T14" fmla="*/ 30 w 58"/>
                  <a:gd name="T15" fmla="*/ 51 h 123"/>
                  <a:gd name="T16" fmla="*/ 15 w 58"/>
                  <a:gd name="T17" fmla="*/ 76 h 123"/>
                  <a:gd name="T18" fmla="*/ 0 w 58"/>
                  <a:gd name="T19" fmla="*/ 76 h 123"/>
                  <a:gd name="T20" fmla="*/ 0 w 58"/>
                  <a:gd name="T21" fmla="*/ 44 h 123"/>
                  <a:gd name="T22" fmla="*/ 5 w 58"/>
                  <a:gd name="T23" fmla="*/ 27 h 123"/>
                  <a:gd name="T24" fmla="*/ 22 w 58"/>
                  <a:gd name="T25" fmla="*/ 34 h 123"/>
                  <a:gd name="T26" fmla="*/ 27 w 58"/>
                  <a:gd name="T27" fmla="*/ 0 h 123"/>
                  <a:gd name="T28" fmla="*/ 38 w 58"/>
                  <a:gd name="T29" fmla="*/ 14 h 123"/>
                  <a:gd name="T30" fmla="*/ 38 w 58"/>
                  <a:gd name="T31" fmla="*/ 14 h 12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58" h="123">
                    <a:moveTo>
                      <a:pt x="38" y="14"/>
                    </a:moveTo>
                    <a:lnTo>
                      <a:pt x="58" y="44"/>
                    </a:lnTo>
                    <a:lnTo>
                      <a:pt x="54" y="96"/>
                    </a:lnTo>
                    <a:lnTo>
                      <a:pt x="35" y="106"/>
                    </a:lnTo>
                    <a:lnTo>
                      <a:pt x="35" y="123"/>
                    </a:lnTo>
                    <a:lnTo>
                      <a:pt x="26" y="114"/>
                    </a:lnTo>
                    <a:lnTo>
                      <a:pt x="30" y="79"/>
                    </a:lnTo>
                    <a:lnTo>
                      <a:pt x="30" y="51"/>
                    </a:lnTo>
                    <a:lnTo>
                      <a:pt x="15" y="76"/>
                    </a:lnTo>
                    <a:lnTo>
                      <a:pt x="0" y="76"/>
                    </a:lnTo>
                    <a:lnTo>
                      <a:pt x="0" y="44"/>
                    </a:lnTo>
                    <a:lnTo>
                      <a:pt x="5" y="27"/>
                    </a:lnTo>
                    <a:lnTo>
                      <a:pt x="22" y="34"/>
                    </a:lnTo>
                    <a:lnTo>
                      <a:pt x="27" y="0"/>
                    </a:lnTo>
                    <a:lnTo>
                      <a:pt x="38" y="14"/>
                    </a:lnTo>
                    <a:lnTo>
                      <a:pt x="38" y="14"/>
                    </a:lnTo>
                    <a:close/>
                  </a:path>
                </a:pathLst>
              </a:custGeom>
              <a:solidFill>
                <a:srgbClr val="4F42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49" name="Freeform 101"/>
              <p:cNvSpPr>
                <a:spLocks/>
              </p:cNvSpPr>
              <p:nvPr/>
            </p:nvSpPr>
            <p:spPr bwMode="auto">
              <a:xfrm>
                <a:off x="2464" y="3589"/>
                <a:ext cx="82" cy="49"/>
              </a:xfrm>
              <a:custGeom>
                <a:avLst/>
                <a:gdLst>
                  <a:gd name="T0" fmla="*/ 82 w 82"/>
                  <a:gd name="T1" fmla="*/ 0 h 49"/>
                  <a:gd name="T2" fmla="*/ 71 w 82"/>
                  <a:gd name="T3" fmla="*/ 22 h 49"/>
                  <a:gd name="T4" fmla="*/ 34 w 82"/>
                  <a:gd name="T5" fmla="*/ 49 h 49"/>
                  <a:gd name="T6" fmla="*/ 0 w 82"/>
                  <a:gd name="T7" fmla="*/ 40 h 49"/>
                  <a:gd name="T8" fmla="*/ 5 w 82"/>
                  <a:gd name="T9" fmla="*/ 7 h 49"/>
                  <a:gd name="T10" fmla="*/ 47 w 82"/>
                  <a:gd name="T11" fmla="*/ 0 h 49"/>
                  <a:gd name="T12" fmla="*/ 82 w 82"/>
                  <a:gd name="T13" fmla="*/ 0 h 49"/>
                  <a:gd name="T14" fmla="*/ 82 w 82"/>
                  <a:gd name="T15" fmla="*/ 0 h 4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82" h="49">
                    <a:moveTo>
                      <a:pt x="82" y="0"/>
                    </a:moveTo>
                    <a:lnTo>
                      <a:pt x="71" y="22"/>
                    </a:lnTo>
                    <a:lnTo>
                      <a:pt x="34" y="49"/>
                    </a:lnTo>
                    <a:lnTo>
                      <a:pt x="0" y="40"/>
                    </a:lnTo>
                    <a:lnTo>
                      <a:pt x="5" y="7"/>
                    </a:lnTo>
                    <a:lnTo>
                      <a:pt x="47" y="0"/>
                    </a:lnTo>
                    <a:lnTo>
                      <a:pt x="82" y="0"/>
                    </a:lnTo>
                    <a:lnTo>
                      <a:pt x="82" y="0"/>
                    </a:lnTo>
                    <a:close/>
                  </a:path>
                </a:pathLst>
              </a:custGeom>
              <a:solidFill>
                <a:srgbClr val="BFB89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0" name="Freeform 102"/>
              <p:cNvSpPr>
                <a:spLocks/>
              </p:cNvSpPr>
              <p:nvPr/>
            </p:nvSpPr>
            <p:spPr bwMode="auto">
              <a:xfrm>
                <a:off x="2463" y="3586"/>
                <a:ext cx="63" cy="55"/>
              </a:xfrm>
              <a:custGeom>
                <a:avLst/>
                <a:gdLst>
                  <a:gd name="T0" fmla="*/ 63 w 63"/>
                  <a:gd name="T1" fmla="*/ 0 h 55"/>
                  <a:gd name="T2" fmla="*/ 35 w 63"/>
                  <a:gd name="T3" fmla="*/ 13 h 55"/>
                  <a:gd name="T4" fmla="*/ 0 w 63"/>
                  <a:gd name="T5" fmla="*/ 47 h 55"/>
                  <a:gd name="T6" fmla="*/ 22 w 63"/>
                  <a:gd name="T7" fmla="*/ 55 h 55"/>
                  <a:gd name="T8" fmla="*/ 42 w 63"/>
                  <a:gd name="T9" fmla="*/ 29 h 55"/>
                  <a:gd name="T10" fmla="*/ 60 w 63"/>
                  <a:gd name="T11" fmla="*/ 16 h 55"/>
                  <a:gd name="T12" fmla="*/ 63 w 63"/>
                  <a:gd name="T13" fmla="*/ 0 h 55"/>
                  <a:gd name="T14" fmla="*/ 63 w 63"/>
                  <a:gd name="T15" fmla="*/ 0 h 5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63" h="55">
                    <a:moveTo>
                      <a:pt x="63" y="0"/>
                    </a:moveTo>
                    <a:lnTo>
                      <a:pt x="35" y="13"/>
                    </a:lnTo>
                    <a:lnTo>
                      <a:pt x="0" y="47"/>
                    </a:lnTo>
                    <a:lnTo>
                      <a:pt x="22" y="55"/>
                    </a:lnTo>
                    <a:lnTo>
                      <a:pt x="42" y="29"/>
                    </a:lnTo>
                    <a:lnTo>
                      <a:pt x="60" y="16"/>
                    </a:lnTo>
                    <a:lnTo>
                      <a:pt x="63" y="0"/>
                    </a:lnTo>
                    <a:lnTo>
                      <a:pt x="63" y="0"/>
                    </a:lnTo>
                    <a:close/>
                  </a:path>
                </a:pathLst>
              </a:custGeom>
              <a:solidFill>
                <a:srgbClr val="EDC97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1" name="Freeform 103"/>
              <p:cNvSpPr>
                <a:spLocks/>
              </p:cNvSpPr>
              <p:nvPr/>
            </p:nvSpPr>
            <p:spPr bwMode="auto">
              <a:xfrm>
                <a:off x="2383" y="3953"/>
                <a:ext cx="91" cy="108"/>
              </a:xfrm>
              <a:custGeom>
                <a:avLst/>
                <a:gdLst>
                  <a:gd name="T0" fmla="*/ 35 w 91"/>
                  <a:gd name="T1" fmla="*/ 0 h 108"/>
                  <a:gd name="T2" fmla="*/ 10 w 91"/>
                  <a:gd name="T3" fmla="*/ 25 h 108"/>
                  <a:gd name="T4" fmla="*/ 0 w 91"/>
                  <a:gd name="T5" fmla="*/ 60 h 108"/>
                  <a:gd name="T6" fmla="*/ 0 w 91"/>
                  <a:gd name="T7" fmla="*/ 105 h 108"/>
                  <a:gd name="T8" fmla="*/ 81 w 91"/>
                  <a:gd name="T9" fmla="*/ 108 h 108"/>
                  <a:gd name="T10" fmla="*/ 91 w 91"/>
                  <a:gd name="T11" fmla="*/ 67 h 108"/>
                  <a:gd name="T12" fmla="*/ 90 w 91"/>
                  <a:gd name="T13" fmla="*/ 24 h 108"/>
                  <a:gd name="T14" fmla="*/ 70 w 91"/>
                  <a:gd name="T15" fmla="*/ 19 h 108"/>
                  <a:gd name="T16" fmla="*/ 50 w 91"/>
                  <a:gd name="T17" fmla="*/ 22 h 108"/>
                  <a:gd name="T18" fmla="*/ 35 w 91"/>
                  <a:gd name="T19" fmla="*/ 0 h 108"/>
                  <a:gd name="T20" fmla="*/ 35 w 91"/>
                  <a:gd name="T21" fmla="*/ 0 h 10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91" h="108">
                    <a:moveTo>
                      <a:pt x="35" y="0"/>
                    </a:moveTo>
                    <a:lnTo>
                      <a:pt x="10" y="25"/>
                    </a:lnTo>
                    <a:lnTo>
                      <a:pt x="0" y="60"/>
                    </a:lnTo>
                    <a:lnTo>
                      <a:pt x="0" y="105"/>
                    </a:lnTo>
                    <a:lnTo>
                      <a:pt x="81" y="108"/>
                    </a:lnTo>
                    <a:lnTo>
                      <a:pt x="91" y="67"/>
                    </a:lnTo>
                    <a:lnTo>
                      <a:pt x="90" y="24"/>
                    </a:lnTo>
                    <a:lnTo>
                      <a:pt x="70" y="19"/>
                    </a:lnTo>
                    <a:lnTo>
                      <a:pt x="50" y="22"/>
                    </a:lnTo>
                    <a:lnTo>
                      <a:pt x="35" y="0"/>
                    </a:lnTo>
                    <a:lnTo>
                      <a:pt x="35" y="0"/>
                    </a:lnTo>
                    <a:close/>
                  </a:path>
                </a:pathLst>
              </a:custGeom>
              <a:solidFill>
                <a:srgbClr val="A6858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2" name="Freeform 104"/>
              <p:cNvSpPr>
                <a:spLocks/>
              </p:cNvSpPr>
              <p:nvPr/>
            </p:nvSpPr>
            <p:spPr bwMode="auto">
              <a:xfrm>
                <a:off x="2357" y="4042"/>
                <a:ext cx="246" cy="131"/>
              </a:xfrm>
              <a:custGeom>
                <a:avLst/>
                <a:gdLst>
                  <a:gd name="T0" fmla="*/ 246 w 246"/>
                  <a:gd name="T1" fmla="*/ 0 h 131"/>
                  <a:gd name="T2" fmla="*/ 110 w 246"/>
                  <a:gd name="T3" fmla="*/ 19 h 131"/>
                  <a:gd name="T4" fmla="*/ 36 w 246"/>
                  <a:gd name="T5" fmla="*/ 63 h 131"/>
                  <a:gd name="T6" fmla="*/ 0 w 246"/>
                  <a:gd name="T7" fmla="*/ 130 h 131"/>
                  <a:gd name="T8" fmla="*/ 194 w 246"/>
                  <a:gd name="T9" fmla="*/ 131 h 131"/>
                  <a:gd name="T10" fmla="*/ 225 w 246"/>
                  <a:gd name="T11" fmla="*/ 97 h 131"/>
                  <a:gd name="T12" fmla="*/ 246 w 246"/>
                  <a:gd name="T13" fmla="*/ 0 h 131"/>
                  <a:gd name="T14" fmla="*/ 246 w 246"/>
                  <a:gd name="T15" fmla="*/ 0 h 13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246" h="131">
                    <a:moveTo>
                      <a:pt x="246" y="0"/>
                    </a:moveTo>
                    <a:lnTo>
                      <a:pt x="110" y="19"/>
                    </a:lnTo>
                    <a:lnTo>
                      <a:pt x="36" y="63"/>
                    </a:lnTo>
                    <a:lnTo>
                      <a:pt x="0" y="130"/>
                    </a:lnTo>
                    <a:lnTo>
                      <a:pt x="194" y="131"/>
                    </a:lnTo>
                    <a:lnTo>
                      <a:pt x="225" y="97"/>
                    </a:lnTo>
                    <a:lnTo>
                      <a:pt x="246" y="0"/>
                    </a:lnTo>
                    <a:lnTo>
                      <a:pt x="246" y="0"/>
                    </a:lnTo>
                    <a:close/>
                  </a:path>
                </a:pathLst>
              </a:custGeom>
              <a:solidFill>
                <a:srgbClr val="80754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3" name="Freeform 105"/>
              <p:cNvSpPr>
                <a:spLocks/>
              </p:cNvSpPr>
              <p:nvPr/>
            </p:nvSpPr>
            <p:spPr bwMode="auto">
              <a:xfrm>
                <a:off x="2282" y="3879"/>
                <a:ext cx="301" cy="291"/>
              </a:xfrm>
              <a:custGeom>
                <a:avLst/>
                <a:gdLst>
                  <a:gd name="T0" fmla="*/ 269 w 301"/>
                  <a:gd name="T1" fmla="*/ 111 h 291"/>
                  <a:gd name="T2" fmla="*/ 253 w 301"/>
                  <a:gd name="T3" fmla="*/ 107 h 291"/>
                  <a:gd name="T4" fmla="*/ 224 w 301"/>
                  <a:gd name="T5" fmla="*/ 112 h 291"/>
                  <a:gd name="T6" fmla="*/ 182 w 301"/>
                  <a:gd name="T7" fmla="*/ 51 h 291"/>
                  <a:gd name="T8" fmla="*/ 182 w 301"/>
                  <a:gd name="T9" fmla="*/ 77 h 291"/>
                  <a:gd name="T10" fmla="*/ 150 w 301"/>
                  <a:gd name="T11" fmla="*/ 91 h 291"/>
                  <a:gd name="T12" fmla="*/ 162 w 301"/>
                  <a:gd name="T13" fmla="*/ 41 h 291"/>
                  <a:gd name="T14" fmla="*/ 213 w 301"/>
                  <a:gd name="T15" fmla="*/ 45 h 291"/>
                  <a:gd name="T16" fmla="*/ 181 w 301"/>
                  <a:gd name="T17" fmla="*/ 26 h 291"/>
                  <a:gd name="T18" fmla="*/ 191 w 301"/>
                  <a:gd name="T19" fmla="*/ 11 h 291"/>
                  <a:gd name="T20" fmla="*/ 142 w 301"/>
                  <a:gd name="T21" fmla="*/ 8 h 291"/>
                  <a:gd name="T22" fmla="*/ 99 w 301"/>
                  <a:gd name="T23" fmla="*/ 11 h 291"/>
                  <a:gd name="T24" fmla="*/ 68 w 301"/>
                  <a:gd name="T25" fmla="*/ 31 h 291"/>
                  <a:gd name="T26" fmla="*/ 101 w 301"/>
                  <a:gd name="T27" fmla="*/ 57 h 291"/>
                  <a:gd name="T28" fmla="*/ 114 w 301"/>
                  <a:gd name="T29" fmla="*/ 86 h 291"/>
                  <a:gd name="T30" fmla="*/ 41 w 301"/>
                  <a:gd name="T31" fmla="*/ 118 h 291"/>
                  <a:gd name="T32" fmla="*/ 0 w 301"/>
                  <a:gd name="T33" fmla="*/ 152 h 291"/>
                  <a:gd name="T34" fmla="*/ 44 w 301"/>
                  <a:gd name="T35" fmla="*/ 182 h 291"/>
                  <a:gd name="T36" fmla="*/ 24 w 301"/>
                  <a:gd name="T37" fmla="*/ 146 h 291"/>
                  <a:gd name="T38" fmla="*/ 65 w 301"/>
                  <a:gd name="T39" fmla="*/ 124 h 291"/>
                  <a:gd name="T40" fmla="*/ 84 w 301"/>
                  <a:gd name="T41" fmla="*/ 129 h 291"/>
                  <a:gd name="T42" fmla="*/ 69 w 301"/>
                  <a:gd name="T43" fmla="*/ 214 h 291"/>
                  <a:gd name="T44" fmla="*/ 69 w 301"/>
                  <a:gd name="T45" fmla="*/ 281 h 291"/>
                  <a:gd name="T46" fmla="*/ 186 w 301"/>
                  <a:gd name="T47" fmla="*/ 170 h 291"/>
                  <a:gd name="T48" fmla="*/ 129 w 301"/>
                  <a:gd name="T49" fmla="*/ 139 h 291"/>
                  <a:gd name="T50" fmla="*/ 121 w 301"/>
                  <a:gd name="T51" fmla="*/ 127 h 291"/>
                  <a:gd name="T52" fmla="*/ 141 w 301"/>
                  <a:gd name="T53" fmla="*/ 93 h 291"/>
                  <a:gd name="T54" fmla="*/ 150 w 301"/>
                  <a:gd name="T55" fmla="*/ 139 h 291"/>
                  <a:gd name="T56" fmla="*/ 146 w 301"/>
                  <a:gd name="T57" fmla="*/ 108 h 291"/>
                  <a:gd name="T58" fmla="*/ 182 w 301"/>
                  <a:gd name="T59" fmla="*/ 104 h 291"/>
                  <a:gd name="T60" fmla="*/ 219 w 301"/>
                  <a:gd name="T61" fmla="*/ 163 h 291"/>
                  <a:gd name="T62" fmla="*/ 289 w 301"/>
                  <a:gd name="T63" fmla="*/ 109 h 29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</a:cxnLst>
                <a:rect l="0" t="0" r="r" b="b"/>
                <a:pathLst>
                  <a:path w="301" h="291">
                    <a:moveTo>
                      <a:pt x="289" y="109"/>
                    </a:moveTo>
                    <a:lnTo>
                      <a:pt x="269" y="111"/>
                    </a:lnTo>
                    <a:lnTo>
                      <a:pt x="239" y="134"/>
                    </a:lnTo>
                    <a:lnTo>
                      <a:pt x="253" y="107"/>
                    </a:lnTo>
                    <a:lnTo>
                      <a:pt x="241" y="103"/>
                    </a:lnTo>
                    <a:lnTo>
                      <a:pt x="224" y="112"/>
                    </a:lnTo>
                    <a:lnTo>
                      <a:pt x="223" y="87"/>
                    </a:lnTo>
                    <a:lnTo>
                      <a:pt x="182" y="51"/>
                    </a:lnTo>
                    <a:lnTo>
                      <a:pt x="165" y="66"/>
                    </a:lnTo>
                    <a:lnTo>
                      <a:pt x="182" y="77"/>
                    </a:lnTo>
                    <a:lnTo>
                      <a:pt x="187" y="87"/>
                    </a:lnTo>
                    <a:lnTo>
                      <a:pt x="150" y="91"/>
                    </a:lnTo>
                    <a:lnTo>
                      <a:pt x="156" y="56"/>
                    </a:lnTo>
                    <a:lnTo>
                      <a:pt x="162" y="41"/>
                    </a:lnTo>
                    <a:lnTo>
                      <a:pt x="177" y="36"/>
                    </a:lnTo>
                    <a:lnTo>
                      <a:pt x="213" y="45"/>
                    </a:lnTo>
                    <a:lnTo>
                      <a:pt x="205" y="29"/>
                    </a:lnTo>
                    <a:lnTo>
                      <a:pt x="181" y="26"/>
                    </a:lnTo>
                    <a:lnTo>
                      <a:pt x="172" y="16"/>
                    </a:lnTo>
                    <a:lnTo>
                      <a:pt x="191" y="11"/>
                    </a:lnTo>
                    <a:lnTo>
                      <a:pt x="191" y="0"/>
                    </a:lnTo>
                    <a:lnTo>
                      <a:pt x="142" y="8"/>
                    </a:lnTo>
                    <a:lnTo>
                      <a:pt x="133" y="7"/>
                    </a:lnTo>
                    <a:lnTo>
                      <a:pt x="99" y="11"/>
                    </a:lnTo>
                    <a:lnTo>
                      <a:pt x="90" y="22"/>
                    </a:lnTo>
                    <a:lnTo>
                      <a:pt x="68" y="31"/>
                    </a:lnTo>
                    <a:lnTo>
                      <a:pt x="61" y="42"/>
                    </a:lnTo>
                    <a:lnTo>
                      <a:pt x="101" y="57"/>
                    </a:lnTo>
                    <a:lnTo>
                      <a:pt x="119" y="70"/>
                    </a:lnTo>
                    <a:lnTo>
                      <a:pt x="114" y="86"/>
                    </a:lnTo>
                    <a:lnTo>
                      <a:pt x="93" y="102"/>
                    </a:lnTo>
                    <a:lnTo>
                      <a:pt x="41" y="118"/>
                    </a:lnTo>
                    <a:lnTo>
                      <a:pt x="12" y="131"/>
                    </a:lnTo>
                    <a:lnTo>
                      <a:pt x="0" y="152"/>
                    </a:lnTo>
                    <a:lnTo>
                      <a:pt x="20" y="167"/>
                    </a:lnTo>
                    <a:lnTo>
                      <a:pt x="44" y="182"/>
                    </a:lnTo>
                    <a:lnTo>
                      <a:pt x="49" y="178"/>
                    </a:lnTo>
                    <a:lnTo>
                      <a:pt x="24" y="146"/>
                    </a:lnTo>
                    <a:lnTo>
                      <a:pt x="39" y="134"/>
                    </a:lnTo>
                    <a:lnTo>
                      <a:pt x="65" y="124"/>
                    </a:lnTo>
                    <a:lnTo>
                      <a:pt x="65" y="134"/>
                    </a:lnTo>
                    <a:lnTo>
                      <a:pt x="84" y="129"/>
                    </a:lnTo>
                    <a:lnTo>
                      <a:pt x="78" y="160"/>
                    </a:lnTo>
                    <a:lnTo>
                      <a:pt x="69" y="214"/>
                    </a:lnTo>
                    <a:lnTo>
                      <a:pt x="78" y="239"/>
                    </a:lnTo>
                    <a:lnTo>
                      <a:pt x="69" y="281"/>
                    </a:lnTo>
                    <a:lnTo>
                      <a:pt x="171" y="291"/>
                    </a:lnTo>
                    <a:lnTo>
                      <a:pt x="186" y="170"/>
                    </a:lnTo>
                    <a:lnTo>
                      <a:pt x="136" y="164"/>
                    </a:lnTo>
                    <a:lnTo>
                      <a:pt x="129" y="139"/>
                    </a:lnTo>
                    <a:lnTo>
                      <a:pt x="108" y="146"/>
                    </a:lnTo>
                    <a:lnTo>
                      <a:pt x="121" y="127"/>
                    </a:lnTo>
                    <a:lnTo>
                      <a:pt x="119" y="91"/>
                    </a:lnTo>
                    <a:lnTo>
                      <a:pt x="141" y="93"/>
                    </a:lnTo>
                    <a:lnTo>
                      <a:pt x="141" y="116"/>
                    </a:lnTo>
                    <a:lnTo>
                      <a:pt x="150" y="139"/>
                    </a:lnTo>
                    <a:lnTo>
                      <a:pt x="160" y="109"/>
                    </a:lnTo>
                    <a:lnTo>
                      <a:pt x="146" y="108"/>
                    </a:lnTo>
                    <a:lnTo>
                      <a:pt x="161" y="100"/>
                    </a:lnTo>
                    <a:lnTo>
                      <a:pt x="182" y="104"/>
                    </a:lnTo>
                    <a:lnTo>
                      <a:pt x="180" y="142"/>
                    </a:lnTo>
                    <a:lnTo>
                      <a:pt x="219" y="163"/>
                    </a:lnTo>
                    <a:lnTo>
                      <a:pt x="301" y="171"/>
                    </a:lnTo>
                    <a:lnTo>
                      <a:pt x="289" y="109"/>
                    </a:lnTo>
                    <a:lnTo>
                      <a:pt x="289" y="109"/>
                    </a:lnTo>
                    <a:close/>
                  </a:path>
                </a:pathLst>
              </a:custGeom>
              <a:solidFill>
                <a:srgbClr val="80754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4" name="Freeform 106"/>
              <p:cNvSpPr>
                <a:spLocks/>
              </p:cNvSpPr>
              <p:nvPr/>
            </p:nvSpPr>
            <p:spPr bwMode="auto">
              <a:xfrm>
                <a:off x="2403" y="3895"/>
                <a:ext cx="21" cy="34"/>
              </a:xfrm>
              <a:custGeom>
                <a:avLst/>
                <a:gdLst>
                  <a:gd name="T0" fmla="*/ 21 w 21"/>
                  <a:gd name="T1" fmla="*/ 25 h 34"/>
                  <a:gd name="T2" fmla="*/ 10 w 21"/>
                  <a:gd name="T3" fmla="*/ 0 h 34"/>
                  <a:gd name="T4" fmla="*/ 0 w 21"/>
                  <a:gd name="T5" fmla="*/ 15 h 34"/>
                  <a:gd name="T6" fmla="*/ 0 w 21"/>
                  <a:gd name="T7" fmla="*/ 34 h 34"/>
                  <a:gd name="T8" fmla="*/ 21 w 21"/>
                  <a:gd name="T9" fmla="*/ 25 h 34"/>
                  <a:gd name="T10" fmla="*/ 21 w 21"/>
                  <a:gd name="T11" fmla="*/ 25 h 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21" h="34">
                    <a:moveTo>
                      <a:pt x="21" y="25"/>
                    </a:moveTo>
                    <a:lnTo>
                      <a:pt x="10" y="0"/>
                    </a:lnTo>
                    <a:lnTo>
                      <a:pt x="0" y="15"/>
                    </a:lnTo>
                    <a:lnTo>
                      <a:pt x="0" y="34"/>
                    </a:lnTo>
                    <a:lnTo>
                      <a:pt x="21" y="25"/>
                    </a:lnTo>
                    <a:lnTo>
                      <a:pt x="21" y="25"/>
                    </a:lnTo>
                    <a:close/>
                  </a:path>
                </a:pathLst>
              </a:custGeom>
              <a:solidFill>
                <a:srgbClr val="C2BF4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5" name="Freeform 107"/>
              <p:cNvSpPr>
                <a:spLocks/>
              </p:cNvSpPr>
              <p:nvPr/>
            </p:nvSpPr>
            <p:spPr bwMode="auto">
              <a:xfrm>
                <a:off x="2473" y="3832"/>
                <a:ext cx="45" cy="54"/>
              </a:xfrm>
              <a:custGeom>
                <a:avLst/>
                <a:gdLst>
                  <a:gd name="T0" fmla="*/ 25 w 45"/>
                  <a:gd name="T1" fmla="*/ 54 h 54"/>
                  <a:gd name="T2" fmla="*/ 22 w 45"/>
                  <a:gd name="T3" fmla="*/ 29 h 54"/>
                  <a:gd name="T4" fmla="*/ 0 w 45"/>
                  <a:gd name="T5" fmla="*/ 3 h 54"/>
                  <a:gd name="T6" fmla="*/ 19 w 45"/>
                  <a:gd name="T7" fmla="*/ 9 h 54"/>
                  <a:gd name="T8" fmla="*/ 30 w 45"/>
                  <a:gd name="T9" fmla="*/ 0 h 54"/>
                  <a:gd name="T10" fmla="*/ 45 w 45"/>
                  <a:gd name="T11" fmla="*/ 3 h 54"/>
                  <a:gd name="T12" fmla="*/ 33 w 45"/>
                  <a:gd name="T13" fmla="*/ 19 h 54"/>
                  <a:gd name="T14" fmla="*/ 36 w 45"/>
                  <a:gd name="T15" fmla="*/ 42 h 54"/>
                  <a:gd name="T16" fmla="*/ 25 w 45"/>
                  <a:gd name="T17" fmla="*/ 54 h 54"/>
                  <a:gd name="T18" fmla="*/ 25 w 45"/>
                  <a:gd name="T19" fmla="*/ 54 h 5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45" h="54">
                    <a:moveTo>
                      <a:pt x="25" y="54"/>
                    </a:moveTo>
                    <a:lnTo>
                      <a:pt x="22" y="29"/>
                    </a:lnTo>
                    <a:lnTo>
                      <a:pt x="0" y="3"/>
                    </a:lnTo>
                    <a:lnTo>
                      <a:pt x="19" y="9"/>
                    </a:lnTo>
                    <a:lnTo>
                      <a:pt x="30" y="0"/>
                    </a:lnTo>
                    <a:lnTo>
                      <a:pt x="45" y="3"/>
                    </a:lnTo>
                    <a:lnTo>
                      <a:pt x="33" y="19"/>
                    </a:lnTo>
                    <a:lnTo>
                      <a:pt x="36" y="42"/>
                    </a:lnTo>
                    <a:lnTo>
                      <a:pt x="25" y="54"/>
                    </a:lnTo>
                    <a:lnTo>
                      <a:pt x="25" y="54"/>
                    </a:lnTo>
                    <a:close/>
                  </a:path>
                </a:pathLst>
              </a:custGeom>
              <a:solidFill>
                <a:srgbClr val="635E1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6" name="Freeform 108"/>
              <p:cNvSpPr>
                <a:spLocks/>
              </p:cNvSpPr>
              <p:nvPr/>
            </p:nvSpPr>
            <p:spPr bwMode="auto">
              <a:xfrm>
                <a:off x="2408" y="3905"/>
                <a:ext cx="29" cy="42"/>
              </a:xfrm>
              <a:custGeom>
                <a:avLst/>
                <a:gdLst>
                  <a:gd name="T0" fmla="*/ 0 w 29"/>
                  <a:gd name="T1" fmla="*/ 22 h 42"/>
                  <a:gd name="T2" fmla="*/ 13 w 29"/>
                  <a:gd name="T3" fmla="*/ 19 h 42"/>
                  <a:gd name="T4" fmla="*/ 24 w 29"/>
                  <a:gd name="T5" fmla="*/ 0 h 42"/>
                  <a:gd name="T6" fmla="*/ 29 w 29"/>
                  <a:gd name="T7" fmla="*/ 26 h 42"/>
                  <a:gd name="T8" fmla="*/ 29 w 29"/>
                  <a:gd name="T9" fmla="*/ 35 h 42"/>
                  <a:gd name="T10" fmla="*/ 8 w 29"/>
                  <a:gd name="T11" fmla="*/ 42 h 42"/>
                  <a:gd name="T12" fmla="*/ 0 w 29"/>
                  <a:gd name="T13" fmla="*/ 22 h 42"/>
                  <a:gd name="T14" fmla="*/ 0 w 29"/>
                  <a:gd name="T15" fmla="*/ 22 h 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29" h="42">
                    <a:moveTo>
                      <a:pt x="0" y="22"/>
                    </a:moveTo>
                    <a:lnTo>
                      <a:pt x="13" y="19"/>
                    </a:lnTo>
                    <a:lnTo>
                      <a:pt x="24" y="0"/>
                    </a:lnTo>
                    <a:lnTo>
                      <a:pt x="29" y="26"/>
                    </a:lnTo>
                    <a:lnTo>
                      <a:pt x="29" y="35"/>
                    </a:lnTo>
                    <a:lnTo>
                      <a:pt x="8" y="42"/>
                    </a:lnTo>
                    <a:lnTo>
                      <a:pt x="0" y="22"/>
                    </a:lnTo>
                    <a:lnTo>
                      <a:pt x="0" y="22"/>
                    </a:lnTo>
                    <a:close/>
                  </a:path>
                </a:pathLst>
              </a:custGeom>
              <a:solidFill>
                <a:srgbClr val="4F42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7" name="Freeform 109"/>
              <p:cNvSpPr>
                <a:spLocks/>
              </p:cNvSpPr>
              <p:nvPr/>
            </p:nvSpPr>
            <p:spPr bwMode="auto">
              <a:xfrm>
                <a:off x="2335" y="3894"/>
                <a:ext cx="68" cy="51"/>
              </a:xfrm>
              <a:custGeom>
                <a:avLst/>
                <a:gdLst>
                  <a:gd name="T0" fmla="*/ 0 w 68"/>
                  <a:gd name="T1" fmla="*/ 27 h 51"/>
                  <a:gd name="T2" fmla="*/ 3 w 68"/>
                  <a:gd name="T3" fmla="*/ 11 h 51"/>
                  <a:gd name="T4" fmla="*/ 58 w 68"/>
                  <a:gd name="T5" fmla="*/ 0 h 51"/>
                  <a:gd name="T6" fmla="*/ 61 w 68"/>
                  <a:gd name="T7" fmla="*/ 7 h 51"/>
                  <a:gd name="T8" fmla="*/ 45 w 68"/>
                  <a:gd name="T9" fmla="*/ 18 h 51"/>
                  <a:gd name="T10" fmla="*/ 56 w 68"/>
                  <a:gd name="T11" fmla="*/ 27 h 51"/>
                  <a:gd name="T12" fmla="*/ 68 w 68"/>
                  <a:gd name="T13" fmla="*/ 36 h 51"/>
                  <a:gd name="T14" fmla="*/ 66 w 68"/>
                  <a:gd name="T15" fmla="*/ 51 h 51"/>
                  <a:gd name="T16" fmla="*/ 36 w 68"/>
                  <a:gd name="T17" fmla="*/ 40 h 51"/>
                  <a:gd name="T18" fmla="*/ 36 w 68"/>
                  <a:gd name="T19" fmla="*/ 15 h 51"/>
                  <a:gd name="T20" fmla="*/ 22 w 68"/>
                  <a:gd name="T21" fmla="*/ 16 h 51"/>
                  <a:gd name="T22" fmla="*/ 20 w 68"/>
                  <a:gd name="T23" fmla="*/ 35 h 51"/>
                  <a:gd name="T24" fmla="*/ 0 w 68"/>
                  <a:gd name="T25" fmla="*/ 27 h 51"/>
                  <a:gd name="T26" fmla="*/ 0 w 68"/>
                  <a:gd name="T27" fmla="*/ 27 h 5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68" h="51">
                    <a:moveTo>
                      <a:pt x="0" y="27"/>
                    </a:moveTo>
                    <a:lnTo>
                      <a:pt x="3" y="11"/>
                    </a:lnTo>
                    <a:lnTo>
                      <a:pt x="58" y="0"/>
                    </a:lnTo>
                    <a:lnTo>
                      <a:pt x="61" y="7"/>
                    </a:lnTo>
                    <a:lnTo>
                      <a:pt x="45" y="18"/>
                    </a:lnTo>
                    <a:lnTo>
                      <a:pt x="56" y="27"/>
                    </a:lnTo>
                    <a:lnTo>
                      <a:pt x="68" y="36"/>
                    </a:lnTo>
                    <a:lnTo>
                      <a:pt x="66" y="51"/>
                    </a:lnTo>
                    <a:lnTo>
                      <a:pt x="36" y="40"/>
                    </a:lnTo>
                    <a:lnTo>
                      <a:pt x="36" y="15"/>
                    </a:lnTo>
                    <a:lnTo>
                      <a:pt x="22" y="16"/>
                    </a:lnTo>
                    <a:lnTo>
                      <a:pt x="20" y="35"/>
                    </a:lnTo>
                    <a:lnTo>
                      <a:pt x="0" y="27"/>
                    </a:lnTo>
                    <a:lnTo>
                      <a:pt x="0" y="27"/>
                    </a:lnTo>
                    <a:close/>
                  </a:path>
                </a:pathLst>
              </a:custGeom>
              <a:solidFill>
                <a:srgbClr val="4F42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8" name="Freeform 110"/>
              <p:cNvSpPr>
                <a:spLocks/>
              </p:cNvSpPr>
              <p:nvPr/>
            </p:nvSpPr>
            <p:spPr bwMode="auto">
              <a:xfrm>
                <a:off x="2238" y="3832"/>
                <a:ext cx="105" cy="99"/>
              </a:xfrm>
              <a:custGeom>
                <a:avLst/>
                <a:gdLst>
                  <a:gd name="T0" fmla="*/ 14 w 105"/>
                  <a:gd name="T1" fmla="*/ 24 h 99"/>
                  <a:gd name="T2" fmla="*/ 26 w 105"/>
                  <a:gd name="T3" fmla="*/ 34 h 99"/>
                  <a:gd name="T4" fmla="*/ 39 w 105"/>
                  <a:gd name="T5" fmla="*/ 48 h 99"/>
                  <a:gd name="T6" fmla="*/ 25 w 105"/>
                  <a:gd name="T7" fmla="*/ 59 h 99"/>
                  <a:gd name="T8" fmla="*/ 1 w 105"/>
                  <a:gd name="T9" fmla="*/ 66 h 99"/>
                  <a:gd name="T10" fmla="*/ 0 w 105"/>
                  <a:gd name="T11" fmla="*/ 92 h 99"/>
                  <a:gd name="T12" fmla="*/ 9 w 105"/>
                  <a:gd name="T13" fmla="*/ 94 h 99"/>
                  <a:gd name="T14" fmla="*/ 15 w 105"/>
                  <a:gd name="T15" fmla="*/ 80 h 99"/>
                  <a:gd name="T16" fmla="*/ 26 w 105"/>
                  <a:gd name="T17" fmla="*/ 77 h 99"/>
                  <a:gd name="T18" fmla="*/ 20 w 105"/>
                  <a:gd name="T19" fmla="*/ 99 h 99"/>
                  <a:gd name="T20" fmla="*/ 44 w 105"/>
                  <a:gd name="T21" fmla="*/ 98 h 99"/>
                  <a:gd name="T22" fmla="*/ 51 w 105"/>
                  <a:gd name="T23" fmla="*/ 83 h 99"/>
                  <a:gd name="T24" fmla="*/ 45 w 105"/>
                  <a:gd name="T25" fmla="*/ 69 h 99"/>
                  <a:gd name="T26" fmla="*/ 64 w 105"/>
                  <a:gd name="T27" fmla="*/ 65 h 99"/>
                  <a:gd name="T28" fmla="*/ 83 w 105"/>
                  <a:gd name="T29" fmla="*/ 84 h 99"/>
                  <a:gd name="T30" fmla="*/ 97 w 105"/>
                  <a:gd name="T31" fmla="*/ 90 h 99"/>
                  <a:gd name="T32" fmla="*/ 105 w 105"/>
                  <a:gd name="T33" fmla="*/ 76 h 99"/>
                  <a:gd name="T34" fmla="*/ 70 w 105"/>
                  <a:gd name="T35" fmla="*/ 63 h 99"/>
                  <a:gd name="T36" fmla="*/ 81 w 105"/>
                  <a:gd name="T37" fmla="*/ 34 h 99"/>
                  <a:gd name="T38" fmla="*/ 68 w 105"/>
                  <a:gd name="T39" fmla="*/ 40 h 99"/>
                  <a:gd name="T40" fmla="*/ 56 w 105"/>
                  <a:gd name="T41" fmla="*/ 7 h 99"/>
                  <a:gd name="T42" fmla="*/ 60 w 105"/>
                  <a:gd name="T43" fmla="*/ 0 h 99"/>
                  <a:gd name="T44" fmla="*/ 39 w 105"/>
                  <a:gd name="T45" fmla="*/ 2 h 99"/>
                  <a:gd name="T46" fmla="*/ 39 w 105"/>
                  <a:gd name="T47" fmla="*/ 14 h 99"/>
                  <a:gd name="T48" fmla="*/ 10 w 105"/>
                  <a:gd name="T49" fmla="*/ 15 h 99"/>
                  <a:gd name="T50" fmla="*/ 14 w 105"/>
                  <a:gd name="T51" fmla="*/ 24 h 99"/>
                  <a:gd name="T52" fmla="*/ 14 w 105"/>
                  <a:gd name="T53" fmla="*/ 24 h 9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</a:cxnLst>
                <a:rect l="0" t="0" r="r" b="b"/>
                <a:pathLst>
                  <a:path w="105" h="99">
                    <a:moveTo>
                      <a:pt x="14" y="24"/>
                    </a:moveTo>
                    <a:lnTo>
                      <a:pt x="26" y="34"/>
                    </a:lnTo>
                    <a:lnTo>
                      <a:pt x="39" y="48"/>
                    </a:lnTo>
                    <a:lnTo>
                      <a:pt x="25" y="59"/>
                    </a:lnTo>
                    <a:lnTo>
                      <a:pt x="1" y="66"/>
                    </a:lnTo>
                    <a:lnTo>
                      <a:pt x="0" y="92"/>
                    </a:lnTo>
                    <a:lnTo>
                      <a:pt x="9" y="94"/>
                    </a:lnTo>
                    <a:lnTo>
                      <a:pt x="15" y="80"/>
                    </a:lnTo>
                    <a:lnTo>
                      <a:pt x="26" y="77"/>
                    </a:lnTo>
                    <a:lnTo>
                      <a:pt x="20" y="99"/>
                    </a:lnTo>
                    <a:lnTo>
                      <a:pt x="44" y="98"/>
                    </a:lnTo>
                    <a:lnTo>
                      <a:pt x="51" y="83"/>
                    </a:lnTo>
                    <a:lnTo>
                      <a:pt x="45" y="69"/>
                    </a:lnTo>
                    <a:lnTo>
                      <a:pt x="64" y="65"/>
                    </a:lnTo>
                    <a:lnTo>
                      <a:pt x="83" y="84"/>
                    </a:lnTo>
                    <a:lnTo>
                      <a:pt x="97" y="90"/>
                    </a:lnTo>
                    <a:lnTo>
                      <a:pt x="105" y="76"/>
                    </a:lnTo>
                    <a:lnTo>
                      <a:pt x="70" y="63"/>
                    </a:lnTo>
                    <a:lnTo>
                      <a:pt x="81" y="34"/>
                    </a:lnTo>
                    <a:lnTo>
                      <a:pt x="68" y="40"/>
                    </a:lnTo>
                    <a:lnTo>
                      <a:pt x="56" y="7"/>
                    </a:lnTo>
                    <a:lnTo>
                      <a:pt x="60" y="0"/>
                    </a:lnTo>
                    <a:lnTo>
                      <a:pt x="39" y="2"/>
                    </a:lnTo>
                    <a:lnTo>
                      <a:pt x="39" y="14"/>
                    </a:lnTo>
                    <a:lnTo>
                      <a:pt x="10" y="15"/>
                    </a:lnTo>
                    <a:lnTo>
                      <a:pt x="14" y="24"/>
                    </a:lnTo>
                    <a:lnTo>
                      <a:pt x="14" y="24"/>
                    </a:lnTo>
                    <a:close/>
                  </a:path>
                </a:pathLst>
              </a:custGeom>
              <a:solidFill>
                <a:srgbClr val="80754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9" name="Freeform 111"/>
              <p:cNvSpPr>
                <a:spLocks/>
              </p:cNvSpPr>
              <p:nvPr/>
            </p:nvSpPr>
            <p:spPr bwMode="auto">
              <a:xfrm>
                <a:off x="2232" y="3922"/>
                <a:ext cx="50" cy="35"/>
              </a:xfrm>
              <a:custGeom>
                <a:avLst/>
                <a:gdLst>
                  <a:gd name="T0" fmla="*/ 50 w 50"/>
                  <a:gd name="T1" fmla="*/ 12 h 35"/>
                  <a:gd name="T2" fmla="*/ 31 w 50"/>
                  <a:gd name="T3" fmla="*/ 20 h 35"/>
                  <a:gd name="T4" fmla="*/ 30 w 50"/>
                  <a:gd name="T5" fmla="*/ 35 h 35"/>
                  <a:gd name="T6" fmla="*/ 0 w 50"/>
                  <a:gd name="T7" fmla="*/ 34 h 35"/>
                  <a:gd name="T8" fmla="*/ 12 w 50"/>
                  <a:gd name="T9" fmla="*/ 27 h 35"/>
                  <a:gd name="T10" fmla="*/ 27 w 50"/>
                  <a:gd name="T11" fmla="*/ 8 h 35"/>
                  <a:gd name="T12" fmla="*/ 46 w 50"/>
                  <a:gd name="T13" fmla="*/ 0 h 35"/>
                  <a:gd name="T14" fmla="*/ 50 w 50"/>
                  <a:gd name="T15" fmla="*/ 12 h 35"/>
                  <a:gd name="T16" fmla="*/ 50 w 50"/>
                  <a:gd name="T17" fmla="*/ 12 h 3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50" h="35">
                    <a:moveTo>
                      <a:pt x="50" y="12"/>
                    </a:moveTo>
                    <a:lnTo>
                      <a:pt x="31" y="20"/>
                    </a:lnTo>
                    <a:lnTo>
                      <a:pt x="30" y="35"/>
                    </a:lnTo>
                    <a:lnTo>
                      <a:pt x="0" y="34"/>
                    </a:lnTo>
                    <a:lnTo>
                      <a:pt x="12" y="27"/>
                    </a:lnTo>
                    <a:lnTo>
                      <a:pt x="27" y="8"/>
                    </a:lnTo>
                    <a:lnTo>
                      <a:pt x="46" y="0"/>
                    </a:lnTo>
                    <a:lnTo>
                      <a:pt x="50" y="12"/>
                    </a:lnTo>
                    <a:lnTo>
                      <a:pt x="50" y="12"/>
                    </a:lnTo>
                    <a:close/>
                  </a:path>
                </a:pathLst>
              </a:custGeom>
              <a:solidFill>
                <a:srgbClr val="FCDEB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0" name="Freeform 112"/>
              <p:cNvSpPr>
                <a:spLocks/>
              </p:cNvSpPr>
              <p:nvPr/>
            </p:nvSpPr>
            <p:spPr bwMode="auto">
              <a:xfrm>
                <a:off x="2323" y="3948"/>
                <a:ext cx="72" cy="12"/>
              </a:xfrm>
              <a:custGeom>
                <a:avLst/>
                <a:gdLst>
                  <a:gd name="T0" fmla="*/ 70 w 72"/>
                  <a:gd name="T1" fmla="*/ 10 h 12"/>
                  <a:gd name="T2" fmla="*/ 43 w 72"/>
                  <a:gd name="T3" fmla="*/ 9 h 12"/>
                  <a:gd name="T4" fmla="*/ 17 w 72"/>
                  <a:gd name="T5" fmla="*/ 12 h 12"/>
                  <a:gd name="T6" fmla="*/ 0 w 72"/>
                  <a:gd name="T7" fmla="*/ 4 h 12"/>
                  <a:gd name="T8" fmla="*/ 23 w 72"/>
                  <a:gd name="T9" fmla="*/ 4 h 12"/>
                  <a:gd name="T10" fmla="*/ 49 w 72"/>
                  <a:gd name="T11" fmla="*/ 0 h 12"/>
                  <a:gd name="T12" fmla="*/ 72 w 72"/>
                  <a:gd name="T13" fmla="*/ 1 h 12"/>
                  <a:gd name="T14" fmla="*/ 70 w 72"/>
                  <a:gd name="T15" fmla="*/ 10 h 12"/>
                  <a:gd name="T16" fmla="*/ 70 w 72"/>
                  <a:gd name="T17" fmla="*/ 10 h 1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72" h="12">
                    <a:moveTo>
                      <a:pt x="70" y="10"/>
                    </a:moveTo>
                    <a:lnTo>
                      <a:pt x="43" y="9"/>
                    </a:lnTo>
                    <a:lnTo>
                      <a:pt x="17" y="12"/>
                    </a:lnTo>
                    <a:lnTo>
                      <a:pt x="0" y="4"/>
                    </a:lnTo>
                    <a:lnTo>
                      <a:pt x="23" y="4"/>
                    </a:lnTo>
                    <a:lnTo>
                      <a:pt x="49" y="0"/>
                    </a:lnTo>
                    <a:lnTo>
                      <a:pt x="72" y="1"/>
                    </a:lnTo>
                    <a:lnTo>
                      <a:pt x="70" y="10"/>
                    </a:lnTo>
                    <a:lnTo>
                      <a:pt x="70" y="10"/>
                    </a:lnTo>
                    <a:close/>
                  </a:path>
                </a:pathLst>
              </a:custGeom>
              <a:solidFill>
                <a:srgbClr val="E3BF8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1" name="Freeform 113"/>
              <p:cNvSpPr>
                <a:spLocks/>
              </p:cNvSpPr>
              <p:nvPr/>
            </p:nvSpPr>
            <p:spPr bwMode="auto">
              <a:xfrm>
                <a:off x="2131" y="3996"/>
                <a:ext cx="40" cy="50"/>
              </a:xfrm>
              <a:custGeom>
                <a:avLst/>
                <a:gdLst>
                  <a:gd name="T0" fmla="*/ 12 w 40"/>
                  <a:gd name="T1" fmla="*/ 0 h 50"/>
                  <a:gd name="T2" fmla="*/ 0 w 40"/>
                  <a:gd name="T3" fmla="*/ 12 h 50"/>
                  <a:gd name="T4" fmla="*/ 19 w 40"/>
                  <a:gd name="T5" fmla="*/ 32 h 50"/>
                  <a:gd name="T6" fmla="*/ 29 w 40"/>
                  <a:gd name="T7" fmla="*/ 50 h 50"/>
                  <a:gd name="T8" fmla="*/ 40 w 40"/>
                  <a:gd name="T9" fmla="*/ 43 h 50"/>
                  <a:gd name="T10" fmla="*/ 24 w 40"/>
                  <a:gd name="T11" fmla="*/ 7 h 50"/>
                  <a:gd name="T12" fmla="*/ 12 w 40"/>
                  <a:gd name="T13" fmla="*/ 0 h 50"/>
                  <a:gd name="T14" fmla="*/ 12 w 40"/>
                  <a:gd name="T15" fmla="*/ 0 h 5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40" h="50">
                    <a:moveTo>
                      <a:pt x="12" y="0"/>
                    </a:moveTo>
                    <a:lnTo>
                      <a:pt x="0" y="12"/>
                    </a:lnTo>
                    <a:lnTo>
                      <a:pt x="19" y="32"/>
                    </a:lnTo>
                    <a:lnTo>
                      <a:pt x="29" y="50"/>
                    </a:lnTo>
                    <a:lnTo>
                      <a:pt x="40" y="43"/>
                    </a:lnTo>
                    <a:lnTo>
                      <a:pt x="24" y="7"/>
                    </a:lnTo>
                    <a:lnTo>
                      <a:pt x="12" y="0"/>
                    </a:lnTo>
                    <a:lnTo>
                      <a:pt x="12" y="0"/>
                    </a:lnTo>
                    <a:close/>
                  </a:path>
                </a:pathLst>
              </a:custGeom>
              <a:solidFill>
                <a:srgbClr val="635E1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2" name="Freeform 114"/>
              <p:cNvSpPr>
                <a:spLocks/>
              </p:cNvSpPr>
              <p:nvPr/>
            </p:nvSpPr>
            <p:spPr bwMode="auto">
              <a:xfrm>
                <a:off x="2213" y="4040"/>
                <a:ext cx="46" cy="63"/>
              </a:xfrm>
              <a:custGeom>
                <a:avLst/>
                <a:gdLst>
                  <a:gd name="T0" fmla="*/ 0 w 46"/>
                  <a:gd name="T1" fmla="*/ 13 h 63"/>
                  <a:gd name="T2" fmla="*/ 15 w 46"/>
                  <a:gd name="T3" fmla="*/ 0 h 63"/>
                  <a:gd name="T4" fmla="*/ 24 w 46"/>
                  <a:gd name="T5" fmla="*/ 18 h 63"/>
                  <a:gd name="T6" fmla="*/ 26 w 46"/>
                  <a:gd name="T7" fmla="*/ 49 h 63"/>
                  <a:gd name="T8" fmla="*/ 46 w 46"/>
                  <a:gd name="T9" fmla="*/ 58 h 63"/>
                  <a:gd name="T10" fmla="*/ 16 w 46"/>
                  <a:gd name="T11" fmla="*/ 63 h 63"/>
                  <a:gd name="T12" fmla="*/ 16 w 46"/>
                  <a:gd name="T13" fmla="*/ 36 h 63"/>
                  <a:gd name="T14" fmla="*/ 7 w 46"/>
                  <a:gd name="T15" fmla="*/ 21 h 63"/>
                  <a:gd name="T16" fmla="*/ 0 w 46"/>
                  <a:gd name="T17" fmla="*/ 13 h 63"/>
                  <a:gd name="T18" fmla="*/ 0 w 46"/>
                  <a:gd name="T19" fmla="*/ 13 h 6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46" h="63">
                    <a:moveTo>
                      <a:pt x="0" y="13"/>
                    </a:moveTo>
                    <a:lnTo>
                      <a:pt x="15" y="0"/>
                    </a:lnTo>
                    <a:lnTo>
                      <a:pt x="24" y="18"/>
                    </a:lnTo>
                    <a:lnTo>
                      <a:pt x="26" y="49"/>
                    </a:lnTo>
                    <a:lnTo>
                      <a:pt x="46" y="58"/>
                    </a:lnTo>
                    <a:lnTo>
                      <a:pt x="16" y="63"/>
                    </a:lnTo>
                    <a:lnTo>
                      <a:pt x="16" y="36"/>
                    </a:lnTo>
                    <a:lnTo>
                      <a:pt x="7" y="21"/>
                    </a:lnTo>
                    <a:lnTo>
                      <a:pt x="0" y="13"/>
                    </a:lnTo>
                    <a:lnTo>
                      <a:pt x="0" y="13"/>
                    </a:lnTo>
                    <a:close/>
                  </a:path>
                </a:pathLst>
              </a:custGeom>
              <a:solidFill>
                <a:srgbClr val="635E1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3" name="Freeform 115"/>
              <p:cNvSpPr>
                <a:spLocks/>
              </p:cNvSpPr>
              <p:nvPr/>
            </p:nvSpPr>
            <p:spPr bwMode="auto">
              <a:xfrm>
                <a:off x="2273" y="4118"/>
                <a:ext cx="41" cy="42"/>
              </a:xfrm>
              <a:custGeom>
                <a:avLst/>
                <a:gdLst>
                  <a:gd name="T0" fmla="*/ 41 w 41"/>
                  <a:gd name="T1" fmla="*/ 1 h 42"/>
                  <a:gd name="T2" fmla="*/ 25 w 41"/>
                  <a:gd name="T3" fmla="*/ 33 h 42"/>
                  <a:gd name="T4" fmla="*/ 0 w 41"/>
                  <a:gd name="T5" fmla="*/ 42 h 42"/>
                  <a:gd name="T6" fmla="*/ 0 w 41"/>
                  <a:gd name="T7" fmla="*/ 16 h 42"/>
                  <a:gd name="T8" fmla="*/ 10 w 41"/>
                  <a:gd name="T9" fmla="*/ 23 h 42"/>
                  <a:gd name="T10" fmla="*/ 22 w 41"/>
                  <a:gd name="T11" fmla="*/ 16 h 42"/>
                  <a:gd name="T12" fmla="*/ 25 w 41"/>
                  <a:gd name="T13" fmla="*/ 0 h 42"/>
                  <a:gd name="T14" fmla="*/ 41 w 41"/>
                  <a:gd name="T15" fmla="*/ 1 h 42"/>
                  <a:gd name="T16" fmla="*/ 41 w 41"/>
                  <a:gd name="T17" fmla="*/ 1 h 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41" h="42">
                    <a:moveTo>
                      <a:pt x="41" y="1"/>
                    </a:moveTo>
                    <a:lnTo>
                      <a:pt x="25" y="33"/>
                    </a:lnTo>
                    <a:lnTo>
                      <a:pt x="0" y="42"/>
                    </a:lnTo>
                    <a:lnTo>
                      <a:pt x="0" y="16"/>
                    </a:lnTo>
                    <a:lnTo>
                      <a:pt x="10" y="23"/>
                    </a:lnTo>
                    <a:lnTo>
                      <a:pt x="22" y="16"/>
                    </a:lnTo>
                    <a:lnTo>
                      <a:pt x="25" y="0"/>
                    </a:lnTo>
                    <a:lnTo>
                      <a:pt x="41" y="1"/>
                    </a:lnTo>
                    <a:lnTo>
                      <a:pt x="41" y="1"/>
                    </a:lnTo>
                    <a:close/>
                  </a:path>
                </a:pathLst>
              </a:custGeom>
              <a:solidFill>
                <a:srgbClr val="D1D14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4" name="Freeform 116"/>
              <p:cNvSpPr>
                <a:spLocks/>
              </p:cNvSpPr>
              <p:nvPr/>
            </p:nvSpPr>
            <p:spPr bwMode="auto">
              <a:xfrm>
                <a:off x="2239" y="4101"/>
                <a:ext cx="79" cy="58"/>
              </a:xfrm>
              <a:custGeom>
                <a:avLst/>
                <a:gdLst>
                  <a:gd name="T0" fmla="*/ 67 w 79"/>
                  <a:gd name="T1" fmla="*/ 7 h 58"/>
                  <a:gd name="T2" fmla="*/ 39 w 79"/>
                  <a:gd name="T3" fmla="*/ 0 h 58"/>
                  <a:gd name="T4" fmla="*/ 25 w 79"/>
                  <a:gd name="T5" fmla="*/ 14 h 58"/>
                  <a:gd name="T6" fmla="*/ 4 w 79"/>
                  <a:gd name="T7" fmla="*/ 14 h 58"/>
                  <a:gd name="T8" fmla="*/ 0 w 79"/>
                  <a:gd name="T9" fmla="*/ 55 h 58"/>
                  <a:gd name="T10" fmla="*/ 28 w 79"/>
                  <a:gd name="T11" fmla="*/ 58 h 58"/>
                  <a:gd name="T12" fmla="*/ 28 w 79"/>
                  <a:gd name="T13" fmla="*/ 33 h 58"/>
                  <a:gd name="T14" fmla="*/ 55 w 79"/>
                  <a:gd name="T15" fmla="*/ 16 h 58"/>
                  <a:gd name="T16" fmla="*/ 79 w 79"/>
                  <a:gd name="T17" fmla="*/ 17 h 58"/>
                  <a:gd name="T18" fmla="*/ 79 w 79"/>
                  <a:gd name="T19" fmla="*/ 8 h 58"/>
                  <a:gd name="T20" fmla="*/ 67 w 79"/>
                  <a:gd name="T21" fmla="*/ 7 h 58"/>
                  <a:gd name="T22" fmla="*/ 67 w 79"/>
                  <a:gd name="T23" fmla="*/ 7 h 5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79" h="58">
                    <a:moveTo>
                      <a:pt x="67" y="7"/>
                    </a:moveTo>
                    <a:lnTo>
                      <a:pt x="39" y="0"/>
                    </a:lnTo>
                    <a:lnTo>
                      <a:pt x="25" y="14"/>
                    </a:lnTo>
                    <a:lnTo>
                      <a:pt x="4" y="14"/>
                    </a:lnTo>
                    <a:lnTo>
                      <a:pt x="0" y="55"/>
                    </a:lnTo>
                    <a:lnTo>
                      <a:pt x="28" y="58"/>
                    </a:lnTo>
                    <a:lnTo>
                      <a:pt x="28" y="33"/>
                    </a:lnTo>
                    <a:lnTo>
                      <a:pt x="55" y="16"/>
                    </a:lnTo>
                    <a:lnTo>
                      <a:pt x="79" y="17"/>
                    </a:lnTo>
                    <a:lnTo>
                      <a:pt x="79" y="8"/>
                    </a:lnTo>
                    <a:lnTo>
                      <a:pt x="67" y="7"/>
                    </a:lnTo>
                    <a:lnTo>
                      <a:pt x="67" y="7"/>
                    </a:lnTo>
                    <a:close/>
                  </a:path>
                </a:pathLst>
              </a:custGeom>
              <a:solidFill>
                <a:srgbClr val="4F42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5" name="Freeform 117"/>
              <p:cNvSpPr>
                <a:spLocks/>
              </p:cNvSpPr>
              <p:nvPr/>
            </p:nvSpPr>
            <p:spPr bwMode="auto">
              <a:xfrm>
                <a:off x="2225" y="3944"/>
                <a:ext cx="145" cy="164"/>
              </a:xfrm>
              <a:custGeom>
                <a:avLst/>
                <a:gdLst>
                  <a:gd name="T0" fmla="*/ 113 w 145"/>
                  <a:gd name="T1" fmla="*/ 164 h 164"/>
                  <a:gd name="T2" fmla="*/ 119 w 145"/>
                  <a:gd name="T3" fmla="*/ 138 h 164"/>
                  <a:gd name="T4" fmla="*/ 73 w 145"/>
                  <a:gd name="T5" fmla="*/ 127 h 164"/>
                  <a:gd name="T6" fmla="*/ 89 w 145"/>
                  <a:gd name="T7" fmla="*/ 103 h 164"/>
                  <a:gd name="T8" fmla="*/ 86 w 145"/>
                  <a:gd name="T9" fmla="*/ 85 h 164"/>
                  <a:gd name="T10" fmla="*/ 78 w 145"/>
                  <a:gd name="T11" fmla="*/ 77 h 164"/>
                  <a:gd name="T12" fmla="*/ 58 w 145"/>
                  <a:gd name="T13" fmla="*/ 96 h 164"/>
                  <a:gd name="T14" fmla="*/ 67 w 145"/>
                  <a:gd name="T15" fmla="*/ 47 h 164"/>
                  <a:gd name="T16" fmla="*/ 57 w 145"/>
                  <a:gd name="T17" fmla="*/ 55 h 164"/>
                  <a:gd name="T18" fmla="*/ 57 w 145"/>
                  <a:gd name="T19" fmla="*/ 42 h 164"/>
                  <a:gd name="T20" fmla="*/ 73 w 145"/>
                  <a:gd name="T21" fmla="*/ 34 h 164"/>
                  <a:gd name="T22" fmla="*/ 93 w 145"/>
                  <a:gd name="T23" fmla="*/ 43 h 164"/>
                  <a:gd name="T24" fmla="*/ 96 w 145"/>
                  <a:gd name="T25" fmla="*/ 81 h 164"/>
                  <a:gd name="T26" fmla="*/ 115 w 145"/>
                  <a:gd name="T27" fmla="*/ 53 h 164"/>
                  <a:gd name="T28" fmla="*/ 145 w 145"/>
                  <a:gd name="T29" fmla="*/ 46 h 164"/>
                  <a:gd name="T30" fmla="*/ 135 w 145"/>
                  <a:gd name="T31" fmla="*/ 22 h 164"/>
                  <a:gd name="T32" fmla="*/ 114 w 145"/>
                  <a:gd name="T33" fmla="*/ 26 h 164"/>
                  <a:gd name="T34" fmla="*/ 101 w 145"/>
                  <a:gd name="T35" fmla="*/ 29 h 164"/>
                  <a:gd name="T36" fmla="*/ 73 w 145"/>
                  <a:gd name="T37" fmla="*/ 22 h 164"/>
                  <a:gd name="T38" fmla="*/ 73 w 145"/>
                  <a:gd name="T39" fmla="*/ 0 h 164"/>
                  <a:gd name="T40" fmla="*/ 53 w 145"/>
                  <a:gd name="T41" fmla="*/ 8 h 164"/>
                  <a:gd name="T42" fmla="*/ 50 w 145"/>
                  <a:gd name="T43" fmla="*/ 26 h 164"/>
                  <a:gd name="T44" fmla="*/ 7 w 145"/>
                  <a:gd name="T45" fmla="*/ 38 h 164"/>
                  <a:gd name="T46" fmla="*/ 0 w 145"/>
                  <a:gd name="T47" fmla="*/ 51 h 164"/>
                  <a:gd name="T48" fmla="*/ 13 w 145"/>
                  <a:gd name="T49" fmla="*/ 51 h 164"/>
                  <a:gd name="T50" fmla="*/ 17 w 145"/>
                  <a:gd name="T51" fmla="*/ 64 h 164"/>
                  <a:gd name="T52" fmla="*/ 28 w 145"/>
                  <a:gd name="T53" fmla="*/ 64 h 164"/>
                  <a:gd name="T54" fmla="*/ 29 w 145"/>
                  <a:gd name="T55" fmla="*/ 39 h 164"/>
                  <a:gd name="T56" fmla="*/ 39 w 145"/>
                  <a:gd name="T57" fmla="*/ 58 h 164"/>
                  <a:gd name="T58" fmla="*/ 37 w 145"/>
                  <a:gd name="T59" fmla="*/ 95 h 164"/>
                  <a:gd name="T60" fmla="*/ 44 w 145"/>
                  <a:gd name="T61" fmla="*/ 113 h 164"/>
                  <a:gd name="T62" fmla="*/ 47 w 145"/>
                  <a:gd name="T63" fmla="*/ 144 h 164"/>
                  <a:gd name="T64" fmla="*/ 70 w 145"/>
                  <a:gd name="T65" fmla="*/ 154 h 164"/>
                  <a:gd name="T66" fmla="*/ 98 w 145"/>
                  <a:gd name="T67" fmla="*/ 149 h 164"/>
                  <a:gd name="T68" fmla="*/ 93 w 145"/>
                  <a:gd name="T69" fmla="*/ 164 h 164"/>
                  <a:gd name="T70" fmla="*/ 113 w 145"/>
                  <a:gd name="T71" fmla="*/ 164 h 164"/>
                  <a:gd name="T72" fmla="*/ 113 w 145"/>
                  <a:gd name="T73" fmla="*/ 164 h 16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145" h="164">
                    <a:moveTo>
                      <a:pt x="113" y="164"/>
                    </a:moveTo>
                    <a:lnTo>
                      <a:pt x="119" y="138"/>
                    </a:lnTo>
                    <a:lnTo>
                      <a:pt x="73" y="127"/>
                    </a:lnTo>
                    <a:lnTo>
                      <a:pt x="89" y="103"/>
                    </a:lnTo>
                    <a:lnTo>
                      <a:pt x="86" y="85"/>
                    </a:lnTo>
                    <a:lnTo>
                      <a:pt x="78" y="77"/>
                    </a:lnTo>
                    <a:lnTo>
                      <a:pt x="58" y="96"/>
                    </a:lnTo>
                    <a:lnTo>
                      <a:pt x="67" y="47"/>
                    </a:lnTo>
                    <a:lnTo>
                      <a:pt x="57" y="55"/>
                    </a:lnTo>
                    <a:lnTo>
                      <a:pt x="57" y="42"/>
                    </a:lnTo>
                    <a:lnTo>
                      <a:pt x="73" y="34"/>
                    </a:lnTo>
                    <a:lnTo>
                      <a:pt x="93" y="43"/>
                    </a:lnTo>
                    <a:lnTo>
                      <a:pt x="96" y="81"/>
                    </a:lnTo>
                    <a:lnTo>
                      <a:pt x="115" y="53"/>
                    </a:lnTo>
                    <a:lnTo>
                      <a:pt x="145" y="46"/>
                    </a:lnTo>
                    <a:lnTo>
                      <a:pt x="135" y="22"/>
                    </a:lnTo>
                    <a:lnTo>
                      <a:pt x="114" y="26"/>
                    </a:lnTo>
                    <a:lnTo>
                      <a:pt x="101" y="29"/>
                    </a:lnTo>
                    <a:lnTo>
                      <a:pt x="73" y="22"/>
                    </a:lnTo>
                    <a:lnTo>
                      <a:pt x="73" y="0"/>
                    </a:lnTo>
                    <a:lnTo>
                      <a:pt x="53" y="8"/>
                    </a:lnTo>
                    <a:lnTo>
                      <a:pt x="50" y="26"/>
                    </a:lnTo>
                    <a:lnTo>
                      <a:pt x="7" y="38"/>
                    </a:lnTo>
                    <a:lnTo>
                      <a:pt x="0" y="51"/>
                    </a:lnTo>
                    <a:lnTo>
                      <a:pt x="13" y="51"/>
                    </a:lnTo>
                    <a:lnTo>
                      <a:pt x="17" y="64"/>
                    </a:lnTo>
                    <a:lnTo>
                      <a:pt x="28" y="64"/>
                    </a:lnTo>
                    <a:lnTo>
                      <a:pt x="29" y="39"/>
                    </a:lnTo>
                    <a:lnTo>
                      <a:pt x="39" y="58"/>
                    </a:lnTo>
                    <a:lnTo>
                      <a:pt x="37" y="95"/>
                    </a:lnTo>
                    <a:lnTo>
                      <a:pt x="44" y="113"/>
                    </a:lnTo>
                    <a:lnTo>
                      <a:pt x="47" y="144"/>
                    </a:lnTo>
                    <a:lnTo>
                      <a:pt x="70" y="154"/>
                    </a:lnTo>
                    <a:lnTo>
                      <a:pt x="98" y="149"/>
                    </a:lnTo>
                    <a:lnTo>
                      <a:pt x="93" y="164"/>
                    </a:lnTo>
                    <a:lnTo>
                      <a:pt x="113" y="164"/>
                    </a:lnTo>
                    <a:lnTo>
                      <a:pt x="113" y="164"/>
                    </a:lnTo>
                    <a:close/>
                  </a:path>
                </a:pathLst>
              </a:custGeom>
              <a:solidFill>
                <a:srgbClr val="635E1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6" name="Freeform 118"/>
              <p:cNvSpPr>
                <a:spLocks/>
              </p:cNvSpPr>
              <p:nvPr/>
            </p:nvSpPr>
            <p:spPr bwMode="auto">
              <a:xfrm>
                <a:off x="2457" y="4049"/>
                <a:ext cx="41" cy="33"/>
              </a:xfrm>
              <a:custGeom>
                <a:avLst/>
                <a:gdLst>
                  <a:gd name="T0" fmla="*/ 41 w 41"/>
                  <a:gd name="T1" fmla="*/ 0 h 33"/>
                  <a:gd name="T2" fmla="*/ 0 w 41"/>
                  <a:gd name="T3" fmla="*/ 16 h 33"/>
                  <a:gd name="T4" fmla="*/ 0 w 41"/>
                  <a:gd name="T5" fmla="*/ 33 h 33"/>
                  <a:gd name="T6" fmla="*/ 25 w 41"/>
                  <a:gd name="T7" fmla="*/ 29 h 33"/>
                  <a:gd name="T8" fmla="*/ 41 w 41"/>
                  <a:gd name="T9" fmla="*/ 0 h 33"/>
                  <a:gd name="T10" fmla="*/ 41 w 41"/>
                  <a:gd name="T11" fmla="*/ 0 h 3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41" h="33">
                    <a:moveTo>
                      <a:pt x="41" y="0"/>
                    </a:moveTo>
                    <a:lnTo>
                      <a:pt x="0" y="16"/>
                    </a:lnTo>
                    <a:lnTo>
                      <a:pt x="0" y="33"/>
                    </a:lnTo>
                    <a:lnTo>
                      <a:pt x="25" y="29"/>
                    </a:lnTo>
                    <a:lnTo>
                      <a:pt x="41" y="0"/>
                    </a:lnTo>
                    <a:lnTo>
                      <a:pt x="41" y="0"/>
                    </a:lnTo>
                    <a:close/>
                  </a:path>
                </a:pathLst>
              </a:custGeom>
              <a:solidFill>
                <a:srgbClr val="B3B02B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7" name="Freeform 119"/>
              <p:cNvSpPr>
                <a:spLocks/>
              </p:cNvSpPr>
              <p:nvPr/>
            </p:nvSpPr>
            <p:spPr bwMode="auto">
              <a:xfrm>
                <a:off x="2400" y="4071"/>
                <a:ext cx="39" cy="34"/>
              </a:xfrm>
              <a:custGeom>
                <a:avLst/>
                <a:gdLst>
                  <a:gd name="T0" fmla="*/ 39 w 39"/>
                  <a:gd name="T1" fmla="*/ 0 h 34"/>
                  <a:gd name="T2" fmla="*/ 23 w 39"/>
                  <a:gd name="T3" fmla="*/ 12 h 34"/>
                  <a:gd name="T4" fmla="*/ 1 w 39"/>
                  <a:gd name="T5" fmla="*/ 22 h 34"/>
                  <a:gd name="T6" fmla="*/ 0 w 39"/>
                  <a:gd name="T7" fmla="*/ 34 h 34"/>
                  <a:gd name="T8" fmla="*/ 39 w 39"/>
                  <a:gd name="T9" fmla="*/ 12 h 34"/>
                  <a:gd name="T10" fmla="*/ 39 w 39"/>
                  <a:gd name="T11" fmla="*/ 0 h 34"/>
                  <a:gd name="T12" fmla="*/ 39 w 39"/>
                  <a:gd name="T13" fmla="*/ 0 h 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9" h="34">
                    <a:moveTo>
                      <a:pt x="39" y="0"/>
                    </a:moveTo>
                    <a:lnTo>
                      <a:pt x="23" y="12"/>
                    </a:lnTo>
                    <a:lnTo>
                      <a:pt x="1" y="22"/>
                    </a:lnTo>
                    <a:lnTo>
                      <a:pt x="0" y="34"/>
                    </a:lnTo>
                    <a:lnTo>
                      <a:pt x="39" y="12"/>
                    </a:lnTo>
                    <a:lnTo>
                      <a:pt x="39" y="0"/>
                    </a:lnTo>
                    <a:lnTo>
                      <a:pt x="39" y="0"/>
                    </a:lnTo>
                    <a:close/>
                  </a:path>
                </a:pathLst>
              </a:custGeom>
              <a:solidFill>
                <a:srgbClr val="D1D14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8" name="Freeform 120"/>
              <p:cNvSpPr>
                <a:spLocks/>
              </p:cNvSpPr>
              <p:nvPr/>
            </p:nvSpPr>
            <p:spPr bwMode="auto">
              <a:xfrm>
                <a:off x="2405" y="4106"/>
                <a:ext cx="110" cy="64"/>
              </a:xfrm>
              <a:custGeom>
                <a:avLst/>
                <a:gdLst>
                  <a:gd name="T0" fmla="*/ 23 w 110"/>
                  <a:gd name="T1" fmla="*/ 2 h 64"/>
                  <a:gd name="T2" fmla="*/ 10 w 110"/>
                  <a:gd name="T3" fmla="*/ 0 h 64"/>
                  <a:gd name="T4" fmla="*/ 0 w 110"/>
                  <a:gd name="T5" fmla="*/ 25 h 64"/>
                  <a:gd name="T6" fmla="*/ 11 w 110"/>
                  <a:gd name="T7" fmla="*/ 37 h 64"/>
                  <a:gd name="T8" fmla="*/ 44 w 110"/>
                  <a:gd name="T9" fmla="*/ 30 h 64"/>
                  <a:gd name="T10" fmla="*/ 96 w 110"/>
                  <a:gd name="T11" fmla="*/ 31 h 64"/>
                  <a:gd name="T12" fmla="*/ 85 w 110"/>
                  <a:gd name="T13" fmla="*/ 53 h 64"/>
                  <a:gd name="T14" fmla="*/ 69 w 110"/>
                  <a:gd name="T15" fmla="*/ 64 h 64"/>
                  <a:gd name="T16" fmla="*/ 105 w 110"/>
                  <a:gd name="T17" fmla="*/ 60 h 64"/>
                  <a:gd name="T18" fmla="*/ 110 w 110"/>
                  <a:gd name="T19" fmla="*/ 20 h 64"/>
                  <a:gd name="T20" fmla="*/ 54 w 110"/>
                  <a:gd name="T21" fmla="*/ 21 h 64"/>
                  <a:gd name="T22" fmla="*/ 16 w 110"/>
                  <a:gd name="T23" fmla="*/ 28 h 64"/>
                  <a:gd name="T24" fmla="*/ 23 w 110"/>
                  <a:gd name="T25" fmla="*/ 2 h 64"/>
                  <a:gd name="T26" fmla="*/ 23 w 110"/>
                  <a:gd name="T27" fmla="*/ 2 h 6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10" h="64">
                    <a:moveTo>
                      <a:pt x="23" y="2"/>
                    </a:moveTo>
                    <a:lnTo>
                      <a:pt x="10" y="0"/>
                    </a:lnTo>
                    <a:lnTo>
                      <a:pt x="0" y="25"/>
                    </a:lnTo>
                    <a:lnTo>
                      <a:pt x="11" y="37"/>
                    </a:lnTo>
                    <a:lnTo>
                      <a:pt x="44" y="30"/>
                    </a:lnTo>
                    <a:lnTo>
                      <a:pt x="96" y="31"/>
                    </a:lnTo>
                    <a:lnTo>
                      <a:pt x="85" y="53"/>
                    </a:lnTo>
                    <a:lnTo>
                      <a:pt x="69" y="64"/>
                    </a:lnTo>
                    <a:lnTo>
                      <a:pt x="105" y="60"/>
                    </a:lnTo>
                    <a:lnTo>
                      <a:pt x="110" y="20"/>
                    </a:lnTo>
                    <a:lnTo>
                      <a:pt x="54" y="21"/>
                    </a:lnTo>
                    <a:lnTo>
                      <a:pt x="16" y="28"/>
                    </a:lnTo>
                    <a:lnTo>
                      <a:pt x="23" y="2"/>
                    </a:lnTo>
                    <a:lnTo>
                      <a:pt x="23" y="2"/>
                    </a:lnTo>
                    <a:close/>
                  </a:path>
                </a:pathLst>
              </a:custGeom>
              <a:solidFill>
                <a:srgbClr val="B3B02B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9" name="Freeform 121"/>
              <p:cNvSpPr>
                <a:spLocks/>
              </p:cNvSpPr>
              <p:nvPr/>
            </p:nvSpPr>
            <p:spPr bwMode="auto">
              <a:xfrm>
                <a:off x="2421" y="4131"/>
                <a:ext cx="80" cy="41"/>
              </a:xfrm>
              <a:custGeom>
                <a:avLst/>
                <a:gdLst>
                  <a:gd name="T0" fmla="*/ 80 w 80"/>
                  <a:gd name="T1" fmla="*/ 0 h 41"/>
                  <a:gd name="T2" fmla="*/ 32 w 80"/>
                  <a:gd name="T3" fmla="*/ 9 h 41"/>
                  <a:gd name="T4" fmla="*/ 0 w 80"/>
                  <a:gd name="T5" fmla="*/ 41 h 41"/>
                  <a:gd name="T6" fmla="*/ 52 w 80"/>
                  <a:gd name="T7" fmla="*/ 39 h 41"/>
                  <a:gd name="T8" fmla="*/ 72 w 80"/>
                  <a:gd name="T9" fmla="*/ 22 h 41"/>
                  <a:gd name="T10" fmla="*/ 80 w 80"/>
                  <a:gd name="T11" fmla="*/ 0 h 41"/>
                  <a:gd name="T12" fmla="*/ 80 w 80"/>
                  <a:gd name="T13" fmla="*/ 0 h 4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80" h="41">
                    <a:moveTo>
                      <a:pt x="80" y="0"/>
                    </a:moveTo>
                    <a:lnTo>
                      <a:pt x="32" y="9"/>
                    </a:lnTo>
                    <a:lnTo>
                      <a:pt x="0" y="41"/>
                    </a:lnTo>
                    <a:lnTo>
                      <a:pt x="52" y="39"/>
                    </a:lnTo>
                    <a:lnTo>
                      <a:pt x="72" y="22"/>
                    </a:lnTo>
                    <a:lnTo>
                      <a:pt x="80" y="0"/>
                    </a:lnTo>
                    <a:lnTo>
                      <a:pt x="80" y="0"/>
                    </a:lnTo>
                    <a:close/>
                  </a:path>
                </a:pathLst>
              </a:custGeom>
              <a:solidFill>
                <a:srgbClr val="173B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70" name="Freeform 122"/>
              <p:cNvSpPr>
                <a:spLocks/>
              </p:cNvSpPr>
              <p:nvPr/>
            </p:nvSpPr>
            <p:spPr bwMode="auto">
              <a:xfrm>
                <a:off x="2278" y="4061"/>
                <a:ext cx="148" cy="117"/>
              </a:xfrm>
              <a:custGeom>
                <a:avLst/>
                <a:gdLst>
                  <a:gd name="T0" fmla="*/ 110 w 148"/>
                  <a:gd name="T1" fmla="*/ 0 h 117"/>
                  <a:gd name="T2" fmla="*/ 94 w 148"/>
                  <a:gd name="T3" fmla="*/ 4 h 117"/>
                  <a:gd name="T4" fmla="*/ 93 w 148"/>
                  <a:gd name="T5" fmla="*/ 18 h 117"/>
                  <a:gd name="T6" fmla="*/ 82 w 148"/>
                  <a:gd name="T7" fmla="*/ 27 h 117"/>
                  <a:gd name="T8" fmla="*/ 79 w 148"/>
                  <a:gd name="T9" fmla="*/ 48 h 117"/>
                  <a:gd name="T10" fmla="*/ 73 w 148"/>
                  <a:gd name="T11" fmla="*/ 73 h 117"/>
                  <a:gd name="T12" fmla="*/ 94 w 148"/>
                  <a:gd name="T13" fmla="*/ 51 h 117"/>
                  <a:gd name="T14" fmla="*/ 98 w 148"/>
                  <a:gd name="T15" fmla="*/ 73 h 117"/>
                  <a:gd name="T16" fmla="*/ 82 w 148"/>
                  <a:gd name="T17" fmla="*/ 82 h 117"/>
                  <a:gd name="T18" fmla="*/ 65 w 148"/>
                  <a:gd name="T19" fmla="*/ 82 h 117"/>
                  <a:gd name="T20" fmla="*/ 36 w 148"/>
                  <a:gd name="T21" fmla="*/ 76 h 117"/>
                  <a:gd name="T22" fmla="*/ 24 w 148"/>
                  <a:gd name="T23" fmla="*/ 98 h 117"/>
                  <a:gd name="T24" fmla="*/ 0 w 148"/>
                  <a:gd name="T25" fmla="*/ 117 h 117"/>
                  <a:gd name="T26" fmla="*/ 132 w 148"/>
                  <a:gd name="T27" fmla="*/ 111 h 117"/>
                  <a:gd name="T28" fmla="*/ 148 w 148"/>
                  <a:gd name="T29" fmla="*/ 88 h 117"/>
                  <a:gd name="T30" fmla="*/ 127 w 148"/>
                  <a:gd name="T31" fmla="*/ 80 h 117"/>
                  <a:gd name="T32" fmla="*/ 112 w 148"/>
                  <a:gd name="T33" fmla="*/ 62 h 117"/>
                  <a:gd name="T34" fmla="*/ 127 w 148"/>
                  <a:gd name="T35" fmla="*/ 62 h 117"/>
                  <a:gd name="T36" fmla="*/ 132 w 148"/>
                  <a:gd name="T37" fmla="*/ 52 h 117"/>
                  <a:gd name="T38" fmla="*/ 117 w 148"/>
                  <a:gd name="T39" fmla="*/ 52 h 117"/>
                  <a:gd name="T40" fmla="*/ 117 w 148"/>
                  <a:gd name="T41" fmla="*/ 40 h 117"/>
                  <a:gd name="T42" fmla="*/ 97 w 148"/>
                  <a:gd name="T43" fmla="*/ 35 h 117"/>
                  <a:gd name="T44" fmla="*/ 110 w 148"/>
                  <a:gd name="T45" fmla="*/ 0 h 117"/>
                  <a:gd name="T46" fmla="*/ 110 w 148"/>
                  <a:gd name="T47" fmla="*/ 0 h 1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</a:cxnLst>
                <a:rect l="0" t="0" r="r" b="b"/>
                <a:pathLst>
                  <a:path w="148" h="117">
                    <a:moveTo>
                      <a:pt x="110" y="0"/>
                    </a:moveTo>
                    <a:lnTo>
                      <a:pt x="94" y="4"/>
                    </a:lnTo>
                    <a:lnTo>
                      <a:pt x="93" y="18"/>
                    </a:lnTo>
                    <a:lnTo>
                      <a:pt x="82" y="27"/>
                    </a:lnTo>
                    <a:lnTo>
                      <a:pt x="79" y="48"/>
                    </a:lnTo>
                    <a:lnTo>
                      <a:pt x="73" y="73"/>
                    </a:lnTo>
                    <a:lnTo>
                      <a:pt x="94" y="51"/>
                    </a:lnTo>
                    <a:lnTo>
                      <a:pt x="98" y="73"/>
                    </a:lnTo>
                    <a:lnTo>
                      <a:pt x="82" y="82"/>
                    </a:lnTo>
                    <a:lnTo>
                      <a:pt x="65" y="82"/>
                    </a:lnTo>
                    <a:lnTo>
                      <a:pt x="36" y="76"/>
                    </a:lnTo>
                    <a:lnTo>
                      <a:pt x="24" y="98"/>
                    </a:lnTo>
                    <a:lnTo>
                      <a:pt x="0" y="117"/>
                    </a:lnTo>
                    <a:lnTo>
                      <a:pt x="132" y="111"/>
                    </a:lnTo>
                    <a:lnTo>
                      <a:pt x="148" y="88"/>
                    </a:lnTo>
                    <a:lnTo>
                      <a:pt x="127" y="80"/>
                    </a:lnTo>
                    <a:lnTo>
                      <a:pt x="112" y="62"/>
                    </a:lnTo>
                    <a:lnTo>
                      <a:pt x="127" y="62"/>
                    </a:lnTo>
                    <a:lnTo>
                      <a:pt x="132" y="52"/>
                    </a:lnTo>
                    <a:lnTo>
                      <a:pt x="117" y="52"/>
                    </a:lnTo>
                    <a:lnTo>
                      <a:pt x="117" y="40"/>
                    </a:lnTo>
                    <a:lnTo>
                      <a:pt x="97" y="35"/>
                    </a:lnTo>
                    <a:lnTo>
                      <a:pt x="110" y="0"/>
                    </a:lnTo>
                    <a:lnTo>
                      <a:pt x="110" y="0"/>
                    </a:lnTo>
                    <a:close/>
                  </a:path>
                </a:pathLst>
              </a:custGeom>
              <a:solidFill>
                <a:srgbClr val="4736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71" name="Freeform 123"/>
              <p:cNvSpPr>
                <a:spLocks/>
              </p:cNvSpPr>
              <p:nvPr/>
            </p:nvSpPr>
            <p:spPr bwMode="auto">
              <a:xfrm>
                <a:off x="2580" y="4020"/>
                <a:ext cx="69" cy="60"/>
              </a:xfrm>
              <a:custGeom>
                <a:avLst/>
                <a:gdLst>
                  <a:gd name="T0" fmla="*/ 69 w 69"/>
                  <a:gd name="T1" fmla="*/ 0 h 60"/>
                  <a:gd name="T2" fmla="*/ 30 w 69"/>
                  <a:gd name="T3" fmla="*/ 11 h 60"/>
                  <a:gd name="T4" fmla="*/ 0 w 69"/>
                  <a:gd name="T5" fmla="*/ 58 h 60"/>
                  <a:gd name="T6" fmla="*/ 11 w 69"/>
                  <a:gd name="T7" fmla="*/ 60 h 60"/>
                  <a:gd name="T8" fmla="*/ 18 w 69"/>
                  <a:gd name="T9" fmla="*/ 41 h 60"/>
                  <a:gd name="T10" fmla="*/ 30 w 69"/>
                  <a:gd name="T11" fmla="*/ 38 h 60"/>
                  <a:gd name="T12" fmla="*/ 36 w 69"/>
                  <a:gd name="T13" fmla="*/ 47 h 60"/>
                  <a:gd name="T14" fmla="*/ 41 w 69"/>
                  <a:gd name="T15" fmla="*/ 19 h 60"/>
                  <a:gd name="T16" fmla="*/ 64 w 69"/>
                  <a:gd name="T17" fmla="*/ 16 h 60"/>
                  <a:gd name="T18" fmla="*/ 69 w 69"/>
                  <a:gd name="T19" fmla="*/ 0 h 60"/>
                  <a:gd name="T20" fmla="*/ 69 w 69"/>
                  <a:gd name="T21" fmla="*/ 0 h 6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69" h="60">
                    <a:moveTo>
                      <a:pt x="69" y="0"/>
                    </a:moveTo>
                    <a:lnTo>
                      <a:pt x="30" y="11"/>
                    </a:lnTo>
                    <a:lnTo>
                      <a:pt x="0" y="58"/>
                    </a:lnTo>
                    <a:lnTo>
                      <a:pt x="11" y="60"/>
                    </a:lnTo>
                    <a:lnTo>
                      <a:pt x="18" y="41"/>
                    </a:lnTo>
                    <a:lnTo>
                      <a:pt x="30" y="38"/>
                    </a:lnTo>
                    <a:lnTo>
                      <a:pt x="36" y="47"/>
                    </a:lnTo>
                    <a:lnTo>
                      <a:pt x="41" y="19"/>
                    </a:lnTo>
                    <a:lnTo>
                      <a:pt x="64" y="16"/>
                    </a:lnTo>
                    <a:lnTo>
                      <a:pt x="69" y="0"/>
                    </a:lnTo>
                    <a:lnTo>
                      <a:pt x="69" y="0"/>
                    </a:lnTo>
                    <a:close/>
                  </a:path>
                </a:pathLst>
              </a:custGeom>
              <a:solidFill>
                <a:srgbClr val="B3B02B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72" name="Freeform 124"/>
              <p:cNvSpPr>
                <a:spLocks/>
              </p:cNvSpPr>
              <p:nvPr/>
            </p:nvSpPr>
            <p:spPr bwMode="auto">
              <a:xfrm>
                <a:off x="2521" y="4011"/>
                <a:ext cx="54" cy="18"/>
              </a:xfrm>
              <a:custGeom>
                <a:avLst/>
                <a:gdLst>
                  <a:gd name="T0" fmla="*/ 54 w 54"/>
                  <a:gd name="T1" fmla="*/ 2 h 18"/>
                  <a:gd name="T2" fmla="*/ 10 w 54"/>
                  <a:gd name="T3" fmla="*/ 0 h 18"/>
                  <a:gd name="T4" fmla="*/ 0 w 54"/>
                  <a:gd name="T5" fmla="*/ 14 h 18"/>
                  <a:gd name="T6" fmla="*/ 25 w 54"/>
                  <a:gd name="T7" fmla="*/ 18 h 18"/>
                  <a:gd name="T8" fmla="*/ 25 w 54"/>
                  <a:gd name="T9" fmla="*/ 12 h 18"/>
                  <a:gd name="T10" fmla="*/ 54 w 54"/>
                  <a:gd name="T11" fmla="*/ 2 h 18"/>
                  <a:gd name="T12" fmla="*/ 54 w 54"/>
                  <a:gd name="T13" fmla="*/ 2 h 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54" h="18">
                    <a:moveTo>
                      <a:pt x="54" y="2"/>
                    </a:moveTo>
                    <a:lnTo>
                      <a:pt x="10" y="0"/>
                    </a:lnTo>
                    <a:lnTo>
                      <a:pt x="0" y="14"/>
                    </a:lnTo>
                    <a:lnTo>
                      <a:pt x="25" y="18"/>
                    </a:lnTo>
                    <a:lnTo>
                      <a:pt x="25" y="12"/>
                    </a:lnTo>
                    <a:lnTo>
                      <a:pt x="54" y="2"/>
                    </a:lnTo>
                    <a:lnTo>
                      <a:pt x="54" y="2"/>
                    </a:lnTo>
                    <a:close/>
                  </a:path>
                </a:pathLst>
              </a:custGeom>
              <a:solidFill>
                <a:srgbClr val="B3B02B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73" name="Freeform 125"/>
              <p:cNvSpPr>
                <a:spLocks/>
              </p:cNvSpPr>
              <p:nvPr/>
            </p:nvSpPr>
            <p:spPr bwMode="auto">
              <a:xfrm>
                <a:off x="2385" y="3975"/>
                <a:ext cx="133" cy="114"/>
              </a:xfrm>
              <a:custGeom>
                <a:avLst/>
                <a:gdLst>
                  <a:gd name="T0" fmla="*/ 68 w 133"/>
                  <a:gd name="T1" fmla="*/ 4 h 114"/>
                  <a:gd name="T2" fmla="*/ 72 w 133"/>
                  <a:gd name="T3" fmla="*/ 31 h 114"/>
                  <a:gd name="T4" fmla="*/ 30 w 133"/>
                  <a:gd name="T5" fmla="*/ 68 h 114"/>
                  <a:gd name="T6" fmla="*/ 0 w 133"/>
                  <a:gd name="T7" fmla="*/ 114 h 114"/>
                  <a:gd name="T8" fmla="*/ 36 w 133"/>
                  <a:gd name="T9" fmla="*/ 108 h 114"/>
                  <a:gd name="T10" fmla="*/ 43 w 133"/>
                  <a:gd name="T11" fmla="*/ 74 h 114"/>
                  <a:gd name="T12" fmla="*/ 73 w 133"/>
                  <a:gd name="T13" fmla="*/ 86 h 114"/>
                  <a:gd name="T14" fmla="*/ 98 w 133"/>
                  <a:gd name="T15" fmla="*/ 85 h 114"/>
                  <a:gd name="T16" fmla="*/ 133 w 133"/>
                  <a:gd name="T17" fmla="*/ 61 h 114"/>
                  <a:gd name="T18" fmla="*/ 125 w 133"/>
                  <a:gd name="T19" fmla="*/ 2 h 114"/>
                  <a:gd name="T20" fmla="*/ 107 w 133"/>
                  <a:gd name="T21" fmla="*/ 0 h 114"/>
                  <a:gd name="T22" fmla="*/ 108 w 133"/>
                  <a:gd name="T23" fmla="*/ 54 h 114"/>
                  <a:gd name="T24" fmla="*/ 97 w 133"/>
                  <a:gd name="T25" fmla="*/ 54 h 114"/>
                  <a:gd name="T26" fmla="*/ 92 w 133"/>
                  <a:gd name="T27" fmla="*/ 33 h 114"/>
                  <a:gd name="T28" fmla="*/ 93 w 133"/>
                  <a:gd name="T29" fmla="*/ 2 h 114"/>
                  <a:gd name="T30" fmla="*/ 68 w 133"/>
                  <a:gd name="T31" fmla="*/ 4 h 114"/>
                  <a:gd name="T32" fmla="*/ 68 w 133"/>
                  <a:gd name="T33" fmla="*/ 4 h 11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133" h="114">
                    <a:moveTo>
                      <a:pt x="68" y="4"/>
                    </a:moveTo>
                    <a:lnTo>
                      <a:pt x="72" y="31"/>
                    </a:lnTo>
                    <a:lnTo>
                      <a:pt x="30" y="68"/>
                    </a:lnTo>
                    <a:lnTo>
                      <a:pt x="0" y="114"/>
                    </a:lnTo>
                    <a:lnTo>
                      <a:pt x="36" y="108"/>
                    </a:lnTo>
                    <a:lnTo>
                      <a:pt x="43" y="74"/>
                    </a:lnTo>
                    <a:lnTo>
                      <a:pt x="73" y="86"/>
                    </a:lnTo>
                    <a:lnTo>
                      <a:pt x="98" y="85"/>
                    </a:lnTo>
                    <a:lnTo>
                      <a:pt x="133" y="61"/>
                    </a:lnTo>
                    <a:lnTo>
                      <a:pt x="125" y="2"/>
                    </a:lnTo>
                    <a:lnTo>
                      <a:pt x="107" y="0"/>
                    </a:lnTo>
                    <a:lnTo>
                      <a:pt x="108" y="54"/>
                    </a:lnTo>
                    <a:lnTo>
                      <a:pt x="97" y="54"/>
                    </a:lnTo>
                    <a:lnTo>
                      <a:pt x="92" y="33"/>
                    </a:lnTo>
                    <a:lnTo>
                      <a:pt x="93" y="2"/>
                    </a:lnTo>
                    <a:lnTo>
                      <a:pt x="68" y="4"/>
                    </a:lnTo>
                    <a:lnTo>
                      <a:pt x="68" y="4"/>
                    </a:lnTo>
                    <a:close/>
                  </a:path>
                </a:pathLst>
              </a:custGeom>
              <a:solidFill>
                <a:srgbClr val="4736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74" name="Freeform 126"/>
              <p:cNvSpPr>
                <a:spLocks/>
              </p:cNvSpPr>
              <p:nvPr/>
            </p:nvSpPr>
            <p:spPr bwMode="auto">
              <a:xfrm>
                <a:off x="2678" y="4075"/>
                <a:ext cx="59" cy="69"/>
              </a:xfrm>
              <a:custGeom>
                <a:avLst/>
                <a:gdLst>
                  <a:gd name="T0" fmla="*/ 0 w 59"/>
                  <a:gd name="T1" fmla="*/ 0 h 69"/>
                  <a:gd name="T2" fmla="*/ 43 w 59"/>
                  <a:gd name="T3" fmla="*/ 3 h 69"/>
                  <a:gd name="T4" fmla="*/ 59 w 59"/>
                  <a:gd name="T5" fmla="*/ 16 h 69"/>
                  <a:gd name="T6" fmla="*/ 27 w 59"/>
                  <a:gd name="T7" fmla="*/ 44 h 69"/>
                  <a:gd name="T8" fmla="*/ 28 w 59"/>
                  <a:gd name="T9" fmla="*/ 66 h 69"/>
                  <a:gd name="T10" fmla="*/ 14 w 59"/>
                  <a:gd name="T11" fmla="*/ 69 h 69"/>
                  <a:gd name="T12" fmla="*/ 10 w 59"/>
                  <a:gd name="T13" fmla="*/ 35 h 69"/>
                  <a:gd name="T14" fmla="*/ 14 w 59"/>
                  <a:gd name="T15" fmla="*/ 21 h 69"/>
                  <a:gd name="T16" fmla="*/ 0 w 59"/>
                  <a:gd name="T17" fmla="*/ 0 h 69"/>
                  <a:gd name="T18" fmla="*/ 0 w 59"/>
                  <a:gd name="T19" fmla="*/ 0 h 6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59" h="69">
                    <a:moveTo>
                      <a:pt x="0" y="0"/>
                    </a:moveTo>
                    <a:lnTo>
                      <a:pt x="43" y="3"/>
                    </a:lnTo>
                    <a:lnTo>
                      <a:pt x="59" y="16"/>
                    </a:lnTo>
                    <a:lnTo>
                      <a:pt x="27" y="44"/>
                    </a:lnTo>
                    <a:lnTo>
                      <a:pt x="28" y="66"/>
                    </a:lnTo>
                    <a:lnTo>
                      <a:pt x="14" y="69"/>
                    </a:lnTo>
                    <a:lnTo>
                      <a:pt x="10" y="35"/>
                    </a:lnTo>
                    <a:lnTo>
                      <a:pt x="14" y="21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B3B02B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75" name="Freeform 127"/>
              <p:cNvSpPr>
                <a:spLocks/>
              </p:cNvSpPr>
              <p:nvPr/>
            </p:nvSpPr>
            <p:spPr bwMode="auto">
              <a:xfrm>
                <a:off x="2580" y="4073"/>
                <a:ext cx="112" cy="63"/>
              </a:xfrm>
              <a:custGeom>
                <a:avLst/>
                <a:gdLst>
                  <a:gd name="T0" fmla="*/ 0 w 112"/>
                  <a:gd name="T1" fmla="*/ 44 h 63"/>
                  <a:gd name="T2" fmla="*/ 23 w 112"/>
                  <a:gd name="T3" fmla="*/ 27 h 63"/>
                  <a:gd name="T4" fmla="*/ 53 w 112"/>
                  <a:gd name="T5" fmla="*/ 0 h 63"/>
                  <a:gd name="T6" fmla="*/ 63 w 112"/>
                  <a:gd name="T7" fmla="*/ 12 h 63"/>
                  <a:gd name="T8" fmla="*/ 93 w 112"/>
                  <a:gd name="T9" fmla="*/ 9 h 63"/>
                  <a:gd name="T10" fmla="*/ 112 w 112"/>
                  <a:gd name="T11" fmla="*/ 18 h 63"/>
                  <a:gd name="T12" fmla="*/ 103 w 112"/>
                  <a:gd name="T13" fmla="*/ 44 h 63"/>
                  <a:gd name="T14" fmla="*/ 74 w 112"/>
                  <a:gd name="T15" fmla="*/ 28 h 63"/>
                  <a:gd name="T16" fmla="*/ 62 w 112"/>
                  <a:gd name="T17" fmla="*/ 39 h 63"/>
                  <a:gd name="T18" fmla="*/ 82 w 112"/>
                  <a:gd name="T19" fmla="*/ 48 h 63"/>
                  <a:gd name="T20" fmla="*/ 74 w 112"/>
                  <a:gd name="T21" fmla="*/ 63 h 63"/>
                  <a:gd name="T22" fmla="*/ 43 w 112"/>
                  <a:gd name="T23" fmla="*/ 48 h 63"/>
                  <a:gd name="T24" fmla="*/ 28 w 112"/>
                  <a:gd name="T25" fmla="*/ 53 h 63"/>
                  <a:gd name="T26" fmla="*/ 0 w 112"/>
                  <a:gd name="T27" fmla="*/ 44 h 63"/>
                  <a:gd name="T28" fmla="*/ 0 w 112"/>
                  <a:gd name="T29" fmla="*/ 44 h 6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112" h="63">
                    <a:moveTo>
                      <a:pt x="0" y="44"/>
                    </a:moveTo>
                    <a:lnTo>
                      <a:pt x="23" y="27"/>
                    </a:lnTo>
                    <a:lnTo>
                      <a:pt x="53" y="0"/>
                    </a:lnTo>
                    <a:lnTo>
                      <a:pt x="63" y="12"/>
                    </a:lnTo>
                    <a:lnTo>
                      <a:pt x="93" y="9"/>
                    </a:lnTo>
                    <a:lnTo>
                      <a:pt x="112" y="18"/>
                    </a:lnTo>
                    <a:lnTo>
                      <a:pt x="103" y="44"/>
                    </a:lnTo>
                    <a:lnTo>
                      <a:pt x="74" y="28"/>
                    </a:lnTo>
                    <a:lnTo>
                      <a:pt x="62" y="39"/>
                    </a:lnTo>
                    <a:lnTo>
                      <a:pt x="82" y="48"/>
                    </a:lnTo>
                    <a:lnTo>
                      <a:pt x="74" y="63"/>
                    </a:lnTo>
                    <a:lnTo>
                      <a:pt x="43" y="48"/>
                    </a:lnTo>
                    <a:lnTo>
                      <a:pt x="28" y="53"/>
                    </a:lnTo>
                    <a:lnTo>
                      <a:pt x="0" y="44"/>
                    </a:lnTo>
                    <a:lnTo>
                      <a:pt x="0" y="44"/>
                    </a:lnTo>
                    <a:close/>
                  </a:path>
                </a:pathLst>
              </a:custGeom>
              <a:solidFill>
                <a:srgbClr val="4F42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76" name="Freeform 128"/>
              <p:cNvSpPr>
                <a:spLocks/>
              </p:cNvSpPr>
              <p:nvPr/>
            </p:nvSpPr>
            <p:spPr bwMode="auto">
              <a:xfrm>
                <a:off x="2514" y="3952"/>
                <a:ext cx="148" cy="79"/>
              </a:xfrm>
              <a:custGeom>
                <a:avLst/>
                <a:gdLst>
                  <a:gd name="T0" fmla="*/ 148 w 148"/>
                  <a:gd name="T1" fmla="*/ 29 h 79"/>
                  <a:gd name="T2" fmla="*/ 133 w 148"/>
                  <a:gd name="T3" fmla="*/ 17 h 79"/>
                  <a:gd name="T4" fmla="*/ 105 w 148"/>
                  <a:gd name="T5" fmla="*/ 35 h 79"/>
                  <a:gd name="T6" fmla="*/ 99 w 148"/>
                  <a:gd name="T7" fmla="*/ 14 h 79"/>
                  <a:gd name="T8" fmla="*/ 84 w 148"/>
                  <a:gd name="T9" fmla="*/ 31 h 79"/>
                  <a:gd name="T10" fmla="*/ 74 w 148"/>
                  <a:gd name="T11" fmla="*/ 25 h 79"/>
                  <a:gd name="T12" fmla="*/ 77 w 148"/>
                  <a:gd name="T13" fmla="*/ 6 h 79"/>
                  <a:gd name="T14" fmla="*/ 0 w 148"/>
                  <a:gd name="T15" fmla="*/ 0 h 79"/>
                  <a:gd name="T16" fmla="*/ 12 w 148"/>
                  <a:gd name="T17" fmla="*/ 26 h 79"/>
                  <a:gd name="T18" fmla="*/ 46 w 148"/>
                  <a:gd name="T19" fmla="*/ 31 h 79"/>
                  <a:gd name="T20" fmla="*/ 52 w 148"/>
                  <a:gd name="T21" fmla="*/ 50 h 79"/>
                  <a:gd name="T22" fmla="*/ 76 w 148"/>
                  <a:gd name="T23" fmla="*/ 61 h 79"/>
                  <a:gd name="T24" fmla="*/ 96 w 148"/>
                  <a:gd name="T25" fmla="*/ 43 h 79"/>
                  <a:gd name="T26" fmla="*/ 97 w 148"/>
                  <a:gd name="T27" fmla="*/ 61 h 79"/>
                  <a:gd name="T28" fmla="*/ 96 w 148"/>
                  <a:gd name="T29" fmla="*/ 79 h 79"/>
                  <a:gd name="T30" fmla="*/ 117 w 148"/>
                  <a:gd name="T31" fmla="*/ 61 h 79"/>
                  <a:gd name="T32" fmla="*/ 115 w 148"/>
                  <a:gd name="T33" fmla="*/ 47 h 79"/>
                  <a:gd name="T34" fmla="*/ 125 w 148"/>
                  <a:gd name="T35" fmla="*/ 34 h 79"/>
                  <a:gd name="T36" fmla="*/ 148 w 148"/>
                  <a:gd name="T37" fmla="*/ 29 h 79"/>
                  <a:gd name="T38" fmla="*/ 148 w 148"/>
                  <a:gd name="T39" fmla="*/ 29 h 7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148" h="79">
                    <a:moveTo>
                      <a:pt x="148" y="29"/>
                    </a:moveTo>
                    <a:lnTo>
                      <a:pt x="133" y="17"/>
                    </a:lnTo>
                    <a:lnTo>
                      <a:pt x="105" y="35"/>
                    </a:lnTo>
                    <a:lnTo>
                      <a:pt x="99" y="14"/>
                    </a:lnTo>
                    <a:lnTo>
                      <a:pt x="84" y="31"/>
                    </a:lnTo>
                    <a:lnTo>
                      <a:pt x="74" y="25"/>
                    </a:lnTo>
                    <a:lnTo>
                      <a:pt x="77" y="6"/>
                    </a:lnTo>
                    <a:lnTo>
                      <a:pt x="0" y="0"/>
                    </a:lnTo>
                    <a:lnTo>
                      <a:pt x="12" y="26"/>
                    </a:lnTo>
                    <a:lnTo>
                      <a:pt x="46" y="31"/>
                    </a:lnTo>
                    <a:lnTo>
                      <a:pt x="52" y="50"/>
                    </a:lnTo>
                    <a:lnTo>
                      <a:pt x="76" y="61"/>
                    </a:lnTo>
                    <a:lnTo>
                      <a:pt x="96" y="43"/>
                    </a:lnTo>
                    <a:lnTo>
                      <a:pt x="97" y="61"/>
                    </a:lnTo>
                    <a:lnTo>
                      <a:pt x="96" y="79"/>
                    </a:lnTo>
                    <a:lnTo>
                      <a:pt x="117" y="61"/>
                    </a:lnTo>
                    <a:lnTo>
                      <a:pt x="115" y="47"/>
                    </a:lnTo>
                    <a:lnTo>
                      <a:pt x="125" y="34"/>
                    </a:lnTo>
                    <a:lnTo>
                      <a:pt x="148" y="29"/>
                    </a:lnTo>
                    <a:lnTo>
                      <a:pt x="148" y="29"/>
                    </a:lnTo>
                    <a:close/>
                  </a:path>
                </a:pathLst>
              </a:custGeom>
              <a:solidFill>
                <a:srgbClr val="4A524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77" name="Freeform 129"/>
              <p:cNvSpPr>
                <a:spLocks/>
              </p:cNvSpPr>
              <p:nvPr/>
            </p:nvSpPr>
            <p:spPr bwMode="auto">
              <a:xfrm>
                <a:off x="2731" y="3795"/>
                <a:ext cx="74" cy="39"/>
              </a:xfrm>
              <a:custGeom>
                <a:avLst/>
                <a:gdLst>
                  <a:gd name="T0" fmla="*/ 69 w 74"/>
                  <a:gd name="T1" fmla="*/ 0 h 39"/>
                  <a:gd name="T2" fmla="*/ 44 w 74"/>
                  <a:gd name="T3" fmla="*/ 5 h 39"/>
                  <a:gd name="T4" fmla="*/ 0 w 74"/>
                  <a:gd name="T5" fmla="*/ 14 h 39"/>
                  <a:gd name="T6" fmla="*/ 3 w 74"/>
                  <a:gd name="T7" fmla="*/ 39 h 39"/>
                  <a:gd name="T8" fmla="*/ 15 w 74"/>
                  <a:gd name="T9" fmla="*/ 39 h 39"/>
                  <a:gd name="T10" fmla="*/ 15 w 74"/>
                  <a:gd name="T11" fmla="*/ 23 h 39"/>
                  <a:gd name="T12" fmla="*/ 40 w 74"/>
                  <a:gd name="T13" fmla="*/ 17 h 39"/>
                  <a:gd name="T14" fmla="*/ 74 w 74"/>
                  <a:gd name="T15" fmla="*/ 12 h 39"/>
                  <a:gd name="T16" fmla="*/ 69 w 74"/>
                  <a:gd name="T17" fmla="*/ 0 h 39"/>
                  <a:gd name="T18" fmla="*/ 69 w 74"/>
                  <a:gd name="T19" fmla="*/ 0 h 3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74" h="39">
                    <a:moveTo>
                      <a:pt x="69" y="0"/>
                    </a:moveTo>
                    <a:lnTo>
                      <a:pt x="44" y="5"/>
                    </a:lnTo>
                    <a:lnTo>
                      <a:pt x="0" y="14"/>
                    </a:lnTo>
                    <a:lnTo>
                      <a:pt x="3" y="39"/>
                    </a:lnTo>
                    <a:lnTo>
                      <a:pt x="15" y="39"/>
                    </a:lnTo>
                    <a:lnTo>
                      <a:pt x="15" y="23"/>
                    </a:lnTo>
                    <a:lnTo>
                      <a:pt x="40" y="17"/>
                    </a:lnTo>
                    <a:lnTo>
                      <a:pt x="74" y="12"/>
                    </a:lnTo>
                    <a:lnTo>
                      <a:pt x="69" y="0"/>
                    </a:lnTo>
                    <a:lnTo>
                      <a:pt x="69" y="0"/>
                    </a:lnTo>
                    <a:close/>
                  </a:path>
                </a:pathLst>
              </a:custGeom>
              <a:solidFill>
                <a:srgbClr val="F2D4A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78" name="Freeform 130"/>
              <p:cNvSpPr>
                <a:spLocks/>
              </p:cNvSpPr>
              <p:nvPr/>
            </p:nvSpPr>
            <p:spPr bwMode="auto">
              <a:xfrm>
                <a:off x="2726" y="3755"/>
                <a:ext cx="44" cy="41"/>
              </a:xfrm>
              <a:custGeom>
                <a:avLst/>
                <a:gdLst>
                  <a:gd name="T0" fmla="*/ 16 w 44"/>
                  <a:gd name="T1" fmla="*/ 0 h 41"/>
                  <a:gd name="T2" fmla="*/ 0 w 44"/>
                  <a:gd name="T3" fmla="*/ 27 h 41"/>
                  <a:gd name="T4" fmla="*/ 11 w 44"/>
                  <a:gd name="T5" fmla="*/ 41 h 41"/>
                  <a:gd name="T6" fmla="*/ 44 w 44"/>
                  <a:gd name="T7" fmla="*/ 31 h 41"/>
                  <a:gd name="T8" fmla="*/ 16 w 44"/>
                  <a:gd name="T9" fmla="*/ 0 h 41"/>
                  <a:gd name="T10" fmla="*/ 16 w 44"/>
                  <a:gd name="T11" fmla="*/ 0 h 4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44" h="41">
                    <a:moveTo>
                      <a:pt x="16" y="0"/>
                    </a:moveTo>
                    <a:lnTo>
                      <a:pt x="0" y="27"/>
                    </a:lnTo>
                    <a:lnTo>
                      <a:pt x="11" y="41"/>
                    </a:lnTo>
                    <a:lnTo>
                      <a:pt x="44" y="31"/>
                    </a:lnTo>
                    <a:lnTo>
                      <a:pt x="16" y="0"/>
                    </a:lnTo>
                    <a:lnTo>
                      <a:pt x="16" y="0"/>
                    </a:lnTo>
                    <a:close/>
                  </a:path>
                </a:pathLst>
              </a:custGeom>
              <a:solidFill>
                <a:srgbClr val="E0966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79" name="Freeform 131"/>
              <p:cNvSpPr>
                <a:spLocks/>
              </p:cNvSpPr>
              <p:nvPr/>
            </p:nvSpPr>
            <p:spPr bwMode="auto">
              <a:xfrm>
                <a:off x="2735" y="3737"/>
                <a:ext cx="83" cy="38"/>
              </a:xfrm>
              <a:custGeom>
                <a:avLst/>
                <a:gdLst>
                  <a:gd name="T0" fmla="*/ 83 w 83"/>
                  <a:gd name="T1" fmla="*/ 19 h 38"/>
                  <a:gd name="T2" fmla="*/ 42 w 83"/>
                  <a:gd name="T3" fmla="*/ 11 h 38"/>
                  <a:gd name="T4" fmla="*/ 20 w 83"/>
                  <a:gd name="T5" fmla="*/ 27 h 38"/>
                  <a:gd name="T6" fmla="*/ 15 w 83"/>
                  <a:gd name="T7" fmla="*/ 6 h 38"/>
                  <a:gd name="T8" fmla="*/ 7 w 83"/>
                  <a:gd name="T9" fmla="*/ 0 h 38"/>
                  <a:gd name="T10" fmla="*/ 0 w 83"/>
                  <a:gd name="T11" fmla="*/ 23 h 38"/>
                  <a:gd name="T12" fmla="*/ 24 w 83"/>
                  <a:gd name="T13" fmla="*/ 37 h 38"/>
                  <a:gd name="T14" fmla="*/ 73 w 83"/>
                  <a:gd name="T15" fmla="*/ 38 h 38"/>
                  <a:gd name="T16" fmla="*/ 83 w 83"/>
                  <a:gd name="T17" fmla="*/ 19 h 38"/>
                  <a:gd name="T18" fmla="*/ 83 w 83"/>
                  <a:gd name="T19" fmla="*/ 19 h 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83" h="38">
                    <a:moveTo>
                      <a:pt x="83" y="19"/>
                    </a:moveTo>
                    <a:lnTo>
                      <a:pt x="42" y="11"/>
                    </a:lnTo>
                    <a:lnTo>
                      <a:pt x="20" y="27"/>
                    </a:lnTo>
                    <a:lnTo>
                      <a:pt x="15" y="6"/>
                    </a:lnTo>
                    <a:lnTo>
                      <a:pt x="7" y="0"/>
                    </a:lnTo>
                    <a:lnTo>
                      <a:pt x="0" y="23"/>
                    </a:lnTo>
                    <a:lnTo>
                      <a:pt x="24" y="37"/>
                    </a:lnTo>
                    <a:lnTo>
                      <a:pt x="73" y="38"/>
                    </a:lnTo>
                    <a:lnTo>
                      <a:pt x="83" y="19"/>
                    </a:lnTo>
                    <a:lnTo>
                      <a:pt x="83" y="19"/>
                    </a:lnTo>
                    <a:close/>
                  </a:path>
                </a:pathLst>
              </a:custGeom>
              <a:solidFill>
                <a:srgbClr val="E3BF8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80" name="Freeform 132"/>
              <p:cNvSpPr>
                <a:spLocks/>
              </p:cNvSpPr>
              <p:nvPr/>
            </p:nvSpPr>
            <p:spPr bwMode="auto">
              <a:xfrm>
                <a:off x="2672" y="3785"/>
                <a:ext cx="46" cy="72"/>
              </a:xfrm>
              <a:custGeom>
                <a:avLst/>
                <a:gdLst>
                  <a:gd name="T0" fmla="*/ 20 w 46"/>
                  <a:gd name="T1" fmla="*/ 0 h 72"/>
                  <a:gd name="T2" fmla="*/ 0 w 46"/>
                  <a:gd name="T3" fmla="*/ 29 h 72"/>
                  <a:gd name="T4" fmla="*/ 12 w 46"/>
                  <a:gd name="T5" fmla="*/ 45 h 72"/>
                  <a:gd name="T6" fmla="*/ 12 w 46"/>
                  <a:gd name="T7" fmla="*/ 72 h 72"/>
                  <a:gd name="T8" fmla="*/ 46 w 46"/>
                  <a:gd name="T9" fmla="*/ 53 h 72"/>
                  <a:gd name="T10" fmla="*/ 31 w 46"/>
                  <a:gd name="T11" fmla="*/ 47 h 72"/>
                  <a:gd name="T12" fmla="*/ 43 w 46"/>
                  <a:gd name="T13" fmla="*/ 15 h 72"/>
                  <a:gd name="T14" fmla="*/ 26 w 46"/>
                  <a:gd name="T15" fmla="*/ 33 h 72"/>
                  <a:gd name="T16" fmla="*/ 21 w 46"/>
                  <a:gd name="T17" fmla="*/ 22 h 72"/>
                  <a:gd name="T18" fmla="*/ 20 w 46"/>
                  <a:gd name="T19" fmla="*/ 0 h 72"/>
                  <a:gd name="T20" fmla="*/ 20 w 46"/>
                  <a:gd name="T21" fmla="*/ 0 h 7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46" h="72">
                    <a:moveTo>
                      <a:pt x="20" y="0"/>
                    </a:moveTo>
                    <a:lnTo>
                      <a:pt x="0" y="29"/>
                    </a:lnTo>
                    <a:lnTo>
                      <a:pt x="12" y="45"/>
                    </a:lnTo>
                    <a:lnTo>
                      <a:pt x="12" y="72"/>
                    </a:lnTo>
                    <a:lnTo>
                      <a:pt x="46" y="53"/>
                    </a:lnTo>
                    <a:lnTo>
                      <a:pt x="31" y="47"/>
                    </a:lnTo>
                    <a:lnTo>
                      <a:pt x="43" y="15"/>
                    </a:lnTo>
                    <a:lnTo>
                      <a:pt x="26" y="33"/>
                    </a:lnTo>
                    <a:lnTo>
                      <a:pt x="21" y="22"/>
                    </a:lnTo>
                    <a:lnTo>
                      <a:pt x="20" y="0"/>
                    </a:lnTo>
                    <a:lnTo>
                      <a:pt x="20" y="0"/>
                    </a:lnTo>
                    <a:close/>
                  </a:path>
                </a:pathLst>
              </a:custGeom>
              <a:solidFill>
                <a:srgbClr val="B8B34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81" name="Freeform 133"/>
              <p:cNvSpPr>
                <a:spLocks/>
              </p:cNvSpPr>
              <p:nvPr/>
            </p:nvSpPr>
            <p:spPr bwMode="auto">
              <a:xfrm>
                <a:off x="2664" y="3741"/>
                <a:ext cx="41" cy="45"/>
              </a:xfrm>
              <a:custGeom>
                <a:avLst/>
                <a:gdLst>
                  <a:gd name="T0" fmla="*/ 41 w 41"/>
                  <a:gd name="T1" fmla="*/ 0 h 45"/>
                  <a:gd name="T2" fmla="*/ 34 w 41"/>
                  <a:gd name="T3" fmla="*/ 39 h 45"/>
                  <a:gd name="T4" fmla="*/ 0 w 41"/>
                  <a:gd name="T5" fmla="*/ 45 h 45"/>
                  <a:gd name="T6" fmla="*/ 20 w 41"/>
                  <a:gd name="T7" fmla="*/ 33 h 45"/>
                  <a:gd name="T8" fmla="*/ 41 w 41"/>
                  <a:gd name="T9" fmla="*/ 0 h 45"/>
                  <a:gd name="T10" fmla="*/ 41 w 41"/>
                  <a:gd name="T11" fmla="*/ 0 h 4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41" h="45">
                    <a:moveTo>
                      <a:pt x="41" y="0"/>
                    </a:moveTo>
                    <a:lnTo>
                      <a:pt x="34" y="39"/>
                    </a:lnTo>
                    <a:lnTo>
                      <a:pt x="0" y="45"/>
                    </a:lnTo>
                    <a:lnTo>
                      <a:pt x="20" y="33"/>
                    </a:lnTo>
                    <a:lnTo>
                      <a:pt x="41" y="0"/>
                    </a:lnTo>
                    <a:lnTo>
                      <a:pt x="41" y="0"/>
                    </a:lnTo>
                    <a:close/>
                  </a:path>
                </a:pathLst>
              </a:custGeom>
              <a:solidFill>
                <a:srgbClr val="80754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82" name="Freeform 134"/>
              <p:cNvSpPr>
                <a:spLocks/>
              </p:cNvSpPr>
              <p:nvPr/>
            </p:nvSpPr>
            <p:spPr bwMode="auto">
              <a:xfrm>
                <a:off x="2695" y="3804"/>
                <a:ext cx="33" cy="34"/>
              </a:xfrm>
              <a:custGeom>
                <a:avLst/>
                <a:gdLst>
                  <a:gd name="T0" fmla="*/ 25 w 33"/>
                  <a:gd name="T1" fmla="*/ 0 h 34"/>
                  <a:gd name="T2" fmla="*/ 0 w 33"/>
                  <a:gd name="T3" fmla="*/ 24 h 34"/>
                  <a:gd name="T4" fmla="*/ 20 w 33"/>
                  <a:gd name="T5" fmla="*/ 28 h 34"/>
                  <a:gd name="T6" fmla="*/ 33 w 33"/>
                  <a:gd name="T7" fmla="*/ 34 h 34"/>
                  <a:gd name="T8" fmla="*/ 25 w 33"/>
                  <a:gd name="T9" fmla="*/ 0 h 34"/>
                  <a:gd name="T10" fmla="*/ 25 w 33"/>
                  <a:gd name="T11" fmla="*/ 0 h 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33" h="34">
                    <a:moveTo>
                      <a:pt x="25" y="0"/>
                    </a:moveTo>
                    <a:lnTo>
                      <a:pt x="0" y="24"/>
                    </a:lnTo>
                    <a:lnTo>
                      <a:pt x="20" y="28"/>
                    </a:lnTo>
                    <a:lnTo>
                      <a:pt x="33" y="34"/>
                    </a:lnTo>
                    <a:lnTo>
                      <a:pt x="25" y="0"/>
                    </a:lnTo>
                    <a:lnTo>
                      <a:pt x="25" y="0"/>
                    </a:lnTo>
                    <a:close/>
                  </a:path>
                </a:pathLst>
              </a:custGeom>
              <a:solidFill>
                <a:srgbClr val="80754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83" name="Freeform 135"/>
              <p:cNvSpPr>
                <a:spLocks/>
              </p:cNvSpPr>
              <p:nvPr/>
            </p:nvSpPr>
            <p:spPr bwMode="auto">
              <a:xfrm>
                <a:off x="2618" y="3767"/>
                <a:ext cx="82" cy="229"/>
              </a:xfrm>
              <a:custGeom>
                <a:avLst/>
                <a:gdLst>
                  <a:gd name="T0" fmla="*/ 40 w 82"/>
                  <a:gd name="T1" fmla="*/ 0 h 229"/>
                  <a:gd name="T2" fmla="*/ 0 w 82"/>
                  <a:gd name="T3" fmla="*/ 13 h 229"/>
                  <a:gd name="T4" fmla="*/ 5 w 82"/>
                  <a:gd name="T5" fmla="*/ 27 h 229"/>
                  <a:gd name="T6" fmla="*/ 19 w 82"/>
                  <a:gd name="T7" fmla="*/ 29 h 229"/>
                  <a:gd name="T8" fmla="*/ 21 w 82"/>
                  <a:gd name="T9" fmla="*/ 42 h 229"/>
                  <a:gd name="T10" fmla="*/ 6 w 82"/>
                  <a:gd name="T11" fmla="*/ 41 h 229"/>
                  <a:gd name="T12" fmla="*/ 6 w 82"/>
                  <a:gd name="T13" fmla="*/ 51 h 229"/>
                  <a:gd name="T14" fmla="*/ 30 w 82"/>
                  <a:gd name="T15" fmla="*/ 67 h 229"/>
                  <a:gd name="T16" fmla="*/ 26 w 82"/>
                  <a:gd name="T17" fmla="*/ 89 h 229"/>
                  <a:gd name="T18" fmla="*/ 36 w 82"/>
                  <a:gd name="T19" fmla="*/ 98 h 229"/>
                  <a:gd name="T20" fmla="*/ 21 w 82"/>
                  <a:gd name="T21" fmla="*/ 123 h 229"/>
                  <a:gd name="T22" fmla="*/ 41 w 82"/>
                  <a:gd name="T23" fmla="*/ 115 h 229"/>
                  <a:gd name="T24" fmla="*/ 46 w 82"/>
                  <a:gd name="T25" fmla="*/ 138 h 229"/>
                  <a:gd name="T26" fmla="*/ 8 w 82"/>
                  <a:gd name="T27" fmla="*/ 175 h 229"/>
                  <a:gd name="T28" fmla="*/ 19 w 82"/>
                  <a:gd name="T29" fmla="*/ 178 h 229"/>
                  <a:gd name="T30" fmla="*/ 8 w 82"/>
                  <a:gd name="T31" fmla="*/ 206 h 229"/>
                  <a:gd name="T32" fmla="*/ 54 w 82"/>
                  <a:gd name="T33" fmla="*/ 229 h 229"/>
                  <a:gd name="T34" fmla="*/ 82 w 82"/>
                  <a:gd name="T35" fmla="*/ 198 h 229"/>
                  <a:gd name="T36" fmla="*/ 78 w 82"/>
                  <a:gd name="T37" fmla="*/ 138 h 229"/>
                  <a:gd name="T38" fmla="*/ 60 w 82"/>
                  <a:gd name="T39" fmla="*/ 79 h 229"/>
                  <a:gd name="T40" fmla="*/ 59 w 82"/>
                  <a:gd name="T41" fmla="*/ 54 h 229"/>
                  <a:gd name="T42" fmla="*/ 44 w 82"/>
                  <a:gd name="T43" fmla="*/ 47 h 229"/>
                  <a:gd name="T44" fmla="*/ 56 w 82"/>
                  <a:gd name="T45" fmla="*/ 27 h 229"/>
                  <a:gd name="T46" fmla="*/ 40 w 82"/>
                  <a:gd name="T47" fmla="*/ 0 h 229"/>
                  <a:gd name="T48" fmla="*/ 40 w 82"/>
                  <a:gd name="T49" fmla="*/ 0 h 22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82" h="229">
                    <a:moveTo>
                      <a:pt x="40" y="0"/>
                    </a:moveTo>
                    <a:lnTo>
                      <a:pt x="0" y="13"/>
                    </a:lnTo>
                    <a:lnTo>
                      <a:pt x="5" y="27"/>
                    </a:lnTo>
                    <a:lnTo>
                      <a:pt x="19" y="29"/>
                    </a:lnTo>
                    <a:lnTo>
                      <a:pt x="21" y="42"/>
                    </a:lnTo>
                    <a:lnTo>
                      <a:pt x="6" y="41"/>
                    </a:lnTo>
                    <a:lnTo>
                      <a:pt x="6" y="51"/>
                    </a:lnTo>
                    <a:lnTo>
                      <a:pt x="30" y="67"/>
                    </a:lnTo>
                    <a:lnTo>
                      <a:pt x="26" y="89"/>
                    </a:lnTo>
                    <a:lnTo>
                      <a:pt x="36" y="98"/>
                    </a:lnTo>
                    <a:lnTo>
                      <a:pt x="21" y="123"/>
                    </a:lnTo>
                    <a:lnTo>
                      <a:pt x="41" y="115"/>
                    </a:lnTo>
                    <a:lnTo>
                      <a:pt x="46" y="138"/>
                    </a:lnTo>
                    <a:lnTo>
                      <a:pt x="8" y="175"/>
                    </a:lnTo>
                    <a:lnTo>
                      <a:pt x="19" y="178"/>
                    </a:lnTo>
                    <a:lnTo>
                      <a:pt x="8" y="206"/>
                    </a:lnTo>
                    <a:lnTo>
                      <a:pt x="54" y="229"/>
                    </a:lnTo>
                    <a:lnTo>
                      <a:pt x="82" y="198"/>
                    </a:lnTo>
                    <a:lnTo>
                      <a:pt x="78" y="138"/>
                    </a:lnTo>
                    <a:lnTo>
                      <a:pt x="60" y="79"/>
                    </a:lnTo>
                    <a:lnTo>
                      <a:pt x="59" y="54"/>
                    </a:lnTo>
                    <a:lnTo>
                      <a:pt x="44" y="47"/>
                    </a:lnTo>
                    <a:lnTo>
                      <a:pt x="56" y="27"/>
                    </a:lnTo>
                    <a:lnTo>
                      <a:pt x="40" y="0"/>
                    </a:lnTo>
                    <a:lnTo>
                      <a:pt x="40" y="0"/>
                    </a:lnTo>
                    <a:close/>
                  </a:path>
                </a:pathLst>
              </a:custGeom>
              <a:solidFill>
                <a:srgbClr val="80754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84" name="Freeform 136"/>
              <p:cNvSpPr>
                <a:spLocks/>
              </p:cNvSpPr>
              <p:nvPr/>
            </p:nvSpPr>
            <p:spPr bwMode="auto">
              <a:xfrm>
                <a:off x="2567" y="3846"/>
                <a:ext cx="57" cy="34"/>
              </a:xfrm>
              <a:custGeom>
                <a:avLst/>
                <a:gdLst>
                  <a:gd name="T0" fmla="*/ 51 w 57"/>
                  <a:gd name="T1" fmla="*/ 6 h 34"/>
                  <a:gd name="T2" fmla="*/ 23 w 57"/>
                  <a:gd name="T3" fmla="*/ 0 h 34"/>
                  <a:gd name="T4" fmla="*/ 0 w 57"/>
                  <a:gd name="T5" fmla="*/ 10 h 34"/>
                  <a:gd name="T6" fmla="*/ 10 w 57"/>
                  <a:gd name="T7" fmla="*/ 23 h 34"/>
                  <a:gd name="T8" fmla="*/ 16 w 57"/>
                  <a:gd name="T9" fmla="*/ 15 h 34"/>
                  <a:gd name="T10" fmla="*/ 26 w 57"/>
                  <a:gd name="T11" fmla="*/ 15 h 34"/>
                  <a:gd name="T12" fmla="*/ 31 w 57"/>
                  <a:gd name="T13" fmla="*/ 30 h 34"/>
                  <a:gd name="T14" fmla="*/ 44 w 57"/>
                  <a:gd name="T15" fmla="*/ 22 h 34"/>
                  <a:gd name="T16" fmla="*/ 57 w 57"/>
                  <a:gd name="T17" fmla="*/ 34 h 34"/>
                  <a:gd name="T18" fmla="*/ 51 w 57"/>
                  <a:gd name="T19" fmla="*/ 6 h 34"/>
                  <a:gd name="T20" fmla="*/ 51 w 57"/>
                  <a:gd name="T21" fmla="*/ 6 h 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57" h="34">
                    <a:moveTo>
                      <a:pt x="51" y="6"/>
                    </a:moveTo>
                    <a:lnTo>
                      <a:pt x="23" y="0"/>
                    </a:lnTo>
                    <a:lnTo>
                      <a:pt x="0" y="10"/>
                    </a:lnTo>
                    <a:lnTo>
                      <a:pt x="10" y="23"/>
                    </a:lnTo>
                    <a:lnTo>
                      <a:pt x="16" y="15"/>
                    </a:lnTo>
                    <a:lnTo>
                      <a:pt x="26" y="15"/>
                    </a:lnTo>
                    <a:lnTo>
                      <a:pt x="31" y="30"/>
                    </a:lnTo>
                    <a:lnTo>
                      <a:pt x="44" y="22"/>
                    </a:lnTo>
                    <a:lnTo>
                      <a:pt x="57" y="34"/>
                    </a:lnTo>
                    <a:lnTo>
                      <a:pt x="51" y="6"/>
                    </a:lnTo>
                    <a:lnTo>
                      <a:pt x="51" y="6"/>
                    </a:lnTo>
                    <a:close/>
                  </a:path>
                </a:pathLst>
              </a:custGeom>
              <a:solidFill>
                <a:srgbClr val="80754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85" name="Freeform 137"/>
              <p:cNvSpPr>
                <a:spLocks/>
              </p:cNvSpPr>
              <p:nvPr/>
            </p:nvSpPr>
            <p:spPr bwMode="auto">
              <a:xfrm>
                <a:off x="2498" y="3805"/>
                <a:ext cx="115" cy="167"/>
              </a:xfrm>
              <a:custGeom>
                <a:avLst/>
                <a:gdLst>
                  <a:gd name="T0" fmla="*/ 28 w 115"/>
                  <a:gd name="T1" fmla="*/ 0 h 167"/>
                  <a:gd name="T2" fmla="*/ 17 w 115"/>
                  <a:gd name="T3" fmla="*/ 20 h 167"/>
                  <a:gd name="T4" fmla="*/ 28 w 115"/>
                  <a:gd name="T5" fmla="*/ 37 h 167"/>
                  <a:gd name="T6" fmla="*/ 28 w 115"/>
                  <a:gd name="T7" fmla="*/ 81 h 167"/>
                  <a:gd name="T8" fmla="*/ 36 w 115"/>
                  <a:gd name="T9" fmla="*/ 99 h 167"/>
                  <a:gd name="T10" fmla="*/ 48 w 115"/>
                  <a:gd name="T11" fmla="*/ 122 h 167"/>
                  <a:gd name="T12" fmla="*/ 25 w 115"/>
                  <a:gd name="T13" fmla="*/ 139 h 167"/>
                  <a:gd name="T14" fmla="*/ 30 w 115"/>
                  <a:gd name="T15" fmla="*/ 121 h 167"/>
                  <a:gd name="T16" fmla="*/ 13 w 115"/>
                  <a:gd name="T17" fmla="*/ 107 h 167"/>
                  <a:gd name="T18" fmla="*/ 0 w 115"/>
                  <a:gd name="T19" fmla="*/ 129 h 167"/>
                  <a:gd name="T20" fmla="*/ 25 w 115"/>
                  <a:gd name="T21" fmla="*/ 155 h 167"/>
                  <a:gd name="T22" fmla="*/ 72 w 115"/>
                  <a:gd name="T23" fmla="*/ 167 h 167"/>
                  <a:gd name="T24" fmla="*/ 97 w 115"/>
                  <a:gd name="T25" fmla="*/ 163 h 167"/>
                  <a:gd name="T26" fmla="*/ 115 w 115"/>
                  <a:gd name="T27" fmla="*/ 125 h 167"/>
                  <a:gd name="T28" fmla="*/ 98 w 115"/>
                  <a:gd name="T29" fmla="*/ 107 h 167"/>
                  <a:gd name="T30" fmla="*/ 110 w 115"/>
                  <a:gd name="T31" fmla="*/ 74 h 167"/>
                  <a:gd name="T32" fmla="*/ 92 w 115"/>
                  <a:gd name="T33" fmla="*/ 69 h 167"/>
                  <a:gd name="T34" fmla="*/ 84 w 115"/>
                  <a:gd name="T35" fmla="*/ 105 h 167"/>
                  <a:gd name="T36" fmla="*/ 72 w 115"/>
                  <a:gd name="T37" fmla="*/ 85 h 167"/>
                  <a:gd name="T38" fmla="*/ 72 w 115"/>
                  <a:gd name="T39" fmla="*/ 115 h 167"/>
                  <a:gd name="T40" fmla="*/ 48 w 115"/>
                  <a:gd name="T41" fmla="*/ 96 h 167"/>
                  <a:gd name="T42" fmla="*/ 61 w 115"/>
                  <a:gd name="T43" fmla="*/ 86 h 167"/>
                  <a:gd name="T44" fmla="*/ 57 w 115"/>
                  <a:gd name="T45" fmla="*/ 50 h 167"/>
                  <a:gd name="T46" fmla="*/ 44 w 115"/>
                  <a:gd name="T47" fmla="*/ 37 h 167"/>
                  <a:gd name="T48" fmla="*/ 41 w 115"/>
                  <a:gd name="T49" fmla="*/ 16 h 167"/>
                  <a:gd name="T50" fmla="*/ 28 w 115"/>
                  <a:gd name="T51" fmla="*/ 0 h 167"/>
                  <a:gd name="T52" fmla="*/ 28 w 115"/>
                  <a:gd name="T53" fmla="*/ 0 h 16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</a:cxnLst>
                <a:rect l="0" t="0" r="r" b="b"/>
                <a:pathLst>
                  <a:path w="115" h="167">
                    <a:moveTo>
                      <a:pt x="28" y="0"/>
                    </a:moveTo>
                    <a:lnTo>
                      <a:pt x="17" y="20"/>
                    </a:lnTo>
                    <a:lnTo>
                      <a:pt x="28" y="37"/>
                    </a:lnTo>
                    <a:lnTo>
                      <a:pt x="28" y="81"/>
                    </a:lnTo>
                    <a:lnTo>
                      <a:pt x="36" y="99"/>
                    </a:lnTo>
                    <a:lnTo>
                      <a:pt x="48" y="122"/>
                    </a:lnTo>
                    <a:lnTo>
                      <a:pt x="25" y="139"/>
                    </a:lnTo>
                    <a:lnTo>
                      <a:pt x="30" y="121"/>
                    </a:lnTo>
                    <a:lnTo>
                      <a:pt x="13" y="107"/>
                    </a:lnTo>
                    <a:lnTo>
                      <a:pt x="0" y="129"/>
                    </a:lnTo>
                    <a:lnTo>
                      <a:pt x="25" y="155"/>
                    </a:lnTo>
                    <a:lnTo>
                      <a:pt x="72" y="167"/>
                    </a:lnTo>
                    <a:lnTo>
                      <a:pt x="97" y="163"/>
                    </a:lnTo>
                    <a:lnTo>
                      <a:pt x="115" y="125"/>
                    </a:lnTo>
                    <a:lnTo>
                      <a:pt x="98" y="107"/>
                    </a:lnTo>
                    <a:lnTo>
                      <a:pt x="110" y="74"/>
                    </a:lnTo>
                    <a:lnTo>
                      <a:pt x="92" y="69"/>
                    </a:lnTo>
                    <a:lnTo>
                      <a:pt x="84" y="105"/>
                    </a:lnTo>
                    <a:lnTo>
                      <a:pt x="72" y="85"/>
                    </a:lnTo>
                    <a:lnTo>
                      <a:pt x="72" y="115"/>
                    </a:lnTo>
                    <a:lnTo>
                      <a:pt x="48" y="96"/>
                    </a:lnTo>
                    <a:lnTo>
                      <a:pt x="61" y="86"/>
                    </a:lnTo>
                    <a:lnTo>
                      <a:pt x="57" y="50"/>
                    </a:lnTo>
                    <a:lnTo>
                      <a:pt x="44" y="37"/>
                    </a:lnTo>
                    <a:lnTo>
                      <a:pt x="41" y="16"/>
                    </a:lnTo>
                    <a:lnTo>
                      <a:pt x="28" y="0"/>
                    </a:lnTo>
                    <a:lnTo>
                      <a:pt x="28" y="0"/>
                    </a:lnTo>
                    <a:close/>
                  </a:path>
                </a:pathLst>
              </a:custGeom>
              <a:solidFill>
                <a:srgbClr val="80754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86" name="Freeform 138"/>
              <p:cNvSpPr>
                <a:spLocks/>
              </p:cNvSpPr>
              <p:nvPr/>
            </p:nvSpPr>
            <p:spPr bwMode="auto">
              <a:xfrm>
                <a:off x="2503" y="3703"/>
                <a:ext cx="239" cy="147"/>
              </a:xfrm>
              <a:custGeom>
                <a:avLst/>
                <a:gdLst>
                  <a:gd name="T0" fmla="*/ 222 w 239"/>
                  <a:gd name="T1" fmla="*/ 0 h 147"/>
                  <a:gd name="T2" fmla="*/ 195 w 239"/>
                  <a:gd name="T3" fmla="*/ 13 h 147"/>
                  <a:gd name="T4" fmla="*/ 128 w 239"/>
                  <a:gd name="T5" fmla="*/ 17 h 147"/>
                  <a:gd name="T6" fmla="*/ 74 w 239"/>
                  <a:gd name="T7" fmla="*/ 61 h 147"/>
                  <a:gd name="T8" fmla="*/ 38 w 239"/>
                  <a:gd name="T9" fmla="*/ 72 h 147"/>
                  <a:gd name="T10" fmla="*/ 47 w 239"/>
                  <a:gd name="T11" fmla="*/ 42 h 147"/>
                  <a:gd name="T12" fmla="*/ 36 w 239"/>
                  <a:gd name="T13" fmla="*/ 16 h 147"/>
                  <a:gd name="T14" fmla="*/ 20 w 239"/>
                  <a:gd name="T15" fmla="*/ 27 h 147"/>
                  <a:gd name="T16" fmla="*/ 31 w 239"/>
                  <a:gd name="T17" fmla="*/ 38 h 147"/>
                  <a:gd name="T18" fmla="*/ 15 w 239"/>
                  <a:gd name="T19" fmla="*/ 48 h 147"/>
                  <a:gd name="T20" fmla="*/ 12 w 239"/>
                  <a:gd name="T21" fmla="*/ 78 h 147"/>
                  <a:gd name="T22" fmla="*/ 0 w 239"/>
                  <a:gd name="T23" fmla="*/ 93 h 147"/>
                  <a:gd name="T24" fmla="*/ 7 w 239"/>
                  <a:gd name="T25" fmla="*/ 99 h 147"/>
                  <a:gd name="T26" fmla="*/ 48 w 239"/>
                  <a:gd name="T27" fmla="*/ 104 h 147"/>
                  <a:gd name="T28" fmla="*/ 48 w 239"/>
                  <a:gd name="T29" fmla="*/ 131 h 147"/>
                  <a:gd name="T30" fmla="*/ 68 w 239"/>
                  <a:gd name="T31" fmla="*/ 147 h 147"/>
                  <a:gd name="T32" fmla="*/ 97 w 239"/>
                  <a:gd name="T33" fmla="*/ 97 h 147"/>
                  <a:gd name="T34" fmla="*/ 85 w 239"/>
                  <a:gd name="T35" fmla="*/ 96 h 147"/>
                  <a:gd name="T36" fmla="*/ 73 w 239"/>
                  <a:gd name="T37" fmla="*/ 104 h 147"/>
                  <a:gd name="T38" fmla="*/ 67 w 239"/>
                  <a:gd name="T39" fmla="*/ 83 h 147"/>
                  <a:gd name="T40" fmla="*/ 116 w 239"/>
                  <a:gd name="T41" fmla="*/ 56 h 147"/>
                  <a:gd name="T42" fmla="*/ 121 w 239"/>
                  <a:gd name="T43" fmla="*/ 43 h 147"/>
                  <a:gd name="T44" fmla="*/ 149 w 239"/>
                  <a:gd name="T45" fmla="*/ 53 h 147"/>
                  <a:gd name="T46" fmla="*/ 170 w 239"/>
                  <a:gd name="T47" fmla="*/ 27 h 147"/>
                  <a:gd name="T48" fmla="*/ 169 w 239"/>
                  <a:gd name="T49" fmla="*/ 38 h 147"/>
                  <a:gd name="T50" fmla="*/ 200 w 239"/>
                  <a:gd name="T51" fmla="*/ 34 h 147"/>
                  <a:gd name="T52" fmla="*/ 239 w 239"/>
                  <a:gd name="T53" fmla="*/ 5 h 147"/>
                  <a:gd name="T54" fmla="*/ 222 w 239"/>
                  <a:gd name="T55" fmla="*/ 0 h 147"/>
                  <a:gd name="T56" fmla="*/ 222 w 239"/>
                  <a:gd name="T57" fmla="*/ 0 h 14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</a:cxnLst>
                <a:rect l="0" t="0" r="r" b="b"/>
                <a:pathLst>
                  <a:path w="239" h="147">
                    <a:moveTo>
                      <a:pt x="222" y="0"/>
                    </a:moveTo>
                    <a:lnTo>
                      <a:pt x="195" y="13"/>
                    </a:lnTo>
                    <a:lnTo>
                      <a:pt x="128" y="17"/>
                    </a:lnTo>
                    <a:lnTo>
                      <a:pt x="74" y="61"/>
                    </a:lnTo>
                    <a:lnTo>
                      <a:pt x="38" y="72"/>
                    </a:lnTo>
                    <a:lnTo>
                      <a:pt x="47" y="42"/>
                    </a:lnTo>
                    <a:lnTo>
                      <a:pt x="36" y="16"/>
                    </a:lnTo>
                    <a:lnTo>
                      <a:pt x="20" y="27"/>
                    </a:lnTo>
                    <a:lnTo>
                      <a:pt x="31" y="38"/>
                    </a:lnTo>
                    <a:lnTo>
                      <a:pt x="15" y="48"/>
                    </a:lnTo>
                    <a:lnTo>
                      <a:pt x="12" y="78"/>
                    </a:lnTo>
                    <a:lnTo>
                      <a:pt x="0" y="93"/>
                    </a:lnTo>
                    <a:lnTo>
                      <a:pt x="7" y="99"/>
                    </a:lnTo>
                    <a:lnTo>
                      <a:pt x="48" y="104"/>
                    </a:lnTo>
                    <a:lnTo>
                      <a:pt x="48" y="131"/>
                    </a:lnTo>
                    <a:lnTo>
                      <a:pt x="68" y="147"/>
                    </a:lnTo>
                    <a:lnTo>
                      <a:pt x="97" y="97"/>
                    </a:lnTo>
                    <a:lnTo>
                      <a:pt x="85" y="96"/>
                    </a:lnTo>
                    <a:lnTo>
                      <a:pt x="73" y="104"/>
                    </a:lnTo>
                    <a:lnTo>
                      <a:pt x="67" y="83"/>
                    </a:lnTo>
                    <a:lnTo>
                      <a:pt x="116" y="56"/>
                    </a:lnTo>
                    <a:lnTo>
                      <a:pt x="121" y="43"/>
                    </a:lnTo>
                    <a:lnTo>
                      <a:pt x="149" y="53"/>
                    </a:lnTo>
                    <a:lnTo>
                      <a:pt x="170" y="27"/>
                    </a:lnTo>
                    <a:lnTo>
                      <a:pt x="169" y="38"/>
                    </a:lnTo>
                    <a:lnTo>
                      <a:pt x="200" y="34"/>
                    </a:lnTo>
                    <a:lnTo>
                      <a:pt x="239" y="5"/>
                    </a:lnTo>
                    <a:lnTo>
                      <a:pt x="222" y="0"/>
                    </a:lnTo>
                    <a:lnTo>
                      <a:pt x="222" y="0"/>
                    </a:lnTo>
                    <a:close/>
                  </a:path>
                </a:pathLst>
              </a:custGeom>
              <a:solidFill>
                <a:srgbClr val="80754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87" name="Freeform 139"/>
              <p:cNvSpPr>
                <a:spLocks/>
              </p:cNvSpPr>
              <p:nvPr/>
            </p:nvSpPr>
            <p:spPr bwMode="auto">
              <a:xfrm>
                <a:off x="2711" y="3728"/>
                <a:ext cx="157" cy="97"/>
              </a:xfrm>
              <a:custGeom>
                <a:avLst/>
                <a:gdLst>
                  <a:gd name="T0" fmla="*/ 110 w 157"/>
                  <a:gd name="T1" fmla="*/ 27 h 97"/>
                  <a:gd name="T2" fmla="*/ 103 w 157"/>
                  <a:gd name="T3" fmla="*/ 58 h 97"/>
                  <a:gd name="T4" fmla="*/ 69 w 157"/>
                  <a:gd name="T5" fmla="*/ 36 h 97"/>
                  <a:gd name="T6" fmla="*/ 50 w 157"/>
                  <a:gd name="T7" fmla="*/ 50 h 97"/>
                  <a:gd name="T8" fmla="*/ 26 w 157"/>
                  <a:gd name="T9" fmla="*/ 58 h 97"/>
                  <a:gd name="T10" fmla="*/ 33 w 157"/>
                  <a:gd name="T11" fmla="*/ 28 h 97"/>
                  <a:gd name="T12" fmla="*/ 30 w 157"/>
                  <a:gd name="T13" fmla="*/ 13 h 97"/>
                  <a:gd name="T14" fmla="*/ 9 w 157"/>
                  <a:gd name="T15" fmla="*/ 0 h 97"/>
                  <a:gd name="T16" fmla="*/ 0 w 157"/>
                  <a:gd name="T17" fmla="*/ 31 h 97"/>
                  <a:gd name="T18" fmla="*/ 9 w 157"/>
                  <a:gd name="T19" fmla="*/ 68 h 97"/>
                  <a:gd name="T20" fmla="*/ 26 w 157"/>
                  <a:gd name="T21" fmla="*/ 84 h 97"/>
                  <a:gd name="T22" fmla="*/ 46 w 157"/>
                  <a:gd name="T23" fmla="*/ 63 h 97"/>
                  <a:gd name="T24" fmla="*/ 85 w 157"/>
                  <a:gd name="T25" fmla="*/ 71 h 97"/>
                  <a:gd name="T26" fmla="*/ 123 w 157"/>
                  <a:gd name="T27" fmla="*/ 94 h 97"/>
                  <a:gd name="T28" fmla="*/ 146 w 157"/>
                  <a:gd name="T29" fmla="*/ 97 h 97"/>
                  <a:gd name="T30" fmla="*/ 157 w 157"/>
                  <a:gd name="T31" fmla="*/ 50 h 97"/>
                  <a:gd name="T32" fmla="*/ 127 w 157"/>
                  <a:gd name="T33" fmla="*/ 57 h 97"/>
                  <a:gd name="T34" fmla="*/ 118 w 157"/>
                  <a:gd name="T35" fmla="*/ 32 h 97"/>
                  <a:gd name="T36" fmla="*/ 110 w 157"/>
                  <a:gd name="T37" fmla="*/ 27 h 97"/>
                  <a:gd name="T38" fmla="*/ 110 w 157"/>
                  <a:gd name="T39" fmla="*/ 27 h 9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157" h="97">
                    <a:moveTo>
                      <a:pt x="110" y="27"/>
                    </a:moveTo>
                    <a:lnTo>
                      <a:pt x="103" y="58"/>
                    </a:lnTo>
                    <a:lnTo>
                      <a:pt x="69" y="36"/>
                    </a:lnTo>
                    <a:lnTo>
                      <a:pt x="50" y="50"/>
                    </a:lnTo>
                    <a:lnTo>
                      <a:pt x="26" y="58"/>
                    </a:lnTo>
                    <a:lnTo>
                      <a:pt x="33" y="28"/>
                    </a:lnTo>
                    <a:lnTo>
                      <a:pt x="30" y="13"/>
                    </a:lnTo>
                    <a:lnTo>
                      <a:pt x="9" y="0"/>
                    </a:lnTo>
                    <a:lnTo>
                      <a:pt x="0" y="31"/>
                    </a:lnTo>
                    <a:lnTo>
                      <a:pt x="9" y="68"/>
                    </a:lnTo>
                    <a:lnTo>
                      <a:pt x="26" y="84"/>
                    </a:lnTo>
                    <a:lnTo>
                      <a:pt x="46" y="63"/>
                    </a:lnTo>
                    <a:lnTo>
                      <a:pt x="85" y="71"/>
                    </a:lnTo>
                    <a:lnTo>
                      <a:pt x="123" y="94"/>
                    </a:lnTo>
                    <a:lnTo>
                      <a:pt x="146" y="97"/>
                    </a:lnTo>
                    <a:lnTo>
                      <a:pt x="157" y="50"/>
                    </a:lnTo>
                    <a:lnTo>
                      <a:pt x="127" y="57"/>
                    </a:lnTo>
                    <a:lnTo>
                      <a:pt x="118" y="32"/>
                    </a:lnTo>
                    <a:lnTo>
                      <a:pt x="110" y="27"/>
                    </a:lnTo>
                    <a:lnTo>
                      <a:pt x="110" y="27"/>
                    </a:lnTo>
                    <a:close/>
                  </a:path>
                </a:pathLst>
              </a:custGeom>
              <a:solidFill>
                <a:srgbClr val="80754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88" name="Freeform 140"/>
              <p:cNvSpPr>
                <a:spLocks/>
              </p:cNvSpPr>
              <p:nvPr/>
            </p:nvSpPr>
            <p:spPr bwMode="auto">
              <a:xfrm>
                <a:off x="2860" y="3578"/>
                <a:ext cx="530" cy="519"/>
              </a:xfrm>
              <a:custGeom>
                <a:avLst/>
                <a:gdLst>
                  <a:gd name="T0" fmla="*/ 18 w 530"/>
                  <a:gd name="T1" fmla="*/ 73 h 519"/>
                  <a:gd name="T2" fmla="*/ 0 w 530"/>
                  <a:gd name="T3" fmla="*/ 159 h 519"/>
                  <a:gd name="T4" fmla="*/ 69 w 530"/>
                  <a:gd name="T5" fmla="*/ 249 h 519"/>
                  <a:gd name="T6" fmla="*/ 137 w 530"/>
                  <a:gd name="T7" fmla="*/ 400 h 519"/>
                  <a:gd name="T8" fmla="*/ 207 w 530"/>
                  <a:gd name="T9" fmla="*/ 519 h 519"/>
                  <a:gd name="T10" fmla="*/ 418 w 530"/>
                  <a:gd name="T11" fmla="*/ 375 h 519"/>
                  <a:gd name="T12" fmla="*/ 530 w 530"/>
                  <a:gd name="T13" fmla="*/ 294 h 519"/>
                  <a:gd name="T14" fmla="*/ 465 w 530"/>
                  <a:gd name="T15" fmla="*/ 143 h 519"/>
                  <a:gd name="T16" fmla="*/ 392 w 530"/>
                  <a:gd name="T17" fmla="*/ 12 h 519"/>
                  <a:gd name="T18" fmla="*/ 260 w 530"/>
                  <a:gd name="T19" fmla="*/ 0 h 519"/>
                  <a:gd name="T20" fmla="*/ 104 w 530"/>
                  <a:gd name="T21" fmla="*/ 47 h 519"/>
                  <a:gd name="T22" fmla="*/ 18 w 530"/>
                  <a:gd name="T23" fmla="*/ 73 h 519"/>
                  <a:gd name="T24" fmla="*/ 18 w 530"/>
                  <a:gd name="T25" fmla="*/ 73 h 51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530" h="519">
                    <a:moveTo>
                      <a:pt x="18" y="73"/>
                    </a:moveTo>
                    <a:lnTo>
                      <a:pt x="0" y="159"/>
                    </a:lnTo>
                    <a:lnTo>
                      <a:pt x="69" y="249"/>
                    </a:lnTo>
                    <a:lnTo>
                      <a:pt x="137" y="400"/>
                    </a:lnTo>
                    <a:lnTo>
                      <a:pt x="207" y="519"/>
                    </a:lnTo>
                    <a:lnTo>
                      <a:pt x="418" y="375"/>
                    </a:lnTo>
                    <a:lnTo>
                      <a:pt x="530" y="294"/>
                    </a:lnTo>
                    <a:lnTo>
                      <a:pt x="465" y="143"/>
                    </a:lnTo>
                    <a:lnTo>
                      <a:pt x="392" y="12"/>
                    </a:lnTo>
                    <a:lnTo>
                      <a:pt x="260" y="0"/>
                    </a:lnTo>
                    <a:lnTo>
                      <a:pt x="104" y="47"/>
                    </a:lnTo>
                    <a:lnTo>
                      <a:pt x="18" y="73"/>
                    </a:lnTo>
                    <a:lnTo>
                      <a:pt x="18" y="73"/>
                    </a:lnTo>
                    <a:close/>
                  </a:path>
                </a:pathLst>
              </a:custGeom>
              <a:solidFill>
                <a:srgbClr val="A1B5C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89" name="Freeform 141"/>
              <p:cNvSpPr>
                <a:spLocks/>
              </p:cNvSpPr>
              <p:nvPr/>
            </p:nvSpPr>
            <p:spPr bwMode="auto">
              <a:xfrm>
                <a:off x="2795" y="3743"/>
                <a:ext cx="221" cy="263"/>
              </a:xfrm>
              <a:custGeom>
                <a:avLst/>
                <a:gdLst>
                  <a:gd name="T0" fmla="*/ 49 w 221"/>
                  <a:gd name="T1" fmla="*/ 0 h 263"/>
                  <a:gd name="T2" fmla="*/ 113 w 221"/>
                  <a:gd name="T3" fmla="*/ 2 h 263"/>
                  <a:gd name="T4" fmla="*/ 130 w 221"/>
                  <a:gd name="T5" fmla="*/ 17 h 263"/>
                  <a:gd name="T6" fmla="*/ 108 w 221"/>
                  <a:gd name="T7" fmla="*/ 46 h 263"/>
                  <a:gd name="T8" fmla="*/ 147 w 221"/>
                  <a:gd name="T9" fmla="*/ 43 h 263"/>
                  <a:gd name="T10" fmla="*/ 146 w 221"/>
                  <a:gd name="T11" fmla="*/ 3 h 263"/>
                  <a:gd name="T12" fmla="*/ 169 w 221"/>
                  <a:gd name="T13" fmla="*/ 16 h 263"/>
                  <a:gd name="T14" fmla="*/ 196 w 221"/>
                  <a:gd name="T15" fmla="*/ 16 h 263"/>
                  <a:gd name="T16" fmla="*/ 196 w 221"/>
                  <a:gd name="T17" fmla="*/ 37 h 263"/>
                  <a:gd name="T18" fmla="*/ 221 w 221"/>
                  <a:gd name="T19" fmla="*/ 24 h 263"/>
                  <a:gd name="T20" fmla="*/ 211 w 221"/>
                  <a:gd name="T21" fmla="*/ 84 h 263"/>
                  <a:gd name="T22" fmla="*/ 201 w 221"/>
                  <a:gd name="T23" fmla="*/ 145 h 263"/>
                  <a:gd name="T24" fmla="*/ 160 w 221"/>
                  <a:gd name="T25" fmla="*/ 263 h 263"/>
                  <a:gd name="T26" fmla="*/ 33 w 221"/>
                  <a:gd name="T27" fmla="*/ 250 h 263"/>
                  <a:gd name="T28" fmla="*/ 7 w 221"/>
                  <a:gd name="T29" fmla="*/ 158 h 263"/>
                  <a:gd name="T30" fmla="*/ 0 w 221"/>
                  <a:gd name="T31" fmla="*/ 118 h 263"/>
                  <a:gd name="T32" fmla="*/ 49 w 221"/>
                  <a:gd name="T33" fmla="*/ 77 h 263"/>
                  <a:gd name="T34" fmla="*/ 69 w 221"/>
                  <a:gd name="T35" fmla="*/ 35 h 263"/>
                  <a:gd name="T36" fmla="*/ 49 w 221"/>
                  <a:gd name="T37" fmla="*/ 0 h 263"/>
                  <a:gd name="T38" fmla="*/ 49 w 221"/>
                  <a:gd name="T39" fmla="*/ 0 h 26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221" h="263">
                    <a:moveTo>
                      <a:pt x="49" y="0"/>
                    </a:moveTo>
                    <a:lnTo>
                      <a:pt x="113" y="2"/>
                    </a:lnTo>
                    <a:lnTo>
                      <a:pt x="130" y="17"/>
                    </a:lnTo>
                    <a:lnTo>
                      <a:pt x="108" y="46"/>
                    </a:lnTo>
                    <a:lnTo>
                      <a:pt x="147" y="43"/>
                    </a:lnTo>
                    <a:lnTo>
                      <a:pt x="146" y="3"/>
                    </a:lnTo>
                    <a:lnTo>
                      <a:pt x="169" y="16"/>
                    </a:lnTo>
                    <a:lnTo>
                      <a:pt x="196" y="16"/>
                    </a:lnTo>
                    <a:lnTo>
                      <a:pt x="196" y="37"/>
                    </a:lnTo>
                    <a:lnTo>
                      <a:pt x="221" y="24"/>
                    </a:lnTo>
                    <a:lnTo>
                      <a:pt x="211" y="84"/>
                    </a:lnTo>
                    <a:lnTo>
                      <a:pt x="201" y="145"/>
                    </a:lnTo>
                    <a:lnTo>
                      <a:pt x="160" y="263"/>
                    </a:lnTo>
                    <a:lnTo>
                      <a:pt x="33" y="250"/>
                    </a:lnTo>
                    <a:lnTo>
                      <a:pt x="7" y="158"/>
                    </a:lnTo>
                    <a:lnTo>
                      <a:pt x="0" y="118"/>
                    </a:lnTo>
                    <a:lnTo>
                      <a:pt x="49" y="77"/>
                    </a:lnTo>
                    <a:lnTo>
                      <a:pt x="69" y="35"/>
                    </a:lnTo>
                    <a:lnTo>
                      <a:pt x="49" y="0"/>
                    </a:lnTo>
                    <a:lnTo>
                      <a:pt x="49" y="0"/>
                    </a:lnTo>
                    <a:close/>
                  </a:path>
                </a:pathLst>
              </a:custGeom>
              <a:solidFill>
                <a:srgbClr val="94911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90" name="Freeform 142"/>
              <p:cNvSpPr>
                <a:spLocks/>
              </p:cNvSpPr>
              <p:nvPr/>
            </p:nvSpPr>
            <p:spPr bwMode="auto">
              <a:xfrm>
                <a:off x="2901" y="3924"/>
                <a:ext cx="53" cy="89"/>
              </a:xfrm>
              <a:custGeom>
                <a:avLst/>
                <a:gdLst>
                  <a:gd name="T0" fmla="*/ 24 w 53"/>
                  <a:gd name="T1" fmla="*/ 0 h 89"/>
                  <a:gd name="T2" fmla="*/ 0 w 53"/>
                  <a:gd name="T3" fmla="*/ 48 h 89"/>
                  <a:gd name="T4" fmla="*/ 15 w 53"/>
                  <a:gd name="T5" fmla="*/ 89 h 89"/>
                  <a:gd name="T6" fmla="*/ 53 w 53"/>
                  <a:gd name="T7" fmla="*/ 29 h 89"/>
                  <a:gd name="T8" fmla="*/ 36 w 53"/>
                  <a:gd name="T9" fmla="*/ 10 h 89"/>
                  <a:gd name="T10" fmla="*/ 24 w 53"/>
                  <a:gd name="T11" fmla="*/ 0 h 89"/>
                  <a:gd name="T12" fmla="*/ 24 w 53"/>
                  <a:gd name="T13" fmla="*/ 0 h 8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53" h="89">
                    <a:moveTo>
                      <a:pt x="24" y="0"/>
                    </a:moveTo>
                    <a:lnTo>
                      <a:pt x="0" y="48"/>
                    </a:lnTo>
                    <a:lnTo>
                      <a:pt x="15" y="89"/>
                    </a:lnTo>
                    <a:lnTo>
                      <a:pt x="53" y="29"/>
                    </a:lnTo>
                    <a:lnTo>
                      <a:pt x="36" y="10"/>
                    </a:lnTo>
                    <a:lnTo>
                      <a:pt x="24" y="0"/>
                    </a:lnTo>
                    <a:lnTo>
                      <a:pt x="24" y="0"/>
                    </a:lnTo>
                    <a:close/>
                  </a:path>
                </a:pathLst>
              </a:custGeom>
              <a:solidFill>
                <a:srgbClr val="78857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91" name="Freeform 143"/>
              <p:cNvSpPr>
                <a:spLocks/>
              </p:cNvSpPr>
              <p:nvPr/>
            </p:nvSpPr>
            <p:spPr bwMode="auto">
              <a:xfrm>
                <a:off x="2800" y="3788"/>
                <a:ext cx="47" cy="52"/>
              </a:xfrm>
              <a:custGeom>
                <a:avLst/>
                <a:gdLst>
                  <a:gd name="T0" fmla="*/ 14 w 47"/>
                  <a:gd name="T1" fmla="*/ 52 h 52"/>
                  <a:gd name="T2" fmla="*/ 47 w 47"/>
                  <a:gd name="T3" fmla="*/ 37 h 52"/>
                  <a:gd name="T4" fmla="*/ 21 w 47"/>
                  <a:gd name="T5" fmla="*/ 0 h 52"/>
                  <a:gd name="T6" fmla="*/ 0 w 47"/>
                  <a:gd name="T7" fmla="*/ 13 h 52"/>
                  <a:gd name="T8" fmla="*/ 21 w 47"/>
                  <a:gd name="T9" fmla="*/ 34 h 52"/>
                  <a:gd name="T10" fmla="*/ 14 w 47"/>
                  <a:gd name="T11" fmla="*/ 52 h 52"/>
                  <a:gd name="T12" fmla="*/ 14 w 47"/>
                  <a:gd name="T13" fmla="*/ 52 h 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47" h="52">
                    <a:moveTo>
                      <a:pt x="14" y="52"/>
                    </a:moveTo>
                    <a:lnTo>
                      <a:pt x="47" y="37"/>
                    </a:lnTo>
                    <a:lnTo>
                      <a:pt x="21" y="0"/>
                    </a:lnTo>
                    <a:lnTo>
                      <a:pt x="0" y="13"/>
                    </a:lnTo>
                    <a:lnTo>
                      <a:pt x="21" y="34"/>
                    </a:lnTo>
                    <a:lnTo>
                      <a:pt x="14" y="52"/>
                    </a:lnTo>
                    <a:lnTo>
                      <a:pt x="14" y="52"/>
                    </a:lnTo>
                    <a:close/>
                  </a:path>
                </a:pathLst>
              </a:custGeom>
              <a:solidFill>
                <a:srgbClr val="40474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92" name="Freeform 144"/>
              <p:cNvSpPr>
                <a:spLocks/>
              </p:cNvSpPr>
              <p:nvPr/>
            </p:nvSpPr>
            <p:spPr bwMode="auto">
              <a:xfrm>
                <a:off x="2829" y="3838"/>
                <a:ext cx="67" cy="38"/>
              </a:xfrm>
              <a:custGeom>
                <a:avLst/>
                <a:gdLst>
                  <a:gd name="T0" fmla="*/ 12 w 67"/>
                  <a:gd name="T1" fmla="*/ 38 h 38"/>
                  <a:gd name="T2" fmla="*/ 67 w 67"/>
                  <a:gd name="T3" fmla="*/ 10 h 38"/>
                  <a:gd name="T4" fmla="*/ 26 w 67"/>
                  <a:gd name="T5" fmla="*/ 0 h 38"/>
                  <a:gd name="T6" fmla="*/ 0 w 67"/>
                  <a:gd name="T7" fmla="*/ 16 h 38"/>
                  <a:gd name="T8" fmla="*/ 12 w 67"/>
                  <a:gd name="T9" fmla="*/ 38 h 38"/>
                  <a:gd name="T10" fmla="*/ 12 w 67"/>
                  <a:gd name="T11" fmla="*/ 38 h 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67" h="38">
                    <a:moveTo>
                      <a:pt x="12" y="38"/>
                    </a:moveTo>
                    <a:lnTo>
                      <a:pt x="67" y="10"/>
                    </a:lnTo>
                    <a:lnTo>
                      <a:pt x="26" y="0"/>
                    </a:lnTo>
                    <a:lnTo>
                      <a:pt x="0" y="16"/>
                    </a:lnTo>
                    <a:lnTo>
                      <a:pt x="12" y="38"/>
                    </a:lnTo>
                    <a:lnTo>
                      <a:pt x="12" y="38"/>
                    </a:lnTo>
                    <a:close/>
                  </a:path>
                </a:pathLst>
              </a:custGeom>
              <a:solidFill>
                <a:srgbClr val="FFEB9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93" name="Freeform 145"/>
              <p:cNvSpPr>
                <a:spLocks/>
              </p:cNvSpPr>
              <p:nvPr/>
            </p:nvSpPr>
            <p:spPr bwMode="auto">
              <a:xfrm>
                <a:off x="2679" y="3820"/>
                <a:ext cx="162" cy="165"/>
              </a:xfrm>
              <a:custGeom>
                <a:avLst/>
                <a:gdLst>
                  <a:gd name="T0" fmla="*/ 56 w 162"/>
                  <a:gd name="T1" fmla="*/ 20 h 165"/>
                  <a:gd name="T2" fmla="*/ 118 w 162"/>
                  <a:gd name="T3" fmla="*/ 0 h 165"/>
                  <a:gd name="T4" fmla="*/ 124 w 162"/>
                  <a:gd name="T5" fmla="*/ 45 h 165"/>
                  <a:gd name="T6" fmla="*/ 142 w 162"/>
                  <a:gd name="T7" fmla="*/ 41 h 165"/>
                  <a:gd name="T8" fmla="*/ 162 w 162"/>
                  <a:gd name="T9" fmla="*/ 81 h 165"/>
                  <a:gd name="T10" fmla="*/ 88 w 162"/>
                  <a:gd name="T11" fmla="*/ 141 h 165"/>
                  <a:gd name="T12" fmla="*/ 15 w 162"/>
                  <a:gd name="T13" fmla="*/ 165 h 165"/>
                  <a:gd name="T14" fmla="*/ 20 w 162"/>
                  <a:gd name="T15" fmla="*/ 121 h 165"/>
                  <a:gd name="T16" fmla="*/ 0 w 162"/>
                  <a:gd name="T17" fmla="*/ 66 h 165"/>
                  <a:gd name="T18" fmla="*/ 22 w 162"/>
                  <a:gd name="T19" fmla="*/ 45 h 165"/>
                  <a:gd name="T20" fmla="*/ 56 w 162"/>
                  <a:gd name="T21" fmla="*/ 20 h 165"/>
                  <a:gd name="T22" fmla="*/ 56 w 162"/>
                  <a:gd name="T23" fmla="*/ 20 h 16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162" h="165">
                    <a:moveTo>
                      <a:pt x="56" y="20"/>
                    </a:moveTo>
                    <a:lnTo>
                      <a:pt x="118" y="0"/>
                    </a:lnTo>
                    <a:lnTo>
                      <a:pt x="124" y="45"/>
                    </a:lnTo>
                    <a:lnTo>
                      <a:pt x="142" y="41"/>
                    </a:lnTo>
                    <a:lnTo>
                      <a:pt x="162" y="81"/>
                    </a:lnTo>
                    <a:lnTo>
                      <a:pt x="88" y="141"/>
                    </a:lnTo>
                    <a:lnTo>
                      <a:pt x="15" y="165"/>
                    </a:lnTo>
                    <a:lnTo>
                      <a:pt x="20" y="121"/>
                    </a:lnTo>
                    <a:lnTo>
                      <a:pt x="0" y="66"/>
                    </a:lnTo>
                    <a:lnTo>
                      <a:pt x="22" y="45"/>
                    </a:lnTo>
                    <a:lnTo>
                      <a:pt x="56" y="20"/>
                    </a:lnTo>
                    <a:lnTo>
                      <a:pt x="56" y="20"/>
                    </a:lnTo>
                    <a:close/>
                  </a:path>
                </a:pathLst>
              </a:custGeom>
              <a:solidFill>
                <a:srgbClr val="75783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94" name="Freeform 146"/>
              <p:cNvSpPr>
                <a:spLocks/>
              </p:cNvSpPr>
              <p:nvPr/>
            </p:nvSpPr>
            <p:spPr bwMode="auto">
              <a:xfrm>
                <a:off x="2786" y="4060"/>
                <a:ext cx="214" cy="109"/>
              </a:xfrm>
              <a:custGeom>
                <a:avLst/>
                <a:gdLst>
                  <a:gd name="T0" fmla="*/ 96 w 214"/>
                  <a:gd name="T1" fmla="*/ 18 h 109"/>
                  <a:gd name="T2" fmla="*/ 156 w 214"/>
                  <a:gd name="T3" fmla="*/ 0 h 109"/>
                  <a:gd name="T4" fmla="*/ 214 w 214"/>
                  <a:gd name="T5" fmla="*/ 36 h 109"/>
                  <a:gd name="T6" fmla="*/ 214 w 214"/>
                  <a:gd name="T7" fmla="*/ 97 h 109"/>
                  <a:gd name="T8" fmla="*/ 184 w 214"/>
                  <a:gd name="T9" fmla="*/ 109 h 109"/>
                  <a:gd name="T10" fmla="*/ 57 w 214"/>
                  <a:gd name="T11" fmla="*/ 109 h 109"/>
                  <a:gd name="T12" fmla="*/ 0 w 214"/>
                  <a:gd name="T13" fmla="*/ 109 h 109"/>
                  <a:gd name="T14" fmla="*/ 28 w 214"/>
                  <a:gd name="T15" fmla="*/ 67 h 109"/>
                  <a:gd name="T16" fmla="*/ 96 w 214"/>
                  <a:gd name="T17" fmla="*/ 18 h 109"/>
                  <a:gd name="T18" fmla="*/ 96 w 214"/>
                  <a:gd name="T19" fmla="*/ 18 h 10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14" h="109">
                    <a:moveTo>
                      <a:pt x="96" y="18"/>
                    </a:moveTo>
                    <a:lnTo>
                      <a:pt x="156" y="0"/>
                    </a:lnTo>
                    <a:lnTo>
                      <a:pt x="214" y="36"/>
                    </a:lnTo>
                    <a:lnTo>
                      <a:pt x="214" y="97"/>
                    </a:lnTo>
                    <a:lnTo>
                      <a:pt x="184" y="109"/>
                    </a:lnTo>
                    <a:lnTo>
                      <a:pt x="57" y="109"/>
                    </a:lnTo>
                    <a:lnTo>
                      <a:pt x="0" y="109"/>
                    </a:lnTo>
                    <a:lnTo>
                      <a:pt x="28" y="67"/>
                    </a:lnTo>
                    <a:lnTo>
                      <a:pt x="96" y="18"/>
                    </a:lnTo>
                    <a:lnTo>
                      <a:pt x="96" y="18"/>
                    </a:lnTo>
                    <a:close/>
                  </a:path>
                </a:pathLst>
              </a:custGeom>
              <a:solidFill>
                <a:srgbClr val="9182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95" name="Freeform 147"/>
              <p:cNvSpPr>
                <a:spLocks/>
              </p:cNvSpPr>
              <p:nvPr/>
            </p:nvSpPr>
            <p:spPr bwMode="auto">
              <a:xfrm>
                <a:off x="2797" y="4138"/>
                <a:ext cx="70" cy="35"/>
              </a:xfrm>
              <a:custGeom>
                <a:avLst/>
                <a:gdLst>
                  <a:gd name="T0" fmla="*/ 46 w 70"/>
                  <a:gd name="T1" fmla="*/ 0 h 35"/>
                  <a:gd name="T2" fmla="*/ 3 w 70"/>
                  <a:gd name="T3" fmla="*/ 8 h 35"/>
                  <a:gd name="T4" fmla="*/ 0 w 70"/>
                  <a:gd name="T5" fmla="*/ 29 h 35"/>
                  <a:gd name="T6" fmla="*/ 41 w 70"/>
                  <a:gd name="T7" fmla="*/ 35 h 35"/>
                  <a:gd name="T8" fmla="*/ 70 w 70"/>
                  <a:gd name="T9" fmla="*/ 31 h 35"/>
                  <a:gd name="T10" fmla="*/ 46 w 70"/>
                  <a:gd name="T11" fmla="*/ 0 h 35"/>
                  <a:gd name="T12" fmla="*/ 46 w 70"/>
                  <a:gd name="T13" fmla="*/ 0 h 3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70" h="35">
                    <a:moveTo>
                      <a:pt x="46" y="0"/>
                    </a:moveTo>
                    <a:lnTo>
                      <a:pt x="3" y="8"/>
                    </a:lnTo>
                    <a:lnTo>
                      <a:pt x="0" y="29"/>
                    </a:lnTo>
                    <a:lnTo>
                      <a:pt x="41" y="35"/>
                    </a:lnTo>
                    <a:lnTo>
                      <a:pt x="70" y="31"/>
                    </a:lnTo>
                    <a:lnTo>
                      <a:pt x="46" y="0"/>
                    </a:lnTo>
                    <a:lnTo>
                      <a:pt x="46" y="0"/>
                    </a:lnTo>
                    <a:close/>
                  </a:path>
                </a:pathLst>
              </a:custGeom>
              <a:solidFill>
                <a:srgbClr val="E6C4A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96" name="Freeform 148"/>
              <p:cNvSpPr>
                <a:spLocks/>
              </p:cNvSpPr>
              <p:nvPr/>
            </p:nvSpPr>
            <p:spPr bwMode="auto">
              <a:xfrm>
                <a:off x="2875" y="4089"/>
                <a:ext cx="54" cy="67"/>
              </a:xfrm>
              <a:custGeom>
                <a:avLst/>
                <a:gdLst>
                  <a:gd name="T0" fmla="*/ 54 w 54"/>
                  <a:gd name="T1" fmla="*/ 0 h 67"/>
                  <a:gd name="T2" fmla="*/ 7 w 54"/>
                  <a:gd name="T3" fmla="*/ 20 h 67"/>
                  <a:gd name="T4" fmla="*/ 0 w 54"/>
                  <a:gd name="T5" fmla="*/ 67 h 67"/>
                  <a:gd name="T6" fmla="*/ 36 w 54"/>
                  <a:gd name="T7" fmla="*/ 31 h 67"/>
                  <a:gd name="T8" fmla="*/ 54 w 54"/>
                  <a:gd name="T9" fmla="*/ 0 h 67"/>
                  <a:gd name="T10" fmla="*/ 54 w 54"/>
                  <a:gd name="T11" fmla="*/ 0 h 6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54" h="67">
                    <a:moveTo>
                      <a:pt x="54" y="0"/>
                    </a:moveTo>
                    <a:lnTo>
                      <a:pt x="7" y="20"/>
                    </a:lnTo>
                    <a:lnTo>
                      <a:pt x="0" y="67"/>
                    </a:lnTo>
                    <a:lnTo>
                      <a:pt x="36" y="31"/>
                    </a:lnTo>
                    <a:lnTo>
                      <a:pt x="54" y="0"/>
                    </a:lnTo>
                    <a:lnTo>
                      <a:pt x="54" y="0"/>
                    </a:lnTo>
                    <a:close/>
                  </a:path>
                </a:pathLst>
              </a:custGeom>
              <a:solidFill>
                <a:srgbClr val="D1D14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97" name="Freeform 149"/>
              <p:cNvSpPr>
                <a:spLocks/>
              </p:cNvSpPr>
              <p:nvPr/>
            </p:nvSpPr>
            <p:spPr bwMode="auto">
              <a:xfrm>
                <a:off x="2843" y="3835"/>
                <a:ext cx="118" cy="143"/>
              </a:xfrm>
              <a:custGeom>
                <a:avLst/>
                <a:gdLst>
                  <a:gd name="T0" fmla="*/ 73 w 118"/>
                  <a:gd name="T1" fmla="*/ 6 h 143"/>
                  <a:gd name="T2" fmla="*/ 94 w 118"/>
                  <a:gd name="T3" fmla="*/ 26 h 143"/>
                  <a:gd name="T4" fmla="*/ 78 w 118"/>
                  <a:gd name="T5" fmla="*/ 37 h 143"/>
                  <a:gd name="T6" fmla="*/ 44 w 118"/>
                  <a:gd name="T7" fmla="*/ 51 h 143"/>
                  <a:gd name="T8" fmla="*/ 0 w 118"/>
                  <a:gd name="T9" fmla="*/ 52 h 143"/>
                  <a:gd name="T10" fmla="*/ 10 w 118"/>
                  <a:gd name="T11" fmla="*/ 72 h 143"/>
                  <a:gd name="T12" fmla="*/ 26 w 118"/>
                  <a:gd name="T13" fmla="*/ 63 h 143"/>
                  <a:gd name="T14" fmla="*/ 30 w 118"/>
                  <a:gd name="T15" fmla="*/ 91 h 143"/>
                  <a:gd name="T16" fmla="*/ 0 w 118"/>
                  <a:gd name="T17" fmla="*/ 124 h 143"/>
                  <a:gd name="T18" fmla="*/ 36 w 118"/>
                  <a:gd name="T19" fmla="*/ 143 h 143"/>
                  <a:gd name="T20" fmla="*/ 51 w 118"/>
                  <a:gd name="T21" fmla="*/ 101 h 143"/>
                  <a:gd name="T22" fmla="*/ 47 w 118"/>
                  <a:gd name="T23" fmla="*/ 70 h 143"/>
                  <a:gd name="T24" fmla="*/ 86 w 118"/>
                  <a:gd name="T25" fmla="*/ 70 h 143"/>
                  <a:gd name="T26" fmla="*/ 101 w 118"/>
                  <a:gd name="T27" fmla="*/ 53 h 143"/>
                  <a:gd name="T28" fmla="*/ 118 w 118"/>
                  <a:gd name="T29" fmla="*/ 34 h 143"/>
                  <a:gd name="T30" fmla="*/ 112 w 118"/>
                  <a:gd name="T31" fmla="*/ 0 h 143"/>
                  <a:gd name="T32" fmla="*/ 73 w 118"/>
                  <a:gd name="T33" fmla="*/ 6 h 143"/>
                  <a:gd name="T34" fmla="*/ 73 w 118"/>
                  <a:gd name="T35" fmla="*/ 6 h 14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18" h="143">
                    <a:moveTo>
                      <a:pt x="73" y="6"/>
                    </a:moveTo>
                    <a:lnTo>
                      <a:pt x="94" y="26"/>
                    </a:lnTo>
                    <a:lnTo>
                      <a:pt x="78" y="37"/>
                    </a:lnTo>
                    <a:lnTo>
                      <a:pt x="44" y="51"/>
                    </a:lnTo>
                    <a:lnTo>
                      <a:pt x="0" y="52"/>
                    </a:lnTo>
                    <a:lnTo>
                      <a:pt x="10" y="72"/>
                    </a:lnTo>
                    <a:lnTo>
                      <a:pt x="26" y="63"/>
                    </a:lnTo>
                    <a:lnTo>
                      <a:pt x="30" y="91"/>
                    </a:lnTo>
                    <a:lnTo>
                      <a:pt x="0" y="124"/>
                    </a:lnTo>
                    <a:lnTo>
                      <a:pt x="36" y="143"/>
                    </a:lnTo>
                    <a:lnTo>
                      <a:pt x="51" y="101"/>
                    </a:lnTo>
                    <a:lnTo>
                      <a:pt x="47" y="70"/>
                    </a:lnTo>
                    <a:lnTo>
                      <a:pt x="86" y="70"/>
                    </a:lnTo>
                    <a:lnTo>
                      <a:pt x="101" y="53"/>
                    </a:lnTo>
                    <a:lnTo>
                      <a:pt x="118" y="34"/>
                    </a:lnTo>
                    <a:lnTo>
                      <a:pt x="112" y="0"/>
                    </a:lnTo>
                    <a:lnTo>
                      <a:pt x="73" y="6"/>
                    </a:lnTo>
                    <a:lnTo>
                      <a:pt x="73" y="6"/>
                    </a:lnTo>
                    <a:close/>
                  </a:path>
                </a:pathLst>
              </a:custGeom>
              <a:solidFill>
                <a:srgbClr val="6973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98" name="Freeform 150"/>
              <p:cNvSpPr>
                <a:spLocks/>
              </p:cNvSpPr>
              <p:nvPr/>
            </p:nvSpPr>
            <p:spPr bwMode="auto">
              <a:xfrm>
                <a:off x="2843" y="3775"/>
                <a:ext cx="67" cy="53"/>
              </a:xfrm>
              <a:custGeom>
                <a:avLst/>
                <a:gdLst>
                  <a:gd name="T0" fmla="*/ 0 w 67"/>
                  <a:gd name="T1" fmla="*/ 53 h 53"/>
                  <a:gd name="T2" fmla="*/ 26 w 67"/>
                  <a:gd name="T3" fmla="*/ 36 h 53"/>
                  <a:gd name="T4" fmla="*/ 35 w 67"/>
                  <a:gd name="T5" fmla="*/ 11 h 53"/>
                  <a:gd name="T6" fmla="*/ 67 w 67"/>
                  <a:gd name="T7" fmla="*/ 0 h 53"/>
                  <a:gd name="T8" fmla="*/ 47 w 67"/>
                  <a:gd name="T9" fmla="*/ 45 h 53"/>
                  <a:gd name="T10" fmla="*/ 30 w 67"/>
                  <a:gd name="T11" fmla="*/ 53 h 53"/>
                  <a:gd name="T12" fmla="*/ 0 w 67"/>
                  <a:gd name="T13" fmla="*/ 53 h 53"/>
                  <a:gd name="T14" fmla="*/ 0 w 67"/>
                  <a:gd name="T15" fmla="*/ 53 h 5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67" h="53">
                    <a:moveTo>
                      <a:pt x="0" y="53"/>
                    </a:moveTo>
                    <a:lnTo>
                      <a:pt x="26" y="36"/>
                    </a:lnTo>
                    <a:lnTo>
                      <a:pt x="35" y="11"/>
                    </a:lnTo>
                    <a:lnTo>
                      <a:pt x="67" y="0"/>
                    </a:lnTo>
                    <a:lnTo>
                      <a:pt x="47" y="45"/>
                    </a:lnTo>
                    <a:lnTo>
                      <a:pt x="30" y="53"/>
                    </a:lnTo>
                    <a:lnTo>
                      <a:pt x="0" y="53"/>
                    </a:lnTo>
                    <a:lnTo>
                      <a:pt x="0" y="53"/>
                    </a:lnTo>
                    <a:close/>
                  </a:path>
                </a:pathLst>
              </a:custGeom>
              <a:solidFill>
                <a:srgbClr val="826E4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99" name="Freeform 151"/>
              <p:cNvSpPr>
                <a:spLocks/>
              </p:cNvSpPr>
              <p:nvPr/>
            </p:nvSpPr>
            <p:spPr bwMode="auto">
              <a:xfrm>
                <a:off x="2914" y="3786"/>
                <a:ext cx="57" cy="31"/>
              </a:xfrm>
              <a:custGeom>
                <a:avLst/>
                <a:gdLst>
                  <a:gd name="T0" fmla="*/ 57 w 57"/>
                  <a:gd name="T1" fmla="*/ 0 h 31"/>
                  <a:gd name="T2" fmla="*/ 0 w 57"/>
                  <a:gd name="T3" fmla="*/ 11 h 31"/>
                  <a:gd name="T4" fmla="*/ 14 w 57"/>
                  <a:gd name="T5" fmla="*/ 31 h 31"/>
                  <a:gd name="T6" fmla="*/ 47 w 57"/>
                  <a:gd name="T7" fmla="*/ 26 h 31"/>
                  <a:gd name="T8" fmla="*/ 57 w 57"/>
                  <a:gd name="T9" fmla="*/ 0 h 31"/>
                  <a:gd name="T10" fmla="*/ 57 w 57"/>
                  <a:gd name="T11" fmla="*/ 0 h 3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57" h="31">
                    <a:moveTo>
                      <a:pt x="57" y="0"/>
                    </a:moveTo>
                    <a:lnTo>
                      <a:pt x="0" y="11"/>
                    </a:lnTo>
                    <a:lnTo>
                      <a:pt x="14" y="31"/>
                    </a:lnTo>
                    <a:lnTo>
                      <a:pt x="47" y="26"/>
                    </a:lnTo>
                    <a:lnTo>
                      <a:pt x="57" y="0"/>
                    </a:lnTo>
                    <a:lnTo>
                      <a:pt x="57" y="0"/>
                    </a:lnTo>
                    <a:close/>
                  </a:path>
                </a:pathLst>
              </a:custGeom>
              <a:solidFill>
                <a:srgbClr val="94635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00" name="Freeform 152"/>
              <p:cNvSpPr>
                <a:spLocks/>
              </p:cNvSpPr>
              <p:nvPr/>
            </p:nvSpPr>
            <p:spPr bwMode="auto">
              <a:xfrm>
                <a:off x="2873" y="3773"/>
                <a:ext cx="105" cy="63"/>
              </a:xfrm>
              <a:custGeom>
                <a:avLst/>
                <a:gdLst>
                  <a:gd name="T0" fmla="*/ 105 w 105"/>
                  <a:gd name="T1" fmla="*/ 7 h 63"/>
                  <a:gd name="T2" fmla="*/ 35 w 105"/>
                  <a:gd name="T3" fmla="*/ 0 h 63"/>
                  <a:gd name="T4" fmla="*/ 15 w 105"/>
                  <a:gd name="T5" fmla="*/ 18 h 63"/>
                  <a:gd name="T6" fmla="*/ 0 w 105"/>
                  <a:gd name="T7" fmla="*/ 63 h 63"/>
                  <a:gd name="T8" fmla="*/ 23 w 105"/>
                  <a:gd name="T9" fmla="*/ 59 h 63"/>
                  <a:gd name="T10" fmla="*/ 26 w 105"/>
                  <a:gd name="T11" fmla="*/ 21 h 63"/>
                  <a:gd name="T12" fmla="*/ 43 w 105"/>
                  <a:gd name="T13" fmla="*/ 13 h 63"/>
                  <a:gd name="T14" fmla="*/ 43 w 105"/>
                  <a:gd name="T15" fmla="*/ 28 h 63"/>
                  <a:gd name="T16" fmla="*/ 71 w 105"/>
                  <a:gd name="T17" fmla="*/ 18 h 63"/>
                  <a:gd name="T18" fmla="*/ 105 w 105"/>
                  <a:gd name="T19" fmla="*/ 7 h 63"/>
                  <a:gd name="T20" fmla="*/ 105 w 105"/>
                  <a:gd name="T21" fmla="*/ 7 h 6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105" h="63">
                    <a:moveTo>
                      <a:pt x="105" y="7"/>
                    </a:moveTo>
                    <a:lnTo>
                      <a:pt x="35" y="0"/>
                    </a:lnTo>
                    <a:lnTo>
                      <a:pt x="15" y="18"/>
                    </a:lnTo>
                    <a:lnTo>
                      <a:pt x="0" y="63"/>
                    </a:lnTo>
                    <a:lnTo>
                      <a:pt x="23" y="59"/>
                    </a:lnTo>
                    <a:lnTo>
                      <a:pt x="26" y="21"/>
                    </a:lnTo>
                    <a:lnTo>
                      <a:pt x="43" y="13"/>
                    </a:lnTo>
                    <a:lnTo>
                      <a:pt x="43" y="28"/>
                    </a:lnTo>
                    <a:lnTo>
                      <a:pt x="71" y="18"/>
                    </a:lnTo>
                    <a:lnTo>
                      <a:pt x="105" y="7"/>
                    </a:lnTo>
                    <a:lnTo>
                      <a:pt x="105" y="7"/>
                    </a:lnTo>
                    <a:close/>
                  </a:path>
                </a:pathLst>
              </a:custGeom>
              <a:solidFill>
                <a:srgbClr val="DED6B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01" name="Freeform 153"/>
              <p:cNvSpPr>
                <a:spLocks/>
              </p:cNvSpPr>
              <p:nvPr/>
            </p:nvSpPr>
            <p:spPr bwMode="auto">
              <a:xfrm>
                <a:off x="3067" y="3838"/>
                <a:ext cx="385" cy="335"/>
              </a:xfrm>
              <a:custGeom>
                <a:avLst/>
                <a:gdLst>
                  <a:gd name="T0" fmla="*/ 49 w 385"/>
                  <a:gd name="T1" fmla="*/ 80 h 335"/>
                  <a:gd name="T2" fmla="*/ 73 w 385"/>
                  <a:gd name="T3" fmla="*/ 100 h 335"/>
                  <a:gd name="T4" fmla="*/ 83 w 385"/>
                  <a:gd name="T5" fmla="*/ 72 h 335"/>
                  <a:gd name="T6" fmla="*/ 103 w 385"/>
                  <a:gd name="T7" fmla="*/ 78 h 335"/>
                  <a:gd name="T8" fmla="*/ 111 w 385"/>
                  <a:gd name="T9" fmla="*/ 49 h 335"/>
                  <a:gd name="T10" fmla="*/ 131 w 385"/>
                  <a:gd name="T11" fmla="*/ 69 h 335"/>
                  <a:gd name="T12" fmla="*/ 131 w 385"/>
                  <a:gd name="T13" fmla="*/ 41 h 335"/>
                  <a:gd name="T14" fmla="*/ 152 w 385"/>
                  <a:gd name="T15" fmla="*/ 29 h 335"/>
                  <a:gd name="T16" fmla="*/ 152 w 385"/>
                  <a:gd name="T17" fmla="*/ 56 h 335"/>
                  <a:gd name="T18" fmla="*/ 178 w 385"/>
                  <a:gd name="T19" fmla="*/ 67 h 335"/>
                  <a:gd name="T20" fmla="*/ 191 w 385"/>
                  <a:gd name="T21" fmla="*/ 56 h 335"/>
                  <a:gd name="T22" fmla="*/ 171 w 385"/>
                  <a:gd name="T23" fmla="*/ 50 h 335"/>
                  <a:gd name="T24" fmla="*/ 196 w 385"/>
                  <a:gd name="T25" fmla="*/ 27 h 335"/>
                  <a:gd name="T26" fmla="*/ 202 w 385"/>
                  <a:gd name="T27" fmla="*/ 2 h 335"/>
                  <a:gd name="T28" fmla="*/ 221 w 385"/>
                  <a:gd name="T29" fmla="*/ 13 h 335"/>
                  <a:gd name="T30" fmla="*/ 212 w 385"/>
                  <a:gd name="T31" fmla="*/ 34 h 335"/>
                  <a:gd name="T32" fmla="*/ 243 w 385"/>
                  <a:gd name="T33" fmla="*/ 39 h 335"/>
                  <a:gd name="T34" fmla="*/ 260 w 385"/>
                  <a:gd name="T35" fmla="*/ 56 h 335"/>
                  <a:gd name="T36" fmla="*/ 295 w 385"/>
                  <a:gd name="T37" fmla="*/ 34 h 335"/>
                  <a:gd name="T38" fmla="*/ 310 w 385"/>
                  <a:gd name="T39" fmla="*/ 0 h 335"/>
                  <a:gd name="T40" fmla="*/ 364 w 385"/>
                  <a:gd name="T41" fmla="*/ 19 h 335"/>
                  <a:gd name="T42" fmla="*/ 385 w 385"/>
                  <a:gd name="T43" fmla="*/ 169 h 335"/>
                  <a:gd name="T44" fmla="*/ 315 w 385"/>
                  <a:gd name="T45" fmla="*/ 303 h 335"/>
                  <a:gd name="T46" fmla="*/ 247 w 385"/>
                  <a:gd name="T47" fmla="*/ 329 h 335"/>
                  <a:gd name="T48" fmla="*/ 119 w 385"/>
                  <a:gd name="T49" fmla="*/ 335 h 335"/>
                  <a:gd name="T50" fmla="*/ 17 w 385"/>
                  <a:gd name="T51" fmla="*/ 321 h 335"/>
                  <a:gd name="T52" fmla="*/ 19 w 385"/>
                  <a:gd name="T53" fmla="*/ 172 h 335"/>
                  <a:gd name="T54" fmla="*/ 0 w 385"/>
                  <a:gd name="T55" fmla="*/ 103 h 335"/>
                  <a:gd name="T56" fmla="*/ 49 w 385"/>
                  <a:gd name="T57" fmla="*/ 80 h 335"/>
                  <a:gd name="T58" fmla="*/ 49 w 385"/>
                  <a:gd name="T59" fmla="*/ 80 h 33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</a:cxnLst>
                <a:rect l="0" t="0" r="r" b="b"/>
                <a:pathLst>
                  <a:path w="385" h="335">
                    <a:moveTo>
                      <a:pt x="49" y="80"/>
                    </a:moveTo>
                    <a:lnTo>
                      <a:pt x="73" y="100"/>
                    </a:lnTo>
                    <a:lnTo>
                      <a:pt x="83" y="72"/>
                    </a:lnTo>
                    <a:lnTo>
                      <a:pt x="103" y="78"/>
                    </a:lnTo>
                    <a:lnTo>
                      <a:pt x="111" y="49"/>
                    </a:lnTo>
                    <a:lnTo>
                      <a:pt x="131" y="69"/>
                    </a:lnTo>
                    <a:lnTo>
                      <a:pt x="131" y="41"/>
                    </a:lnTo>
                    <a:lnTo>
                      <a:pt x="152" y="29"/>
                    </a:lnTo>
                    <a:lnTo>
                      <a:pt x="152" y="56"/>
                    </a:lnTo>
                    <a:lnTo>
                      <a:pt x="178" y="67"/>
                    </a:lnTo>
                    <a:lnTo>
                      <a:pt x="191" y="56"/>
                    </a:lnTo>
                    <a:lnTo>
                      <a:pt x="171" y="50"/>
                    </a:lnTo>
                    <a:lnTo>
                      <a:pt x="196" y="27"/>
                    </a:lnTo>
                    <a:lnTo>
                      <a:pt x="202" y="2"/>
                    </a:lnTo>
                    <a:lnTo>
                      <a:pt x="221" y="13"/>
                    </a:lnTo>
                    <a:lnTo>
                      <a:pt x="212" y="34"/>
                    </a:lnTo>
                    <a:lnTo>
                      <a:pt x="243" y="39"/>
                    </a:lnTo>
                    <a:lnTo>
                      <a:pt x="260" y="56"/>
                    </a:lnTo>
                    <a:lnTo>
                      <a:pt x="295" y="34"/>
                    </a:lnTo>
                    <a:lnTo>
                      <a:pt x="310" y="0"/>
                    </a:lnTo>
                    <a:lnTo>
                      <a:pt x="364" y="19"/>
                    </a:lnTo>
                    <a:lnTo>
                      <a:pt x="385" y="169"/>
                    </a:lnTo>
                    <a:lnTo>
                      <a:pt x="315" y="303"/>
                    </a:lnTo>
                    <a:lnTo>
                      <a:pt x="247" y="329"/>
                    </a:lnTo>
                    <a:lnTo>
                      <a:pt x="119" y="335"/>
                    </a:lnTo>
                    <a:lnTo>
                      <a:pt x="17" y="321"/>
                    </a:lnTo>
                    <a:lnTo>
                      <a:pt x="19" y="172"/>
                    </a:lnTo>
                    <a:lnTo>
                      <a:pt x="0" y="103"/>
                    </a:lnTo>
                    <a:lnTo>
                      <a:pt x="49" y="80"/>
                    </a:lnTo>
                    <a:lnTo>
                      <a:pt x="49" y="80"/>
                    </a:lnTo>
                    <a:close/>
                  </a:path>
                </a:pathLst>
              </a:custGeom>
              <a:solidFill>
                <a:srgbClr val="8F949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02" name="Freeform 154"/>
              <p:cNvSpPr>
                <a:spLocks/>
              </p:cNvSpPr>
              <p:nvPr/>
            </p:nvSpPr>
            <p:spPr bwMode="auto">
              <a:xfrm>
                <a:off x="3029" y="3905"/>
                <a:ext cx="154" cy="269"/>
              </a:xfrm>
              <a:custGeom>
                <a:avLst/>
                <a:gdLst>
                  <a:gd name="T0" fmla="*/ 121 w 154"/>
                  <a:gd name="T1" fmla="*/ 94 h 269"/>
                  <a:gd name="T2" fmla="*/ 141 w 154"/>
                  <a:gd name="T3" fmla="*/ 110 h 269"/>
                  <a:gd name="T4" fmla="*/ 117 w 154"/>
                  <a:gd name="T5" fmla="*/ 131 h 269"/>
                  <a:gd name="T6" fmla="*/ 125 w 154"/>
                  <a:gd name="T7" fmla="*/ 154 h 269"/>
                  <a:gd name="T8" fmla="*/ 144 w 154"/>
                  <a:gd name="T9" fmla="*/ 137 h 269"/>
                  <a:gd name="T10" fmla="*/ 144 w 154"/>
                  <a:gd name="T11" fmla="*/ 178 h 269"/>
                  <a:gd name="T12" fmla="*/ 125 w 154"/>
                  <a:gd name="T13" fmla="*/ 236 h 269"/>
                  <a:gd name="T14" fmla="*/ 141 w 154"/>
                  <a:gd name="T15" fmla="*/ 252 h 269"/>
                  <a:gd name="T16" fmla="*/ 154 w 154"/>
                  <a:gd name="T17" fmla="*/ 269 h 269"/>
                  <a:gd name="T18" fmla="*/ 55 w 154"/>
                  <a:gd name="T19" fmla="*/ 248 h 269"/>
                  <a:gd name="T20" fmla="*/ 0 w 154"/>
                  <a:gd name="T21" fmla="*/ 118 h 269"/>
                  <a:gd name="T22" fmla="*/ 0 w 154"/>
                  <a:gd name="T23" fmla="*/ 0 h 269"/>
                  <a:gd name="T24" fmla="*/ 85 w 154"/>
                  <a:gd name="T25" fmla="*/ 44 h 269"/>
                  <a:gd name="T26" fmla="*/ 121 w 154"/>
                  <a:gd name="T27" fmla="*/ 94 h 269"/>
                  <a:gd name="T28" fmla="*/ 121 w 154"/>
                  <a:gd name="T29" fmla="*/ 94 h 26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154" h="269">
                    <a:moveTo>
                      <a:pt x="121" y="94"/>
                    </a:moveTo>
                    <a:lnTo>
                      <a:pt x="141" y="110"/>
                    </a:lnTo>
                    <a:lnTo>
                      <a:pt x="117" y="131"/>
                    </a:lnTo>
                    <a:lnTo>
                      <a:pt x="125" y="154"/>
                    </a:lnTo>
                    <a:lnTo>
                      <a:pt x="144" y="137"/>
                    </a:lnTo>
                    <a:lnTo>
                      <a:pt x="144" y="178"/>
                    </a:lnTo>
                    <a:lnTo>
                      <a:pt x="125" y="236"/>
                    </a:lnTo>
                    <a:lnTo>
                      <a:pt x="141" y="252"/>
                    </a:lnTo>
                    <a:lnTo>
                      <a:pt x="154" y="269"/>
                    </a:lnTo>
                    <a:lnTo>
                      <a:pt x="55" y="248"/>
                    </a:lnTo>
                    <a:lnTo>
                      <a:pt x="0" y="118"/>
                    </a:lnTo>
                    <a:lnTo>
                      <a:pt x="0" y="0"/>
                    </a:lnTo>
                    <a:lnTo>
                      <a:pt x="85" y="44"/>
                    </a:lnTo>
                    <a:lnTo>
                      <a:pt x="121" y="94"/>
                    </a:lnTo>
                    <a:lnTo>
                      <a:pt x="121" y="94"/>
                    </a:lnTo>
                    <a:close/>
                  </a:path>
                </a:pathLst>
              </a:custGeom>
              <a:solidFill>
                <a:srgbClr val="78857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03" name="Freeform 155"/>
              <p:cNvSpPr>
                <a:spLocks/>
              </p:cNvSpPr>
              <p:nvPr/>
            </p:nvSpPr>
            <p:spPr bwMode="auto">
              <a:xfrm>
                <a:off x="3000" y="3812"/>
                <a:ext cx="105" cy="157"/>
              </a:xfrm>
              <a:custGeom>
                <a:avLst/>
                <a:gdLst>
                  <a:gd name="T0" fmla="*/ 45 w 105"/>
                  <a:gd name="T1" fmla="*/ 16 h 157"/>
                  <a:gd name="T2" fmla="*/ 14 w 105"/>
                  <a:gd name="T3" fmla="*/ 7 h 157"/>
                  <a:gd name="T4" fmla="*/ 14 w 105"/>
                  <a:gd name="T5" fmla="*/ 36 h 157"/>
                  <a:gd name="T6" fmla="*/ 3 w 105"/>
                  <a:gd name="T7" fmla="*/ 53 h 157"/>
                  <a:gd name="T8" fmla="*/ 29 w 105"/>
                  <a:gd name="T9" fmla="*/ 36 h 157"/>
                  <a:gd name="T10" fmla="*/ 47 w 105"/>
                  <a:gd name="T11" fmla="*/ 45 h 157"/>
                  <a:gd name="T12" fmla="*/ 12 w 105"/>
                  <a:gd name="T13" fmla="*/ 65 h 157"/>
                  <a:gd name="T14" fmla="*/ 0 w 105"/>
                  <a:gd name="T15" fmla="*/ 89 h 157"/>
                  <a:gd name="T16" fmla="*/ 32 w 105"/>
                  <a:gd name="T17" fmla="*/ 139 h 157"/>
                  <a:gd name="T18" fmla="*/ 58 w 105"/>
                  <a:gd name="T19" fmla="*/ 157 h 157"/>
                  <a:gd name="T20" fmla="*/ 105 w 105"/>
                  <a:gd name="T21" fmla="*/ 135 h 157"/>
                  <a:gd name="T22" fmla="*/ 95 w 105"/>
                  <a:gd name="T23" fmla="*/ 89 h 157"/>
                  <a:gd name="T24" fmla="*/ 67 w 105"/>
                  <a:gd name="T25" fmla="*/ 60 h 157"/>
                  <a:gd name="T26" fmla="*/ 75 w 105"/>
                  <a:gd name="T27" fmla="*/ 23 h 157"/>
                  <a:gd name="T28" fmla="*/ 60 w 105"/>
                  <a:gd name="T29" fmla="*/ 0 h 157"/>
                  <a:gd name="T30" fmla="*/ 45 w 105"/>
                  <a:gd name="T31" fmla="*/ 16 h 157"/>
                  <a:gd name="T32" fmla="*/ 45 w 105"/>
                  <a:gd name="T33" fmla="*/ 16 h 15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105" h="157">
                    <a:moveTo>
                      <a:pt x="45" y="16"/>
                    </a:moveTo>
                    <a:lnTo>
                      <a:pt x="14" y="7"/>
                    </a:lnTo>
                    <a:lnTo>
                      <a:pt x="14" y="36"/>
                    </a:lnTo>
                    <a:lnTo>
                      <a:pt x="3" y="53"/>
                    </a:lnTo>
                    <a:lnTo>
                      <a:pt x="29" y="36"/>
                    </a:lnTo>
                    <a:lnTo>
                      <a:pt x="47" y="45"/>
                    </a:lnTo>
                    <a:lnTo>
                      <a:pt x="12" y="65"/>
                    </a:lnTo>
                    <a:lnTo>
                      <a:pt x="0" y="89"/>
                    </a:lnTo>
                    <a:lnTo>
                      <a:pt x="32" y="139"/>
                    </a:lnTo>
                    <a:lnTo>
                      <a:pt x="58" y="157"/>
                    </a:lnTo>
                    <a:lnTo>
                      <a:pt x="105" y="135"/>
                    </a:lnTo>
                    <a:lnTo>
                      <a:pt x="95" y="89"/>
                    </a:lnTo>
                    <a:lnTo>
                      <a:pt x="67" y="60"/>
                    </a:lnTo>
                    <a:lnTo>
                      <a:pt x="75" y="23"/>
                    </a:lnTo>
                    <a:lnTo>
                      <a:pt x="60" y="0"/>
                    </a:lnTo>
                    <a:lnTo>
                      <a:pt x="45" y="16"/>
                    </a:lnTo>
                    <a:lnTo>
                      <a:pt x="45" y="16"/>
                    </a:lnTo>
                    <a:close/>
                  </a:path>
                </a:pathLst>
              </a:custGeom>
              <a:solidFill>
                <a:srgbClr val="9CB3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04" name="Freeform 156"/>
              <p:cNvSpPr>
                <a:spLocks/>
              </p:cNvSpPr>
              <p:nvPr/>
            </p:nvSpPr>
            <p:spPr bwMode="auto">
              <a:xfrm>
                <a:off x="3037" y="3980"/>
                <a:ext cx="100" cy="106"/>
              </a:xfrm>
              <a:custGeom>
                <a:avLst/>
                <a:gdLst>
                  <a:gd name="T0" fmla="*/ 0 w 100"/>
                  <a:gd name="T1" fmla="*/ 33 h 106"/>
                  <a:gd name="T2" fmla="*/ 23 w 100"/>
                  <a:gd name="T3" fmla="*/ 30 h 106"/>
                  <a:gd name="T4" fmla="*/ 21 w 100"/>
                  <a:gd name="T5" fmla="*/ 6 h 106"/>
                  <a:gd name="T6" fmla="*/ 32 w 100"/>
                  <a:gd name="T7" fmla="*/ 2 h 106"/>
                  <a:gd name="T8" fmla="*/ 47 w 100"/>
                  <a:gd name="T9" fmla="*/ 19 h 106"/>
                  <a:gd name="T10" fmla="*/ 62 w 100"/>
                  <a:gd name="T11" fmla="*/ 0 h 106"/>
                  <a:gd name="T12" fmla="*/ 62 w 100"/>
                  <a:gd name="T13" fmla="*/ 35 h 106"/>
                  <a:gd name="T14" fmla="*/ 100 w 100"/>
                  <a:gd name="T15" fmla="*/ 30 h 106"/>
                  <a:gd name="T16" fmla="*/ 79 w 100"/>
                  <a:gd name="T17" fmla="*/ 52 h 106"/>
                  <a:gd name="T18" fmla="*/ 100 w 100"/>
                  <a:gd name="T19" fmla="*/ 85 h 106"/>
                  <a:gd name="T20" fmla="*/ 90 w 100"/>
                  <a:gd name="T21" fmla="*/ 106 h 106"/>
                  <a:gd name="T22" fmla="*/ 33 w 100"/>
                  <a:gd name="T23" fmla="*/ 102 h 106"/>
                  <a:gd name="T24" fmla="*/ 1 w 100"/>
                  <a:gd name="T25" fmla="*/ 62 h 106"/>
                  <a:gd name="T26" fmla="*/ 0 w 100"/>
                  <a:gd name="T27" fmla="*/ 33 h 106"/>
                  <a:gd name="T28" fmla="*/ 0 w 100"/>
                  <a:gd name="T29" fmla="*/ 33 h 10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100" h="106">
                    <a:moveTo>
                      <a:pt x="0" y="33"/>
                    </a:moveTo>
                    <a:lnTo>
                      <a:pt x="23" y="30"/>
                    </a:lnTo>
                    <a:lnTo>
                      <a:pt x="21" y="6"/>
                    </a:lnTo>
                    <a:lnTo>
                      <a:pt x="32" y="2"/>
                    </a:lnTo>
                    <a:lnTo>
                      <a:pt x="47" y="19"/>
                    </a:lnTo>
                    <a:lnTo>
                      <a:pt x="62" y="0"/>
                    </a:lnTo>
                    <a:lnTo>
                      <a:pt x="62" y="35"/>
                    </a:lnTo>
                    <a:lnTo>
                      <a:pt x="100" y="30"/>
                    </a:lnTo>
                    <a:lnTo>
                      <a:pt x="79" y="52"/>
                    </a:lnTo>
                    <a:lnTo>
                      <a:pt x="100" y="85"/>
                    </a:lnTo>
                    <a:lnTo>
                      <a:pt x="90" y="106"/>
                    </a:lnTo>
                    <a:lnTo>
                      <a:pt x="33" y="102"/>
                    </a:lnTo>
                    <a:lnTo>
                      <a:pt x="1" y="62"/>
                    </a:lnTo>
                    <a:lnTo>
                      <a:pt x="0" y="33"/>
                    </a:lnTo>
                    <a:lnTo>
                      <a:pt x="0" y="33"/>
                    </a:lnTo>
                    <a:close/>
                  </a:path>
                </a:pathLst>
              </a:custGeom>
              <a:solidFill>
                <a:srgbClr val="6973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05" name="Freeform 157"/>
              <p:cNvSpPr>
                <a:spLocks/>
              </p:cNvSpPr>
              <p:nvPr/>
            </p:nvSpPr>
            <p:spPr bwMode="auto">
              <a:xfrm>
                <a:off x="2954" y="3835"/>
                <a:ext cx="48" cy="75"/>
              </a:xfrm>
              <a:custGeom>
                <a:avLst/>
                <a:gdLst>
                  <a:gd name="T0" fmla="*/ 12 w 48"/>
                  <a:gd name="T1" fmla="*/ 13 h 75"/>
                  <a:gd name="T2" fmla="*/ 0 w 48"/>
                  <a:gd name="T3" fmla="*/ 59 h 75"/>
                  <a:gd name="T4" fmla="*/ 42 w 48"/>
                  <a:gd name="T5" fmla="*/ 75 h 75"/>
                  <a:gd name="T6" fmla="*/ 48 w 48"/>
                  <a:gd name="T7" fmla="*/ 41 h 75"/>
                  <a:gd name="T8" fmla="*/ 24 w 48"/>
                  <a:gd name="T9" fmla="*/ 0 h 75"/>
                  <a:gd name="T10" fmla="*/ 12 w 48"/>
                  <a:gd name="T11" fmla="*/ 13 h 75"/>
                  <a:gd name="T12" fmla="*/ 12 w 48"/>
                  <a:gd name="T13" fmla="*/ 13 h 7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48" h="75">
                    <a:moveTo>
                      <a:pt x="12" y="13"/>
                    </a:moveTo>
                    <a:lnTo>
                      <a:pt x="0" y="59"/>
                    </a:lnTo>
                    <a:lnTo>
                      <a:pt x="42" y="75"/>
                    </a:lnTo>
                    <a:lnTo>
                      <a:pt x="48" y="41"/>
                    </a:lnTo>
                    <a:lnTo>
                      <a:pt x="24" y="0"/>
                    </a:lnTo>
                    <a:lnTo>
                      <a:pt x="12" y="13"/>
                    </a:lnTo>
                    <a:lnTo>
                      <a:pt x="12" y="13"/>
                    </a:lnTo>
                    <a:close/>
                  </a:path>
                </a:pathLst>
              </a:custGeom>
              <a:solidFill>
                <a:srgbClr val="B8AB4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06" name="Freeform 158"/>
              <p:cNvSpPr>
                <a:spLocks/>
              </p:cNvSpPr>
              <p:nvPr/>
            </p:nvSpPr>
            <p:spPr bwMode="auto">
              <a:xfrm>
                <a:off x="3082" y="4017"/>
                <a:ext cx="17" cy="61"/>
              </a:xfrm>
              <a:custGeom>
                <a:avLst/>
                <a:gdLst>
                  <a:gd name="T0" fmla="*/ 11 w 17"/>
                  <a:gd name="T1" fmla="*/ 14 h 61"/>
                  <a:gd name="T2" fmla="*/ 17 w 17"/>
                  <a:gd name="T3" fmla="*/ 61 h 61"/>
                  <a:gd name="T4" fmla="*/ 4 w 17"/>
                  <a:gd name="T5" fmla="*/ 55 h 61"/>
                  <a:gd name="T6" fmla="*/ 0 w 17"/>
                  <a:gd name="T7" fmla="*/ 0 h 61"/>
                  <a:gd name="T8" fmla="*/ 11 w 17"/>
                  <a:gd name="T9" fmla="*/ 14 h 61"/>
                  <a:gd name="T10" fmla="*/ 11 w 17"/>
                  <a:gd name="T11" fmla="*/ 14 h 6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7" h="61">
                    <a:moveTo>
                      <a:pt x="11" y="14"/>
                    </a:moveTo>
                    <a:lnTo>
                      <a:pt x="17" y="61"/>
                    </a:lnTo>
                    <a:lnTo>
                      <a:pt x="4" y="55"/>
                    </a:lnTo>
                    <a:lnTo>
                      <a:pt x="0" y="0"/>
                    </a:lnTo>
                    <a:lnTo>
                      <a:pt x="11" y="14"/>
                    </a:lnTo>
                    <a:lnTo>
                      <a:pt x="11" y="14"/>
                    </a:lnTo>
                    <a:close/>
                  </a:path>
                </a:pathLst>
              </a:custGeom>
              <a:solidFill>
                <a:srgbClr val="40474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07" name="Freeform 159"/>
              <p:cNvSpPr>
                <a:spLocks/>
              </p:cNvSpPr>
              <p:nvPr/>
            </p:nvSpPr>
            <p:spPr bwMode="auto">
              <a:xfrm>
                <a:off x="3016" y="3872"/>
                <a:ext cx="29" cy="29"/>
              </a:xfrm>
              <a:custGeom>
                <a:avLst/>
                <a:gdLst>
                  <a:gd name="T0" fmla="*/ 0 w 29"/>
                  <a:gd name="T1" fmla="*/ 15 h 29"/>
                  <a:gd name="T2" fmla="*/ 29 w 29"/>
                  <a:gd name="T3" fmla="*/ 29 h 29"/>
                  <a:gd name="T4" fmla="*/ 29 w 29"/>
                  <a:gd name="T5" fmla="*/ 8 h 29"/>
                  <a:gd name="T6" fmla="*/ 3 w 29"/>
                  <a:gd name="T7" fmla="*/ 0 h 29"/>
                  <a:gd name="T8" fmla="*/ 0 w 29"/>
                  <a:gd name="T9" fmla="*/ 15 h 29"/>
                  <a:gd name="T10" fmla="*/ 0 w 29"/>
                  <a:gd name="T11" fmla="*/ 15 h 2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29" h="29">
                    <a:moveTo>
                      <a:pt x="0" y="15"/>
                    </a:moveTo>
                    <a:lnTo>
                      <a:pt x="29" y="29"/>
                    </a:lnTo>
                    <a:lnTo>
                      <a:pt x="29" y="8"/>
                    </a:lnTo>
                    <a:lnTo>
                      <a:pt x="3" y="0"/>
                    </a:lnTo>
                    <a:lnTo>
                      <a:pt x="0" y="15"/>
                    </a:lnTo>
                    <a:lnTo>
                      <a:pt x="0" y="15"/>
                    </a:lnTo>
                    <a:close/>
                  </a:path>
                </a:pathLst>
              </a:custGeom>
              <a:solidFill>
                <a:srgbClr val="6973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08" name="Freeform 160"/>
              <p:cNvSpPr>
                <a:spLocks/>
              </p:cNvSpPr>
              <p:nvPr/>
            </p:nvSpPr>
            <p:spPr bwMode="auto">
              <a:xfrm>
                <a:off x="2978" y="3775"/>
                <a:ext cx="25" cy="44"/>
              </a:xfrm>
              <a:custGeom>
                <a:avLst/>
                <a:gdLst>
                  <a:gd name="T0" fmla="*/ 15 w 25"/>
                  <a:gd name="T1" fmla="*/ 0 h 44"/>
                  <a:gd name="T2" fmla="*/ 25 w 25"/>
                  <a:gd name="T3" fmla="*/ 44 h 44"/>
                  <a:gd name="T4" fmla="*/ 0 w 25"/>
                  <a:gd name="T5" fmla="*/ 26 h 44"/>
                  <a:gd name="T6" fmla="*/ 15 w 25"/>
                  <a:gd name="T7" fmla="*/ 0 h 44"/>
                  <a:gd name="T8" fmla="*/ 15 w 25"/>
                  <a:gd name="T9" fmla="*/ 0 h 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5" h="44">
                    <a:moveTo>
                      <a:pt x="15" y="0"/>
                    </a:moveTo>
                    <a:lnTo>
                      <a:pt x="25" y="44"/>
                    </a:lnTo>
                    <a:lnTo>
                      <a:pt x="0" y="26"/>
                    </a:lnTo>
                    <a:lnTo>
                      <a:pt x="15" y="0"/>
                    </a:lnTo>
                    <a:lnTo>
                      <a:pt x="15" y="0"/>
                    </a:lnTo>
                    <a:close/>
                  </a:path>
                </a:pathLst>
              </a:custGeom>
              <a:solidFill>
                <a:srgbClr val="75783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09" name="Freeform 161"/>
              <p:cNvSpPr>
                <a:spLocks/>
              </p:cNvSpPr>
              <p:nvPr/>
            </p:nvSpPr>
            <p:spPr bwMode="auto">
              <a:xfrm>
                <a:off x="2934" y="3626"/>
                <a:ext cx="161" cy="65"/>
              </a:xfrm>
              <a:custGeom>
                <a:avLst/>
                <a:gdLst>
                  <a:gd name="T0" fmla="*/ 44 w 161"/>
                  <a:gd name="T1" fmla="*/ 59 h 65"/>
                  <a:gd name="T2" fmla="*/ 145 w 161"/>
                  <a:gd name="T3" fmla="*/ 65 h 65"/>
                  <a:gd name="T4" fmla="*/ 161 w 161"/>
                  <a:gd name="T5" fmla="*/ 25 h 65"/>
                  <a:gd name="T6" fmla="*/ 73 w 161"/>
                  <a:gd name="T7" fmla="*/ 13 h 65"/>
                  <a:gd name="T8" fmla="*/ 44 w 161"/>
                  <a:gd name="T9" fmla="*/ 15 h 65"/>
                  <a:gd name="T10" fmla="*/ 0 w 161"/>
                  <a:gd name="T11" fmla="*/ 0 h 65"/>
                  <a:gd name="T12" fmla="*/ 32 w 161"/>
                  <a:gd name="T13" fmla="*/ 62 h 65"/>
                  <a:gd name="T14" fmla="*/ 44 w 161"/>
                  <a:gd name="T15" fmla="*/ 59 h 65"/>
                  <a:gd name="T16" fmla="*/ 44 w 161"/>
                  <a:gd name="T17" fmla="*/ 59 h 6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161" h="65">
                    <a:moveTo>
                      <a:pt x="44" y="59"/>
                    </a:moveTo>
                    <a:lnTo>
                      <a:pt x="145" y="65"/>
                    </a:lnTo>
                    <a:lnTo>
                      <a:pt x="161" y="25"/>
                    </a:lnTo>
                    <a:lnTo>
                      <a:pt x="73" y="13"/>
                    </a:lnTo>
                    <a:lnTo>
                      <a:pt x="44" y="15"/>
                    </a:lnTo>
                    <a:lnTo>
                      <a:pt x="0" y="0"/>
                    </a:lnTo>
                    <a:lnTo>
                      <a:pt x="32" y="62"/>
                    </a:lnTo>
                    <a:lnTo>
                      <a:pt x="44" y="59"/>
                    </a:lnTo>
                    <a:lnTo>
                      <a:pt x="44" y="59"/>
                    </a:lnTo>
                    <a:close/>
                  </a:path>
                </a:pathLst>
              </a:custGeom>
              <a:solidFill>
                <a:srgbClr val="D6E0E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10" name="Freeform 162"/>
              <p:cNvSpPr>
                <a:spLocks/>
              </p:cNvSpPr>
              <p:nvPr/>
            </p:nvSpPr>
            <p:spPr bwMode="auto">
              <a:xfrm>
                <a:off x="2937" y="3634"/>
                <a:ext cx="50" cy="80"/>
              </a:xfrm>
              <a:custGeom>
                <a:avLst/>
                <a:gdLst>
                  <a:gd name="T0" fmla="*/ 41 w 50"/>
                  <a:gd name="T1" fmla="*/ 13 h 80"/>
                  <a:gd name="T2" fmla="*/ 50 w 50"/>
                  <a:gd name="T3" fmla="*/ 35 h 80"/>
                  <a:gd name="T4" fmla="*/ 50 w 50"/>
                  <a:gd name="T5" fmla="*/ 67 h 80"/>
                  <a:gd name="T6" fmla="*/ 24 w 50"/>
                  <a:gd name="T7" fmla="*/ 80 h 80"/>
                  <a:gd name="T8" fmla="*/ 9 w 50"/>
                  <a:gd name="T9" fmla="*/ 65 h 80"/>
                  <a:gd name="T10" fmla="*/ 33 w 50"/>
                  <a:gd name="T11" fmla="*/ 57 h 80"/>
                  <a:gd name="T12" fmla="*/ 29 w 50"/>
                  <a:gd name="T13" fmla="*/ 46 h 80"/>
                  <a:gd name="T14" fmla="*/ 0 w 50"/>
                  <a:gd name="T15" fmla="*/ 0 h 80"/>
                  <a:gd name="T16" fmla="*/ 41 w 50"/>
                  <a:gd name="T17" fmla="*/ 13 h 80"/>
                  <a:gd name="T18" fmla="*/ 41 w 50"/>
                  <a:gd name="T19" fmla="*/ 13 h 8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50" h="80">
                    <a:moveTo>
                      <a:pt x="41" y="13"/>
                    </a:moveTo>
                    <a:lnTo>
                      <a:pt x="50" y="35"/>
                    </a:lnTo>
                    <a:lnTo>
                      <a:pt x="50" y="67"/>
                    </a:lnTo>
                    <a:lnTo>
                      <a:pt x="24" y="80"/>
                    </a:lnTo>
                    <a:lnTo>
                      <a:pt x="9" y="65"/>
                    </a:lnTo>
                    <a:lnTo>
                      <a:pt x="33" y="57"/>
                    </a:lnTo>
                    <a:lnTo>
                      <a:pt x="29" y="46"/>
                    </a:lnTo>
                    <a:lnTo>
                      <a:pt x="0" y="0"/>
                    </a:lnTo>
                    <a:lnTo>
                      <a:pt x="41" y="13"/>
                    </a:lnTo>
                    <a:lnTo>
                      <a:pt x="41" y="13"/>
                    </a:lnTo>
                    <a:close/>
                  </a:path>
                </a:pathLst>
              </a:custGeom>
              <a:solidFill>
                <a:srgbClr val="8F8C8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11" name="Freeform 163"/>
              <p:cNvSpPr>
                <a:spLocks/>
              </p:cNvSpPr>
              <p:nvPr/>
            </p:nvSpPr>
            <p:spPr bwMode="auto">
              <a:xfrm>
                <a:off x="2879" y="3647"/>
                <a:ext cx="132" cy="91"/>
              </a:xfrm>
              <a:custGeom>
                <a:avLst/>
                <a:gdLst>
                  <a:gd name="T0" fmla="*/ 5 w 132"/>
                  <a:gd name="T1" fmla="*/ 87 h 91"/>
                  <a:gd name="T2" fmla="*/ 65 w 132"/>
                  <a:gd name="T3" fmla="*/ 91 h 91"/>
                  <a:gd name="T4" fmla="*/ 87 w 132"/>
                  <a:gd name="T5" fmla="*/ 91 h 91"/>
                  <a:gd name="T6" fmla="*/ 132 w 132"/>
                  <a:gd name="T7" fmla="*/ 66 h 91"/>
                  <a:gd name="T8" fmla="*/ 94 w 132"/>
                  <a:gd name="T9" fmla="*/ 66 h 91"/>
                  <a:gd name="T10" fmla="*/ 85 w 132"/>
                  <a:gd name="T11" fmla="*/ 80 h 91"/>
                  <a:gd name="T12" fmla="*/ 58 w 132"/>
                  <a:gd name="T13" fmla="*/ 77 h 91"/>
                  <a:gd name="T14" fmla="*/ 65 w 132"/>
                  <a:gd name="T15" fmla="*/ 39 h 91"/>
                  <a:gd name="T16" fmla="*/ 76 w 132"/>
                  <a:gd name="T17" fmla="*/ 4 h 91"/>
                  <a:gd name="T18" fmla="*/ 37 w 132"/>
                  <a:gd name="T19" fmla="*/ 0 h 91"/>
                  <a:gd name="T20" fmla="*/ 0 w 132"/>
                  <a:gd name="T21" fmla="*/ 59 h 91"/>
                  <a:gd name="T22" fmla="*/ 5 w 132"/>
                  <a:gd name="T23" fmla="*/ 87 h 91"/>
                  <a:gd name="T24" fmla="*/ 5 w 132"/>
                  <a:gd name="T25" fmla="*/ 87 h 9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32" h="91">
                    <a:moveTo>
                      <a:pt x="5" y="87"/>
                    </a:moveTo>
                    <a:lnTo>
                      <a:pt x="65" y="91"/>
                    </a:lnTo>
                    <a:lnTo>
                      <a:pt x="87" y="91"/>
                    </a:lnTo>
                    <a:lnTo>
                      <a:pt x="132" y="66"/>
                    </a:lnTo>
                    <a:lnTo>
                      <a:pt x="94" y="66"/>
                    </a:lnTo>
                    <a:lnTo>
                      <a:pt x="85" y="80"/>
                    </a:lnTo>
                    <a:lnTo>
                      <a:pt x="58" y="77"/>
                    </a:lnTo>
                    <a:lnTo>
                      <a:pt x="65" y="39"/>
                    </a:lnTo>
                    <a:lnTo>
                      <a:pt x="76" y="4"/>
                    </a:lnTo>
                    <a:lnTo>
                      <a:pt x="37" y="0"/>
                    </a:lnTo>
                    <a:lnTo>
                      <a:pt x="0" y="59"/>
                    </a:lnTo>
                    <a:lnTo>
                      <a:pt x="5" y="87"/>
                    </a:lnTo>
                    <a:lnTo>
                      <a:pt x="5" y="87"/>
                    </a:lnTo>
                    <a:close/>
                  </a:path>
                </a:pathLst>
              </a:custGeom>
              <a:solidFill>
                <a:srgbClr val="9C99A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12" name="Freeform 164"/>
              <p:cNvSpPr>
                <a:spLocks/>
              </p:cNvSpPr>
              <p:nvPr/>
            </p:nvSpPr>
            <p:spPr bwMode="auto">
              <a:xfrm>
                <a:off x="3002" y="3633"/>
                <a:ext cx="76" cy="22"/>
              </a:xfrm>
              <a:custGeom>
                <a:avLst/>
                <a:gdLst>
                  <a:gd name="T0" fmla="*/ 76 w 76"/>
                  <a:gd name="T1" fmla="*/ 22 h 22"/>
                  <a:gd name="T2" fmla="*/ 17 w 76"/>
                  <a:gd name="T3" fmla="*/ 21 h 22"/>
                  <a:gd name="T4" fmla="*/ 0 w 76"/>
                  <a:gd name="T5" fmla="*/ 0 h 22"/>
                  <a:gd name="T6" fmla="*/ 32 w 76"/>
                  <a:gd name="T7" fmla="*/ 5 h 22"/>
                  <a:gd name="T8" fmla="*/ 76 w 76"/>
                  <a:gd name="T9" fmla="*/ 8 h 22"/>
                  <a:gd name="T10" fmla="*/ 76 w 76"/>
                  <a:gd name="T11" fmla="*/ 22 h 22"/>
                  <a:gd name="T12" fmla="*/ 76 w 76"/>
                  <a:gd name="T13" fmla="*/ 22 h 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76" h="22">
                    <a:moveTo>
                      <a:pt x="76" y="22"/>
                    </a:moveTo>
                    <a:lnTo>
                      <a:pt x="17" y="21"/>
                    </a:lnTo>
                    <a:lnTo>
                      <a:pt x="0" y="0"/>
                    </a:lnTo>
                    <a:lnTo>
                      <a:pt x="32" y="5"/>
                    </a:lnTo>
                    <a:lnTo>
                      <a:pt x="76" y="8"/>
                    </a:lnTo>
                    <a:lnTo>
                      <a:pt x="76" y="22"/>
                    </a:lnTo>
                    <a:lnTo>
                      <a:pt x="76" y="22"/>
                    </a:lnTo>
                    <a:close/>
                  </a:path>
                </a:pathLst>
              </a:custGeom>
              <a:solidFill>
                <a:srgbClr val="9999B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13" name="Freeform 165"/>
              <p:cNvSpPr>
                <a:spLocks/>
              </p:cNvSpPr>
              <p:nvPr/>
            </p:nvSpPr>
            <p:spPr bwMode="auto">
              <a:xfrm>
                <a:off x="3114" y="3969"/>
                <a:ext cx="49" cy="37"/>
              </a:xfrm>
              <a:custGeom>
                <a:avLst/>
                <a:gdLst>
                  <a:gd name="T0" fmla="*/ 0 w 49"/>
                  <a:gd name="T1" fmla="*/ 0 h 37"/>
                  <a:gd name="T2" fmla="*/ 36 w 49"/>
                  <a:gd name="T3" fmla="*/ 9 h 37"/>
                  <a:gd name="T4" fmla="*/ 49 w 49"/>
                  <a:gd name="T5" fmla="*/ 37 h 37"/>
                  <a:gd name="T6" fmla="*/ 23 w 49"/>
                  <a:gd name="T7" fmla="*/ 34 h 37"/>
                  <a:gd name="T8" fmla="*/ 0 w 49"/>
                  <a:gd name="T9" fmla="*/ 0 h 37"/>
                  <a:gd name="T10" fmla="*/ 0 w 49"/>
                  <a:gd name="T11" fmla="*/ 0 h 3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49" h="37">
                    <a:moveTo>
                      <a:pt x="0" y="0"/>
                    </a:moveTo>
                    <a:lnTo>
                      <a:pt x="36" y="9"/>
                    </a:lnTo>
                    <a:lnTo>
                      <a:pt x="49" y="37"/>
                    </a:lnTo>
                    <a:lnTo>
                      <a:pt x="23" y="34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C2BF4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14" name="Freeform 166"/>
              <p:cNvSpPr>
                <a:spLocks/>
              </p:cNvSpPr>
              <p:nvPr/>
            </p:nvSpPr>
            <p:spPr bwMode="auto">
              <a:xfrm>
                <a:off x="2416" y="3769"/>
                <a:ext cx="751" cy="403"/>
              </a:xfrm>
              <a:custGeom>
                <a:avLst/>
                <a:gdLst>
                  <a:gd name="T0" fmla="*/ 617 w 751"/>
                  <a:gd name="T1" fmla="*/ 176 h 403"/>
                  <a:gd name="T2" fmla="*/ 628 w 751"/>
                  <a:gd name="T3" fmla="*/ 248 h 403"/>
                  <a:gd name="T4" fmla="*/ 709 w 751"/>
                  <a:gd name="T5" fmla="*/ 301 h 403"/>
                  <a:gd name="T6" fmla="*/ 683 w 751"/>
                  <a:gd name="T7" fmla="*/ 223 h 403"/>
                  <a:gd name="T8" fmla="*/ 745 w 751"/>
                  <a:gd name="T9" fmla="*/ 294 h 403"/>
                  <a:gd name="T10" fmla="*/ 750 w 751"/>
                  <a:gd name="T11" fmla="*/ 330 h 403"/>
                  <a:gd name="T12" fmla="*/ 709 w 751"/>
                  <a:gd name="T13" fmla="*/ 349 h 403"/>
                  <a:gd name="T14" fmla="*/ 704 w 751"/>
                  <a:gd name="T15" fmla="*/ 403 h 403"/>
                  <a:gd name="T16" fmla="*/ 550 w 751"/>
                  <a:gd name="T17" fmla="*/ 359 h 403"/>
                  <a:gd name="T18" fmla="*/ 530 w 751"/>
                  <a:gd name="T19" fmla="*/ 377 h 403"/>
                  <a:gd name="T20" fmla="*/ 487 w 751"/>
                  <a:gd name="T21" fmla="*/ 379 h 403"/>
                  <a:gd name="T22" fmla="*/ 461 w 751"/>
                  <a:gd name="T23" fmla="*/ 379 h 403"/>
                  <a:gd name="T24" fmla="*/ 515 w 751"/>
                  <a:gd name="T25" fmla="*/ 301 h 403"/>
                  <a:gd name="T26" fmla="*/ 451 w 751"/>
                  <a:gd name="T27" fmla="*/ 370 h 403"/>
                  <a:gd name="T28" fmla="*/ 402 w 751"/>
                  <a:gd name="T29" fmla="*/ 380 h 403"/>
                  <a:gd name="T30" fmla="*/ 135 w 751"/>
                  <a:gd name="T31" fmla="*/ 385 h 403"/>
                  <a:gd name="T32" fmla="*/ 125 w 751"/>
                  <a:gd name="T33" fmla="*/ 349 h 403"/>
                  <a:gd name="T34" fmla="*/ 89 w 751"/>
                  <a:gd name="T35" fmla="*/ 337 h 403"/>
                  <a:gd name="T36" fmla="*/ 0 w 751"/>
                  <a:gd name="T37" fmla="*/ 333 h 403"/>
                  <a:gd name="T38" fmla="*/ 98 w 751"/>
                  <a:gd name="T39" fmla="*/ 307 h 403"/>
                  <a:gd name="T40" fmla="*/ 138 w 751"/>
                  <a:gd name="T41" fmla="*/ 301 h 403"/>
                  <a:gd name="T42" fmla="*/ 159 w 751"/>
                  <a:gd name="T43" fmla="*/ 304 h 403"/>
                  <a:gd name="T44" fmla="*/ 171 w 751"/>
                  <a:gd name="T45" fmla="*/ 248 h 403"/>
                  <a:gd name="T46" fmla="*/ 167 w 751"/>
                  <a:gd name="T47" fmla="*/ 353 h 403"/>
                  <a:gd name="T48" fmla="*/ 314 w 751"/>
                  <a:gd name="T49" fmla="*/ 360 h 403"/>
                  <a:gd name="T50" fmla="*/ 298 w 751"/>
                  <a:gd name="T51" fmla="*/ 307 h 403"/>
                  <a:gd name="T52" fmla="*/ 228 w 751"/>
                  <a:gd name="T53" fmla="*/ 300 h 403"/>
                  <a:gd name="T54" fmla="*/ 222 w 751"/>
                  <a:gd name="T55" fmla="*/ 277 h 403"/>
                  <a:gd name="T56" fmla="*/ 240 w 751"/>
                  <a:gd name="T57" fmla="*/ 228 h 403"/>
                  <a:gd name="T58" fmla="*/ 241 w 751"/>
                  <a:gd name="T59" fmla="*/ 218 h 403"/>
                  <a:gd name="T60" fmla="*/ 261 w 751"/>
                  <a:gd name="T61" fmla="*/ 152 h 403"/>
                  <a:gd name="T62" fmla="*/ 232 w 751"/>
                  <a:gd name="T63" fmla="*/ 92 h 403"/>
                  <a:gd name="T64" fmla="*/ 232 w 751"/>
                  <a:gd name="T65" fmla="*/ 16 h 403"/>
                  <a:gd name="T66" fmla="*/ 251 w 751"/>
                  <a:gd name="T67" fmla="*/ 45 h 403"/>
                  <a:gd name="T68" fmla="*/ 264 w 751"/>
                  <a:gd name="T69" fmla="*/ 108 h 403"/>
                  <a:gd name="T70" fmla="*/ 299 w 751"/>
                  <a:gd name="T71" fmla="*/ 146 h 403"/>
                  <a:gd name="T72" fmla="*/ 298 w 751"/>
                  <a:gd name="T73" fmla="*/ 103 h 403"/>
                  <a:gd name="T74" fmla="*/ 330 w 751"/>
                  <a:gd name="T75" fmla="*/ 105 h 403"/>
                  <a:gd name="T76" fmla="*/ 334 w 751"/>
                  <a:gd name="T77" fmla="*/ 69 h 403"/>
                  <a:gd name="T78" fmla="*/ 364 w 751"/>
                  <a:gd name="T79" fmla="*/ 78 h 403"/>
                  <a:gd name="T80" fmla="*/ 389 w 751"/>
                  <a:gd name="T81" fmla="*/ 78 h 403"/>
                  <a:gd name="T82" fmla="*/ 389 w 751"/>
                  <a:gd name="T83" fmla="*/ 129 h 403"/>
                  <a:gd name="T84" fmla="*/ 423 w 751"/>
                  <a:gd name="T85" fmla="*/ 85 h 403"/>
                  <a:gd name="T86" fmla="*/ 431 w 751"/>
                  <a:gd name="T87" fmla="*/ 172 h 403"/>
                  <a:gd name="T88" fmla="*/ 487 w 751"/>
                  <a:gd name="T89" fmla="*/ 187 h 403"/>
                  <a:gd name="T90" fmla="*/ 515 w 751"/>
                  <a:gd name="T91" fmla="*/ 168 h 403"/>
                  <a:gd name="T92" fmla="*/ 484 w 751"/>
                  <a:gd name="T93" fmla="*/ 128 h 403"/>
                  <a:gd name="T94" fmla="*/ 487 w 751"/>
                  <a:gd name="T95" fmla="*/ 103 h 403"/>
                  <a:gd name="T96" fmla="*/ 538 w 751"/>
                  <a:gd name="T97" fmla="*/ 96 h 403"/>
                  <a:gd name="T98" fmla="*/ 490 w 751"/>
                  <a:gd name="T99" fmla="*/ 66 h 403"/>
                  <a:gd name="T100" fmla="*/ 555 w 751"/>
                  <a:gd name="T101" fmla="*/ 56 h 403"/>
                  <a:gd name="T102" fmla="*/ 608 w 751"/>
                  <a:gd name="T103" fmla="*/ 96 h 403"/>
                  <a:gd name="T104" fmla="*/ 582 w 751"/>
                  <a:gd name="T105" fmla="*/ 111 h 403"/>
                  <a:gd name="T106" fmla="*/ 535 w 751"/>
                  <a:gd name="T107" fmla="*/ 128 h 403"/>
                  <a:gd name="T108" fmla="*/ 571 w 751"/>
                  <a:gd name="T109" fmla="*/ 151 h 40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751" h="403">
                    <a:moveTo>
                      <a:pt x="584" y="155"/>
                    </a:moveTo>
                    <a:lnTo>
                      <a:pt x="606" y="172"/>
                    </a:lnTo>
                    <a:lnTo>
                      <a:pt x="617" y="176"/>
                    </a:lnTo>
                    <a:lnTo>
                      <a:pt x="643" y="241"/>
                    </a:lnTo>
                    <a:lnTo>
                      <a:pt x="623" y="230"/>
                    </a:lnTo>
                    <a:lnTo>
                      <a:pt x="628" y="248"/>
                    </a:lnTo>
                    <a:lnTo>
                      <a:pt x="652" y="270"/>
                    </a:lnTo>
                    <a:lnTo>
                      <a:pt x="672" y="303"/>
                    </a:lnTo>
                    <a:lnTo>
                      <a:pt x="709" y="301"/>
                    </a:lnTo>
                    <a:lnTo>
                      <a:pt x="709" y="290"/>
                    </a:lnTo>
                    <a:lnTo>
                      <a:pt x="656" y="241"/>
                    </a:lnTo>
                    <a:lnTo>
                      <a:pt x="683" y="223"/>
                    </a:lnTo>
                    <a:lnTo>
                      <a:pt x="685" y="237"/>
                    </a:lnTo>
                    <a:lnTo>
                      <a:pt x="730" y="290"/>
                    </a:lnTo>
                    <a:lnTo>
                      <a:pt x="745" y="294"/>
                    </a:lnTo>
                    <a:lnTo>
                      <a:pt x="711" y="326"/>
                    </a:lnTo>
                    <a:lnTo>
                      <a:pt x="721" y="349"/>
                    </a:lnTo>
                    <a:lnTo>
                      <a:pt x="750" y="330"/>
                    </a:lnTo>
                    <a:lnTo>
                      <a:pt x="751" y="346"/>
                    </a:lnTo>
                    <a:lnTo>
                      <a:pt x="723" y="363"/>
                    </a:lnTo>
                    <a:lnTo>
                      <a:pt x="709" y="349"/>
                    </a:lnTo>
                    <a:lnTo>
                      <a:pt x="698" y="382"/>
                    </a:lnTo>
                    <a:lnTo>
                      <a:pt x="719" y="397"/>
                    </a:lnTo>
                    <a:lnTo>
                      <a:pt x="704" y="403"/>
                    </a:lnTo>
                    <a:lnTo>
                      <a:pt x="550" y="403"/>
                    </a:lnTo>
                    <a:lnTo>
                      <a:pt x="564" y="377"/>
                    </a:lnTo>
                    <a:lnTo>
                      <a:pt x="550" y="359"/>
                    </a:lnTo>
                    <a:lnTo>
                      <a:pt x="546" y="385"/>
                    </a:lnTo>
                    <a:lnTo>
                      <a:pt x="531" y="400"/>
                    </a:lnTo>
                    <a:lnTo>
                      <a:pt x="530" y="377"/>
                    </a:lnTo>
                    <a:lnTo>
                      <a:pt x="518" y="382"/>
                    </a:lnTo>
                    <a:lnTo>
                      <a:pt x="505" y="362"/>
                    </a:lnTo>
                    <a:lnTo>
                      <a:pt x="487" y="379"/>
                    </a:lnTo>
                    <a:lnTo>
                      <a:pt x="498" y="401"/>
                    </a:lnTo>
                    <a:lnTo>
                      <a:pt x="451" y="400"/>
                    </a:lnTo>
                    <a:lnTo>
                      <a:pt x="461" y="379"/>
                    </a:lnTo>
                    <a:lnTo>
                      <a:pt x="477" y="369"/>
                    </a:lnTo>
                    <a:lnTo>
                      <a:pt x="518" y="332"/>
                    </a:lnTo>
                    <a:lnTo>
                      <a:pt x="515" y="301"/>
                    </a:lnTo>
                    <a:lnTo>
                      <a:pt x="500" y="326"/>
                    </a:lnTo>
                    <a:lnTo>
                      <a:pt x="468" y="346"/>
                    </a:lnTo>
                    <a:lnTo>
                      <a:pt x="451" y="370"/>
                    </a:lnTo>
                    <a:lnTo>
                      <a:pt x="431" y="349"/>
                    </a:lnTo>
                    <a:lnTo>
                      <a:pt x="432" y="379"/>
                    </a:lnTo>
                    <a:lnTo>
                      <a:pt x="402" y="380"/>
                    </a:lnTo>
                    <a:lnTo>
                      <a:pt x="387" y="401"/>
                    </a:lnTo>
                    <a:lnTo>
                      <a:pt x="99" y="401"/>
                    </a:lnTo>
                    <a:lnTo>
                      <a:pt x="135" y="385"/>
                    </a:lnTo>
                    <a:lnTo>
                      <a:pt x="123" y="379"/>
                    </a:lnTo>
                    <a:lnTo>
                      <a:pt x="148" y="349"/>
                    </a:lnTo>
                    <a:lnTo>
                      <a:pt x="125" y="349"/>
                    </a:lnTo>
                    <a:lnTo>
                      <a:pt x="110" y="369"/>
                    </a:lnTo>
                    <a:lnTo>
                      <a:pt x="102" y="347"/>
                    </a:lnTo>
                    <a:lnTo>
                      <a:pt x="89" y="337"/>
                    </a:lnTo>
                    <a:lnTo>
                      <a:pt x="33" y="352"/>
                    </a:lnTo>
                    <a:lnTo>
                      <a:pt x="26" y="342"/>
                    </a:lnTo>
                    <a:lnTo>
                      <a:pt x="0" y="333"/>
                    </a:lnTo>
                    <a:lnTo>
                      <a:pt x="26" y="329"/>
                    </a:lnTo>
                    <a:lnTo>
                      <a:pt x="43" y="310"/>
                    </a:lnTo>
                    <a:lnTo>
                      <a:pt x="98" y="307"/>
                    </a:lnTo>
                    <a:lnTo>
                      <a:pt x="118" y="300"/>
                    </a:lnTo>
                    <a:lnTo>
                      <a:pt x="134" y="281"/>
                    </a:lnTo>
                    <a:lnTo>
                      <a:pt x="138" y="301"/>
                    </a:lnTo>
                    <a:lnTo>
                      <a:pt x="148" y="317"/>
                    </a:lnTo>
                    <a:lnTo>
                      <a:pt x="155" y="330"/>
                    </a:lnTo>
                    <a:lnTo>
                      <a:pt x="159" y="304"/>
                    </a:lnTo>
                    <a:lnTo>
                      <a:pt x="148" y="270"/>
                    </a:lnTo>
                    <a:lnTo>
                      <a:pt x="151" y="248"/>
                    </a:lnTo>
                    <a:lnTo>
                      <a:pt x="171" y="248"/>
                    </a:lnTo>
                    <a:lnTo>
                      <a:pt x="189" y="262"/>
                    </a:lnTo>
                    <a:lnTo>
                      <a:pt x="170" y="304"/>
                    </a:lnTo>
                    <a:lnTo>
                      <a:pt x="167" y="353"/>
                    </a:lnTo>
                    <a:lnTo>
                      <a:pt x="211" y="370"/>
                    </a:lnTo>
                    <a:lnTo>
                      <a:pt x="251" y="387"/>
                    </a:lnTo>
                    <a:lnTo>
                      <a:pt x="314" y="360"/>
                    </a:lnTo>
                    <a:lnTo>
                      <a:pt x="318" y="303"/>
                    </a:lnTo>
                    <a:lnTo>
                      <a:pt x="294" y="283"/>
                    </a:lnTo>
                    <a:lnTo>
                      <a:pt x="298" y="307"/>
                    </a:lnTo>
                    <a:lnTo>
                      <a:pt x="261" y="301"/>
                    </a:lnTo>
                    <a:lnTo>
                      <a:pt x="236" y="311"/>
                    </a:lnTo>
                    <a:lnTo>
                      <a:pt x="228" y="300"/>
                    </a:lnTo>
                    <a:lnTo>
                      <a:pt x="213" y="294"/>
                    </a:lnTo>
                    <a:lnTo>
                      <a:pt x="206" y="273"/>
                    </a:lnTo>
                    <a:lnTo>
                      <a:pt x="222" y="277"/>
                    </a:lnTo>
                    <a:lnTo>
                      <a:pt x="233" y="254"/>
                    </a:lnTo>
                    <a:lnTo>
                      <a:pt x="221" y="241"/>
                    </a:lnTo>
                    <a:lnTo>
                      <a:pt x="240" y="228"/>
                    </a:lnTo>
                    <a:lnTo>
                      <a:pt x="218" y="214"/>
                    </a:lnTo>
                    <a:lnTo>
                      <a:pt x="217" y="203"/>
                    </a:lnTo>
                    <a:lnTo>
                      <a:pt x="241" y="218"/>
                    </a:lnTo>
                    <a:lnTo>
                      <a:pt x="277" y="181"/>
                    </a:lnTo>
                    <a:lnTo>
                      <a:pt x="247" y="191"/>
                    </a:lnTo>
                    <a:lnTo>
                      <a:pt x="261" y="152"/>
                    </a:lnTo>
                    <a:lnTo>
                      <a:pt x="247" y="139"/>
                    </a:lnTo>
                    <a:lnTo>
                      <a:pt x="247" y="99"/>
                    </a:lnTo>
                    <a:lnTo>
                      <a:pt x="232" y="92"/>
                    </a:lnTo>
                    <a:lnTo>
                      <a:pt x="222" y="82"/>
                    </a:lnTo>
                    <a:lnTo>
                      <a:pt x="232" y="71"/>
                    </a:lnTo>
                    <a:lnTo>
                      <a:pt x="232" y="16"/>
                    </a:lnTo>
                    <a:lnTo>
                      <a:pt x="244" y="0"/>
                    </a:lnTo>
                    <a:lnTo>
                      <a:pt x="241" y="29"/>
                    </a:lnTo>
                    <a:lnTo>
                      <a:pt x="251" y="45"/>
                    </a:lnTo>
                    <a:lnTo>
                      <a:pt x="244" y="82"/>
                    </a:lnTo>
                    <a:lnTo>
                      <a:pt x="261" y="86"/>
                    </a:lnTo>
                    <a:lnTo>
                      <a:pt x="264" y="108"/>
                    </a:lnTo>
                    <a:lnTo>
                      <a:pt x="279" y="118"/>
                    </a:lnTo>
                    <a:lnTo>
                      <a:pt x="279" y="151"/>
                    </a:lnTo>
                    <a:lnTo>
                      <a:pt x="299" y="146"/>
                    </a:lnTo>
                    <a:lnTo>
                      <a:pt x="305" y="132"/>
                    </a:lnTo>
                    <a:lnTo>
                      <a:pt x="292" y="121"/>
                    </a:lnTo>
                    <a:lnTo>
                      <a:pt x="298" y="103"/>
                    </a:lnTo>
                    <a:lnTo>
                      <a:pt x="283" y="96"/>
                    </a:lnTo>
                    <a:lnTo>
                      <a:pt x="298" y="88"/>
                    </a:lnTo>
                    <a:lnTo>
                      <a:pt x="330" y="105"/>
                    </a:lnTo>
                    <a:lnTo>
                      <a:pt x="318" y="88"/>
                    </a:lnTo>
                    <a:lnTo>
                      <a:pt x="303" y="61"/>
                    </a:lnTo>
                    <a:lnTo>
                      <a:pt x="334" y="69"/>
                    </a:lnTo>
                    <a:lnTo>
                      <a:pt x="351" y="59"/>
                    </a:lnTo>
                    <a:lnTo>
                      <a:pt x="343" y="88"/>
                    </a:lnTo>
                    <a:lnTo>
                      <a:pt x="364" y="78"/>
                    </a:lnTo>
                    <a:lnTo>
                      <a:pt x="374" y="48"/>
                    </a:lnTo>
                    <a:lnTo>
                      <a:pt x="387" y="48"/>
                    </a:lnTo>
                    <a:lnTo>
                      <a:pt x="389" y="78"/>
                    </a:lnTo>
                    <a:lnTo>
                      <a:pt x="377" y="99"/>
                    </a:lnTo>
                    <a:lnTo>
                      <a:pt x="374" y="118"/>
                    </a:lnTo>
                    <a:lnTo>
                      <a:pt x="389" y="129"/>
                    </a:lnTo>
                    <a:lnTo>
                      <a:pt x="403" y="118"/>
                    </a:lnTo>
                    <a:lnTo>
                      <a:pt x="411" y="138"/>
                    </a:lnTo>
                    <a:lnTo>
                      <a:pt x="423" y="85"/>
                    </a:lnTo>
                    <a:lnTo>
                      <a:pt x="439" y="75"/>
                    </a:lnTo>
                    <a:lnTo>
                      <a:pt x="431" y="132"/>
                    </a:lnTo>
                    <a:lnTo>
                      <a:pt x="431" y="172"/>
                    </a:lnTo>
                    <a:lnTo>
                      <a:pt x="466" y="197"/>
                    </a:lnTo>
                    <a:lnTo>
                      <a:pt x="483" y="207"/>
                    </a:lnTo>
                    <a:lnTo>
                      <a:pt x="487" y="187"/>
                    </a:lnTo>
                    <a:lnTo>
                      <a:pt x="509" y="210"/>
                    </a:lnTo>
                    <a:lnTo>
                      <a:pt x="523" y="187"/>
                    </a:lnTo>
                    <a:lnTo>
                      <a:pt x="515" y="168"/>
                    </a:lnTo>
                    <a:lnTo>
                      <a:pt x="498" y="172"/>
                    </a:lnTo>
                    <a:lnTo>
                      <a:pt x="502" y="146"/>
                    </a:lnTo>
                    <a:lnTo>
                      <a:pt x="484" y="128"/>
                    </a:lnTo>
                    <a:lnTo>
                      <a:pt x="466" y="129"/>
                    </a:lnTo>
                    <a:lnTo>
                      <a:pt x="468" y="113"/>
                    </a:lnTo>
                    <a:lnTo>
                      <a:pt x="487" y="103"/>
                    </a:lnTo>
                    <a:lnTo>
                      <a:pt x="502" y="121"/>
                    </a:lnTo>
                    <a:lnTo>
                      <a:pt x="521" y="118"/>
                    </a:lnTo>
                    <a:lnTo>
                      <a:pt x="538" y="96"/>
                    </a:lnTo>
                    <a:lnTo>
                      <a:pt x="534" y="78"/>
                    </a:lnTo>
                    <a:lnTo>
                      <a:pt x="472" y="86"/>
                    </a:lnTo>
                    <a:lnTo>
                      <a:pt x="490" y="66"/>
                    </a:lnTo>
                    <a:lnTo>
                      <a:pt x="509" y="45"/>
                    </a:lnTo>
                    <a:lnTo>
                      <a:pt x="567" y="33"/>
                    </a:lnTo>
                    <a:lnTo>
                      <a:pt x="555" y="56"/>
                    </a:lnTo>
                    <a:lnTo>
                      <a:pt x="580" y="62"/>
                    </a:lnTo>
                    <a:lnTo>
                      <a:pt x="586" y="92"/>
                    </a:lnTo>
                    <a:lnTo>
                      <a:pt x="608" y="96"/>
                    </a:lnTo>
                    <a:lnTo>
                      <a:pt x="603" y="138"/>
                    </a:lnTo>
                    <a:lnTo>
                      <a:pt x="586" y="129"/>
                    </a:lnTo>
                    <a:lnTo>
                      <a:pt x="582" y="111"/>
                    </a:lnTo>
                    <a:lnTo>
                      <a:pt x="557" y="71"/>
                    </a:lnTo>
                    <a:lnTo>
                      <a:pt x="557" y="99"/>
                    </a:lnTo>
                    <a:lnTo>
                      <a:pt x="535" y="128"/>
                    </a:lnTo>
                    <a:lnTo>
                      <a:pt x="546" y="136"/>
                    </a:lnTo>
                    <a:lnTo>
                      <a:pt x="543" y="155"/>
                    </a:lnTo>
                    <a:lnTo>
                      <a:pt x="571" y="151"/>
                    </a:lnTo>
                    <a:lnTo>
                      <a:pt x="584" y="155"/>
                    </a:lnTo>
                    <a:lnTo>
                      <a:pt x="584" y="155"/>
                    </a:lnTo>
                    <a:close/>
                  </a:path>
                </a:pathLst>
              </a:custGeom>
              <a:solidFill>
                <a:srgbClr val="4736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15" name="Freeform 167"/>
              <p:cNvSpPr>
                <a:spLocks/>
              </p:cNvSpPr>
              <p:nvPr/>
            </p:nvSpPr>
            <p:spPr bwMode="auto">
              <a:xfrm>
                <a:off x="2991" y="3887"/>
                <a:ext cx="159" cy="113"/>
              </a:xfrm>
              <a:custGeom>
                <a:avLst/>
                <a:gdLst>
                  <a:gd name="T0" fmla="*/ 77 w 159"/>
                  <a:gd name="T1" fmla="*/ 17 h 113"/>
                  <a:gd name="T2" fmla="*/ 73 w 159"/>
                  <a:gd name="T3" fmla="*/ 65 h 113"/>
                  <a:gd name="T4" fmla="*/ 50 w 159"/>
                  <a:gd name="T5" fmla="*/ 23 h 113"/>
                  <a:gd name="T6" fmla="*/ 4 w 159"/>
                  <a:gd name="T7" fmla="*/ 0 h 113"/>
                  <a:gd name="T8" fmla="*/ 0 w 159"/>
                  <a:gd name="T9" fmla="*/ 40 h 113"/>
                  <a:gd name="T10" fmla="*/ 35 w 159"/>
                  <a:gd name="T11" fmla="*/ 72 h 113"/>
                  <a:gd name="T12" fmla="*/ 46 w 159"/>
                  <a:gd name="T13" fmla="*/ 54 h 113"/>
                  <a:gd name="T14" fmla="*/ 67 w 159"/>
                  <a:gd name="T15" fmla="*/ 85 h 113"/>
                  <a:gd name="T16" fmla="*/ 86 w 159"/>
                  <a:gd name="T17" fmla="*/ 70 h 113"/>
                  <a:gd name="T18" fmla="*/ 104 w 159"/>
                  <a:gd name="T19" fmla="*/ 85 h 113"/>
                  <a:gd name="T20" fmla="*/ 104 w 159"/>
                  <a:gd name="T21" fmla="*/ 103 h 113"/>
                  <a:gd name="T22" fmla="*/ 118 w 159"/>
                  <a:gd name="T23" fmla="*/ 100 h 113"/>
                  <a:gd name="T24" fmla="*/ 159 w 159"/>
                  <a:gd name="T25" fmla="*/ 113 h 113"/>
                  <a:gd name="T26" fmla="*/ 115 w 159"/>
                  <a:gd name="T27" fmla="*/ 72 h 113"/>
                  <a:gd name="T28" fmla="*/ 95 w 159"/>
                  <a:gd name="T29" fmla="*/ 54 h 113"/>
                  <a:gd name="T30" fmla="*/ 77 w 159"/>
                  <a:gd name="T31" fmla="*/ 17 h 113"/>
                  <a:gd name="T32" fmla="*/ 77 w 159"/>
                  <a:gd name="T33" fmla="*/ 17 h 11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159" h="113">
                    <a:moveTo>
                      <a:pt x="77" y="17"/>
                    </a:moveTo>
                    <a:lnTo>
                      <a:pt x="73" y="65"/>
                    </a:lnTo>
                    <a:lnTo>
                      <a:pt x="50" y="23"/>
                    </a:lnTo>
                    <a:lnTo>
                      <a:pt x="4" y="0"/>
                    </a:lnTo>
                    <a:lnTo>
                      <a:pt x="0" y="40"/>
                    </a:lnTo>
                    <a:lnTo>
                      <a:pt x="35" y="72"/>
                    </a:lnTo>
                    <a:lnTo>
                      <a:pt x="46" y="54"/>
                    </a:lnTo>
                    <a:lnTo>
                      <a:pt x="67" y="85"/>
                    </a:lnTo>
                    <a:lnTo>
                      <a:pt x="86" y="70"/>
                    </a:lnTo>
                    <a:lnTo>
                      <a:pt x="104" y="85"/>
                    </a:lnTo>
                    <a:lnTo>
                      <a:pt x="104" y="103"/>
                    </a:lnTo>
                    <a:lnTo>
                      <a:pt x="118" y="100"/>
                    </a:lnTo>
                    <a:lnTo>
                      <a:pt x="159" y="113"/>
                    </a:lnTo>
                    <a:lnTo>
                      <a:pt x="115" y="72"/>
                    </a:lnTo>
                    <a:lnTo>
                      <a:pt x="95" y="54"/>
                    </a:lnTo>
                    <a:lnTo>
                      <a:pt x="77" y="17"/>
                    </a:lnTo>
                    <a:lnTo>
                      <a:pt x="77" y="17"/>
                    </a:lnTo>
                    <a:close/>
                  </a:path>
                </a:pathLst>
              </a:custGeom>
              <a:solidFill>
                <a:srgbClr val="6973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16" name="Freeform 168"/>
              <p:cNvSpPr>
                <a:spLocks/>
              </p:cNvSpPr>
              <p:nvPr/>
            </p:nvSpPr>
            <p:spPr bwMode="auto">
              <a:xfrm>
                <a:off x="3170" y="4092"/>
                <a:ext cx="69" cy="64"/>
              </a:xfrm>
              <a:custGeom>
                <a:avLst/>
                <a:gdLst>
                  <a:gd name="T0" fmla="*/ 69 w 69"/>
                  <a:gd name="T1" fmla="*/ 29 h 64"/>
                  <a:gd name="T2" fmla="*/ 13 w 69"/>
                  <a:gd name="T3" fmla="*/ 64 h 64"/>
                  <a:gd name="T4" fmla="*/ 0 w 69"/>
                  <a:gd name="T5" fmla="*/ 30 h 64"/>
                  <a:gd name="T6" fmla="*/ 11 w 69"/>
                  <a:gd name="T7" fmla="*/ 0 h 64"/>
                  <a:gd name="T8" fmla="*/ 25 w 69"/>
                  <a:gd name="T9" fmla="*/ 4 h 64"/>
                  <a:gd name="T10" fmla="*/ 25 w 69"/>
                  <a:gd name="T11" fmla="*/ 40 h 64"/>
                  <a:gd name="T12" fmla="*/ 41 w 69"/>
                  <a:gd name="T13" fmla="*/ 24 h 64"/>
                  <a:gd name="T14" fmla="*/ 69 w 69"/>
                  <a:gd name="T15" fmla="*/ 29 h 64"/>
                  <a:gd name="T16" fmla="*/ 69 w 69"/>
                  <a:gd name="T17" fmla="*/ 29 h 6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69" h="64">
                    <a:moveTo>
                      <a:pt x="69" y="29"/>
                    </a:moveTo>
                    <a:lnTo>
                      <a:pt x="13" y="64"/>
                    </a:lnTo>
                    <a:lnTo>
                      <a:pt x="0" y="30"/>
                    </a:lnTo>
                    <a:lnTo>
                      <a:pt x="11" y="0"/>
                    </a:lnTo>
                    <a:lnTo>
                      <a:pt x="25" y="4"/>
                    </a:lnTo>
                    <a:lnTo>
                      <a:pt x="25" y="40"/>
                    </a:lnTo>
                    <a:lnTo>
                      <a:pt x="41" y="24"/>
                    </a:lnTo>
                    <a:lnTo>
                      <a:pt x="69" y="29"/>
                    </a:lnTo>
                    <a:lnTo>
                      <a:pt x="69" y="29"/>
                    </a:lnTo>
                    <a:close/>
                  </a:path>
                </a:pathLst>
              </a:custGeom>
              <a:solidFill>
                <a:srgbClr val="757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17" name="Freeform 169"/>
              <p:cNvSpPr>
                <a:spLocks/>
              </p:cNvSpPr>
              <p:nvPr/>
            </p:nvSpPr>
            <p:spPr bwMode="auto">
              <a:xfrm>
                <a:off x="3195" y="4099"/>
                <a:ext cx="28" cy="33"/>
              </a:xfrm>
              <a:custGeom>
                <a:avLst/>
                <a:gdLst>
                  <a:gd name="T0" fmla="*/ 28 w 28"/>
                  <a:gd name="T1" fmla="*/ 0 h 33"/>
                  <a:gd name="T2" fmla="*/ 12 w 28"/>
                  <a:gd name="T3" fmla="*/ 19 h 33"/>
                  <a:gd name="T4" fmla="*/ 0 w 28"/>
                  <a:gd name="T5" fmla="*/ 33 h 33"/>
                  <a:gd name="T6" fmla="*/ 0 w 28"/>
                  <a:gd name="T7" fmla="*/ 9 h 33"/>
                  <a:gd name="T8" fmla="*/ 28 w 28"/>
                  <a:gd name="T9" fmla="*/ 0 h 33"/>
                  <a:gd name="T10" fmla="*/ 28 w 28"/>
                  <a:gd name="T11" fmla="*/ 0 h 3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28" h="33">
                    <a:moveTo>
                      <a:pt x="28" y="0"/>
                    </a:moveTo>
                    <a:lnTo>
                      <a:pt x="12" y="19"/>
                    </a:lnTo>
                    <a:lnTo>
                      <a:pt x="0" y="33"/>
                    </a:lnTo>
                    <a:lnTo>
                      <a:pt x="0" y="9"/>
                    </a:lnTo>
                    <a:lnTo>
                      <a:pt x="28" y="0"/>
                    </a:lnTo>
                    <a:lnTo>
                      <a:pt x="28" y="0"/>
                    </a:lnTo>
                    <a:close/>
                  </a:path>
                </a:pathLst>
              </a:custGeom>
              <a:solidFill>
                <a:srgbClr val="C2BF4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18" name="Freeform 170"/>
              <p:cNvSpPr>
                <a:spLocks/>
              </p:cNvSpPr>
              <p:nvPr/>
            </p:nvSpPr>
            <p:spPr bwMode="auto">
              <a:xfrm>
                <a:off x="3195" y="3940"/>
                <a:ext cx="204" cy="234"/>
              </a:xfrm>
              <a:custGeom>
                <a:avLst/>
                <a:gdLst>
                  <a:gd name="T0" fmla="*/ 176 w 204"/>
                  <a:gd name="T1" fmla="*/ 0 h 234"/>
                  <a:gd name="T2" fmla="*/ 142 w 204"/>
                  <a:gd name="T3" fmla="*/ 32 h 234"/>
                  <a:gd name="T4" fmla="*/ 168 w 204"/>
                  <a:gd name="T5" fmla="*/ 86 h 234"/>
                  <a:gd name="T6" fmla="*/ 172 w 204"/>
                  <a:gd name="T7" fmla="*/ 102 h 234"/>
                  <a:gd name="T8" fmla="*/ 151 w 204"/>
                  <a:gd name="T9" fmla="*/ 116 h 234"/>
                  <a:gd name="T10" fmla="*/ 114 w 204"/>
                  <a:gd name="T11" fmla="*/ 89 h 234"/>
                  <a:gd name="T12" fmla="*/ 91 w 204"/>
                  <a:gd name="T13" fmla="*/ 96 h 234"/>
                  <a:gd name="T14" fmla="*/ 121 w 204"/>
                  <a:gd name="T15" fmla="*/ 119 h 234"/>
                  <a:gd name="T16" fmla="*/ 80 w 204"/>
                  <a:gd name="T17" fmla="*/ 112 h 234"/>
                  <a:gd name="T18" fmla="*/ 95 w 204"/>
                  <a:gd name="T19" fmla="*/ 140 h 234"/>
                  <a:gd name="T20" fmla="*/ 55 w 204"/>
                  <a:gd name="T21" fmla="*/ 137 h 234"/>
                  <a:gd name="T22" fmla="*/ 52 w 204"/>
                  <a:gd name="T23" fmla="*/ 106 h 234"/>
                  <a:gd name="T24" fmla="*/ 37 w 204"/>
                  <a:gd name="T25" fmla="*/ 125 h 234"/>
                  <a:gd name="T26" fmla="*/ 43 w 204"/>
                  <a:gd name="T27" fmla="*/ 156 h 234"/>
                  <a:gd name="T28" fmla="*/ 89 w 204"/>
                  <a:gd name="T29" fmla="*/ 156 h 234"/>
                  <a:gd name="T30" fmla="*/ 101 w 204"/>
                  <a:gd name="T31" fmla="*/ 171 h 234"/>
                  <a:gd name="T32" fmla="*/ 52 w 204"/>
                  <a:gd name="T33" fmla="*/ 171 h 234"/>
                  <a:gd name="T34" fmla="*/ 78 w 204"/>
                  <a:gd name="T35" fmla="*/ 191 h 234"/>
                  <a:gd name="T36" fmla="*/ 39 w 204"/>
                  <a:gd name="T37" fmla="*/ 199 h 234"/>
                  <a:gd name="T38" fmla="*/ 0 w 204"/>
                  <a:gd name="T39" fmla="*/ 234 h 234"/>
                  <a:gd name="T40" fmla="*/ 154 w 204"/>
                  <a:gd name="T41" fmla="*/ 232 h 234"/>
                  <a:gd name="T42" fmla="*/ 204 w 204"/>
                  <a:gd name="T43" fmla="*/ 139 h 234"/>
                  <a:gd name="T44" fmla="*/ 198 w 204"/>
                  <a:gd name="T45" fmla="*/ 33 h 234"/>
                  <a:gd name="T46" fmla="*/ 176 w 204"/>
                  <a:gd name="T47" fmla="*/ 0 h 234"/>
                  <a:gd name="T48" fmla="*/ 176 w 204"/>
                  <a:gd name="T49" fmla="*/ 0 h 2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204" h="234">
                    <a:moveTo>
                      <a:pt x="176" y="0"/>
                    </a:moveTo>
                    <a:lnTo>
                      <a:pt x="142" y="32"/>
                    </a:lnTo>
                    <a:lnTo>
                      <a:pt x="168" y="86"/>
                    </a:lnTo>
                    <a:lnTo>
                      <a:pt x="172" y="102"/>
                    </a:lnTo>
                    <a:lnTo>
                      <a:pt x="151" y="116"/>
                    </a:lnTo>
                    <a:lnTo>
                      <a:pt x="114" y="89"/>
                    </a:lnTo>
                    <a:lnTo>
                      <a:pt x="91" y="96"/>
                    </a:lnTo>
                    <a:lnTo>
                      <a:pt x="121" y="119"/>
                    </a:lnTo>
                    <a:lnTo>
                      <a:pt x="80" y="112"/>
                    </a:lnTo>
                    <a:lnTo>
                      <a:pt x="95" y="140"/>
                    </a:lnTo>
                    <a:lnTo>
                      <a:pt x="55" y="137"/>
                    </a:lnTo>
                    <a:lnTo>
                      <a:pt x="52" y="106"/>
                    </a:lnTo>
                    <a:lnTo>
                      <a:pt x="37" y="125"/>
                    </a:lnTo>
                    <a:lnTo>
                      <a:pt x="43" y="156"/>
                    </a:lnTo>
                    <a:lnTo>
                      <a:pt x="89" y="156"/>
                    </a:lnTo>
                    <a:lnTo>
                      <a:pt x="101" y="171"/>
                    </a:lnTo>
                    <a:lnTo>
                      <a:pt x="52" y="171"/>
                    </a:lnTo>
                    <a:lnTo>
                      <a:pt x="78" y="191"/>
                    </a:lnTo>
                    <a:lnTo>
                      <a:pt x="39" y="199"/>
                    </a:lnTo>
                    <a:lnTo>
                      <a:pt x="0" y="234"/>
                    </a:lnTo>
                    <a:lnTo>
                      <a:pt x="154" y="232"/>
                    </a:lnTo>
                    <a:lnTo>
                      <a:pt x="204" y="139"/>
                    </a:lnTo>
                    <a:lnTo>
                      <a:pt x="198" y="33"/>
                    </a:lnTo>
                    <a:lnTo>
                      <a:pt x="176" y="0"/>
                    </a:lnTo>
                    <a:lnTo>
                      <a:pt x="176" y="0"/>
                    </a:lnTo>
                    <a:close/>
                  </a:path>
                </a:pathLst>
              </a:custGeom>
              <a:solidFill>
                <a:srgbClr val="757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19" name="Freeform 171"/>
              <p:cNvSpPr>
                <a:spLocks/>
              </p:cNvSpPr>
              <p:nvPr/>
            </p:nvSpPr>
            <p:spPr bwMode="auto">
              <a:xfrm>
                <a:off x="3354" y="3865"/>
                <a:ext cx="32" cy="25"/>
              </a:xfrm>
              <a:custGeom>
                <a:avLst/>
                <a:gdLst>
                  <a:gd name="T0" fmla="*/ 32 w 32"/>
                  <a:gd name="T1" fmla="*/ 11 h 25"/>
                  <a:gd name="T2" fmla="*/ 6 w 32"/>
                  <a:gd name="T3" fmla="*/ 25 h 25"/>
                  <a:gd name="T4" fmla="*/ 0 w 32"/>
                  <a:gd name="T5" fmla="*/ 7 h 25"/>
                  <a:gd name="T6" fmla="*/ 11 w 32"/>
                  <a:gd name="T7" fmla="*/ 0 h 25"/>
                  <a:gd name="T8" fmla="*/ 32 w 32"/>
                  <a:gd name="T9" fmla="*/ 11 h 25"/>
                  <a:gd name="T10" fmla="*/ 32 w 32"/>
                  <a:gd name="T11" fmla="*/ 11 h 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32" h="25">
                    <a:moveTo>
                      <a:pt x="32" y="11"/>
                    </a:moveTo>
                    <a:lnTo>
                      <a:pt x="6" y="25"/>
                    </a:lnTo>
                    <a:lnTo>
                      <a:pt x="0" y="7"/>
                    </a:lnTo>
                    <a:lnTo>
                      <a:pt x="11" y="0"/>
                    </a:lnTo>
                    <a:lnTo>
                      <a:pt x="32" y="11"/>
                    </a:lnTo>
                    <a:lnTo>
                      <a:pt x="32" y="11"/>
                    </a:lnTo>
                    <a:close/>
                  </a:path>
                </a:pathLst>
              </a:custGeom>
              <a:solidFill>
                <a:srgbClr val="757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20" name="Freeform 172"/>
              <p:cNvSpPr>
                <a:spLocks/>
              </p:cNvSpPr>
              <p:nvPr/>
            </p:nvSpPr>
            <p:spPr bwMode="auto">
              <a:xfrm>
                <a:off x="3242" y="4151"/>
                <a:ext cx="99" cy="22"/>
              </a:xfrm>
              <a:custGeom>
                <a:avLst/>
                <a:gdLst>
                  <a:gd name="T0" fmla="*/ 99 w 99"/>
                  <a:gd name="T1" fmla="*/ 12 h 22"/>
                  <a:gd name="T2" fmla="*/ 73 w 99"/>
                  <a:gd name="T3" fmla="*/ 0 h 22"/>
                  <a:gd name="T4" fmla="*/ 44 w 99"/>
                  <a:gd name="T5" fmla="*/ 15 h 22"/>
                  <a:gd name="T6" fmla="*/ 1 w 99"/>
                  <a:gd name="T7" fmla="*/ 1 h 22"/>
                  <a:gd name="T8" fmla="*/ 0 w 99"/>
                  <a:gd name="T9" fmla="*/ 22 h 22"/>
                  <a:gd name="T10" fmla="*/ 66 w 99"/>
                  <a:gd name="T11" fmla="*/ 21 h 22"/>
                  <a:gd name="T12" fmla="*/ 78 w 99"/>
                  <a:gd name="T13" fmla="*/ 16 h 22"/>
                  <a:gd name="T14" fmla="*/ 88 w 99"/>
                  <a:gd name="T15" fmla="*/ 18 h 22"/>
                  <a:gd name="T16" fmla="*/ 99 w 99"/>
                  <a:gd name="T17" fmla="*/ 12 h 22"/>
                  <a:gd name="T18" fmla="*/ 99 w 99"/>
                  <a:gd name="T19" fmla="*/ 12 h 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99" h="22">
                    <a:moveTo>
                      <a:pt x="99" y="12"/>
                    </a:moveTo>
                    <a:lnTo>
                      <a:pt x="73" y="0"/>
                    </a:lnTo>
                    <a:lnTo>
                      <a:pt x="44" y="15"/>
                    </a:lnTo>
                    <a:lnTo>
                      <a:pt x="1" y="1"/>
                    </a:lnTo>
                    <a:lnTo>
                      <a:pt x="0" y="22"/>
                    </a:lnTo>
                    <a:lnTo>
                      <a:pt x="66" y="21"/>
                    </a:lnTo>
                    <a:lnTo>
                      <a:pt x="78" y="16"/>
                    </a:lnTo>
                    <a:lnTo>
                      <a:pt x="88" y="18"/>
                    </a:lnTo>
                    <a:lnTo>
                      <a:pt x="99" y="12"/>
                    </a:lnTo>
                    <a:lnTo>
                      <a:pt x="99" y="12"/>
                    </a:lnTo>
                    <a:close/>
                  </a:path>
                </a:pathLst>
              </a:custGeom>
              <a:solidFill>
                <a:srgbClr val="4F42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21" name="Freeform 173"/>
              <p:cNvSpPr>
                <a:spLocks/>
              </p:cNvSpPr>
              <p:nvPr/>
            </p:nvSpPr>
            <p:spPr bwMode="auto">
              <a:xfrm>
                <a:off x="3260" y="4112"/>
                <a:ext cx="44" cy="57"/>
              </a:xfrm>
              <a:custGeom>
                <a:avLst/>
                <a:gdLst>
                  <a:gd name="T0" fmla="*/ 44 w 44"/>
                  <a:gd name="T1" fmla="*/ 0 h 57"/>
                  <a:gd name="T2" fmla="*/ 12 w 44"/>
                  <a:gd name="T3" fmla="*/ 22 h 57"/>
                  <a:gd name="T4" fmla="*/ 0 w 44"/>
                  <a:gd name="T5" fmla="*/ 57 h 57"/>
                  <a:gd name="T6" fmla="*/ 12 w 44"/>
                  <a:gd name="T7" fmla="*/ 48 h 57"/>
                  <a:gd name="T8" fmla="*/ 28 w 44"/>
                  <a:gd name="T9" fmla="*/ 55 h 57"/>
                  <a:gd name="T10" fmla="*/ 36 w 44"/>
                  <a:gd name="T11" fmla="*/ 44 h 57"/>
                  <a:gd name="T12" fmla="*/ 23 w 44"/>
                  <a:gd name="T13" fmla="*/ 37 h 57"/>
                  <a:gd name="T14" fmla="*/ 28 w 44"/>
                  <a:gd name="T15" fmla="*/ 22 h 57"/>
                  <a:gd name="T16" fmla="*/ 44 w 44"/>
                  <a:gd name="T17" fmla="*/ 0 h 57"/>
                  <a:gd name="T18" fmla="*/ 44 w 44"/>
                  <a:gd name="T19" fmla="*/ 0 h 5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44" h="57">
                    <a:moveTo>
                      <a:pt x="44" y="0"/>
                    </a:moveTo>
                    <a:lnTo>
                      <a:pt x="12" y="22"/>
                    </a:lnTo>
                    <a:lnTo>
                      <a:pt x="0" y="57"/>
                    </a:lnTo>
                    <a:lnTo>
                      <a:pt x="12" y="48"/>
                    </a:lnTo>
                    <a:lnTo>
                      <a:pt x="28" y="55"/>
                    </a:lnTo>
                    <a:lnTo>
                      <a:pt x="36" y="44"/>
                    </a:lnTo>
                    <a:lnTo>
                      <a:pt x="23" y="37"/>
                    </a:lnTo>
                    <a:lnTo>
                      <a:pt x="28" y="22"/>
                    </a:lnTo>
                    <a:lnTo>
                      <a:pt x="44" y="0"/>
                    </a:lnTo>
                    <a:lnTo>
                      <a:pt x="44" y="0"/>
                    </a:lnTo>
                    <a:close/>
                  </a:path>
                </a:pathLst>
              </a:custGeom>
              <a:solidFill>
                <a:srgbClr val="C2BF4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22" name="Freeform 174"/>
              <p:cNvSpPr>
                <a:spLocks/>
              </p:cNvSpPr>
              <p:nvPr/>
            </p:nvSpPr>
            <p:spPr bwMode="auto">
              <a:xfrm>
                <a:off x="3279" y="4092"/>
                <a:ext cx="45" cy="37"/>
              </a:xfrm>
              <a:custGeom>
                <a:avLst/>
                <a:gdLst>
                  <a:gd name="T0" fmla="*/ 45 w 45"/>
                  <a:gd name="T1" fmla="*/ 14 h 37"/>
                  <a:gd name="T2" fmla="*/ 29 w 45"/>
                  <a:gd name="T3" fmla="*/ 10 h 37"/>
                  <a:gd name="T4" fmla="*/ 25 w 45"/>
                  <a:gd name="T5" fmla="*/ 0 h 37"/>
                  <a:gd name="T6" fmla="*/ 7 w 45"/>
                  <a:gd name="T7" fmla="*/ 4 h 37"/>
                  <a:gd name="T8" fmla="*/ 9 w 45"/>
                  <a:gd name="T9" fmla="*/ 16 h 37"/>
                  <a:gd name="T10" fmla="*/ 0 w 45"/>
                  <a:gd name="T11" fmla="*/ 37 h 37"/>
                  <a:gd name="T12" fmla="*/ 45 w 45"/>
                  <a:gd name="T13" fmla="*/ 14 h 37"/>
                  <a:gd name="T14" fmla="*/ 45 w 45"/>
                  <a:gd name="T15" fmla="*/ 14 h 3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45" h="37">
                    <a:moveTo>
                      <a:pt x="45" y="14"/>
                    </a:moveTo>
                    <a:lnTo>
                      <a:pt x="29" y="10"/>
                    </a:lnTo>
                    <a:lnTo>
                      <a:pt x="25" y="0"/>
                    </a:lnTo>
                    <a:lnTo>
                      <a:pt x="7" y="4"/>
                    </a:lnTo>
                    <a:lnTo>
                      <a:pt x="9" y="16"/>
                    </a:lnTo>
                    <a:lnTo>
                      <a:pt x="0" y="37"/>
                    </a:lnTo>
                    <a:lnTo>
                      <a:pt x="45" y="14"/>
                    </a:lnTo>
                    <a:lnTo>
                      <a:pt x="45" y="14"/>
                    </a:lnTo>
                    <a:close/>
                  </a:path>
                </a:pathLst>
              </a:custGeom>
              <a:solidFill>
                <a:srgbClr val="4F42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23" name="Freeform 175"/>
              <p:cNvSpPr>
                <a:spLocks/>
              </p:cNvSpPr>
              <p:nvPr/>
            </p:nvSpPr>
            <p:spPr bwMode="auto">
              <a:xfrm>
                <a:off x="3313" y="4073"/>
                <a:ext cx="44" cy="35"/>
              </a:xfrm>
              <a:custGeom>
                <a:avLst/>
                <a:gdLst>
                  <a:gd name="T0" fmla="*/ 11 w 44"/>
                  <a:gd name="T1" fmla="*/ 14 h 35"/>
                  <a:gd name="T2" fmla="*/ 18 w 44"/>
                  <a:gd name="T3" fmla="*/ 35 h 35"/>
                  <a:gd name="T4" fmla="*/ 44 w 44"/>
                  <a:gd name="T5" fmla="*/ 26 h 35"/>
                  <a:gd name="T6" fmla="*/ 44 w 44"/>
                  <a:gd name="T7" fmla="*/ 9 h 35"/>
                  <a:gd name="T8" fmla="*/ 3 w 44"/>
                  <a:gd name="T9" fmla="*/ 0 h 35"/>
                  <a:gd name="T10" fmla="*/ 0 w 44"/>
                  <a:gd name="T11" fmla="*/ 10 h 35"/>
                  <a:gd name="T12" fmla="*/ 11 w 44"/>
                  <a:gd name="T13" fmla="*/ 14 h 35"/>
                  <a:gd name="T14" fmla="*/ 11 w 44"/>
                  <a:gd name="T15" fmla="*/ 14 h 3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44" h="35">
                    <a:moveTo>
                      <a:pt x="11" y="14"/>
                    </a:moveTo>
                    <a:lnTo>
                      <a:pt x="18" y="35"/>
                    </a:lnTo>
                    <a:lnTo>
                      <a:pt x="44" y="26"/>
                    </a:lnTo>
                    <a:lnTo>
                      <a:pt x="44" y="9"/>
                    </a:lnTo>
                    <a:lnTo>
                      <a:pt x="3" y="0"/>
                    </a:lnTo>
                    <a:lnTo>
                      <a:pt x="0" y="10"/>
                    </a:lnTo>
                    <a:lnTo>
                      <a:pt x="11" y="14"/>
                    </a:lnTo>
                    <a:lnTo>
                      <a:pt x="11" y="14"/>
                    </a:lnTo>
                    <a:close/>
                  </a:path>
                </a:pathLst>
              </a:custGeom>
              <a:solidFill>
                <a:srgbClr val="4736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24" name="Freeform 176"/>
              <p:cNvSpPr>
                <a:spLocks/>
              </p:cNvSpPr>
              <p:nvPr/>
            </p:nvSpPr>
            <p:spPr bwMode="auto">
              <a:xfrm>
                <a:off x="3288" y="3930"/>
                <a:ext cx="69" cy="80"/>
              </a:xfrm>
              <a:custGeom>
                <a:avLst/>
                <a:gdLst>
                  <a:gd name="T0" fmla="*/ 39 w 69"/>
                  <a:gd name="T1" fmla="*/ 0 h 80"/>
                  <a:gd name="T2" fmla="*/ 23 w 69"/>
                  <a:gd name="T3" fmla="*/ 15 h 80"/>
                  <a:gd name="T4" fmla="*/ 0 w 69"/>
                  <a:gd name="T5" fmla="*/ 57 h 80"/>
                  <a:gd name="T6" fmla="*/ 8 w 69"/>
                  <a:gd name="T7" fmla="*/ 67 h 80"/>
                  <a:gd name="T8" fmla="*/ 21 w 69"/>
                  <a:gd name="T9" fmla="*/ 63 h 80"/>
                  <a:gd name="T10" fmla="*/ 34 w 69"/>
                  <a:gd name="T11" fmla="*/ 69 h 80"/>
                  <a:gd name="T12" fmla="*/ 53 w 69"/>
                  <a:gd name="T13" fmla="*/ 80 h 80"/>
                  <a:gd name="T14" fmla="*/ 46 w 69"/>
                  <a:gd name="T15" fmla="*/ 53 h 80"/>
                  <a:gd name="T16" fmla="*/ 49 w 69"/>
                  <a:gd name="T17" fmla="*/ 32 h 80"/>
                  <a:gd name="T18" fmla="*/ 69 w 69"/>
                  <a:gd name="T19" fmla="*/ 26 h 80"/>
                  <a:gd name="T20" fmla="*/ 66 w 69"/>
                  <a:gd name="T21" fmla="*/ 17 h 80"/>
                  <a:gd name="T22" fmla="*/ 27 w 69"/>
                  <a:gd name="T23" fmla="*/ 26 h 80"/>
                  <a:gd name="T24" fmla="*/ 39 w 69"/>
                  <a:gd name="T25" fmla="*/ 0 h 80"/>
                  <a:gd name="T26" fmla="*/ 39 w 69"/>
                  <a:gd name="T27" fmla="*/ 0 h 8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69" h="80">
                    <a:moveTo>
                      <a:pt x="39" y="0"/>
                    </a:moveTo>
                    <a:lnTo>
                      <a:pt x="23" y="15"/>
                    </a:lnTo>
                    <a:lnTo>
                      <a:pt x="0" y="57"/>
                    </a:lnTo>
                    <a:lnTo>
                      <a:pt x="8" y="67"/>
                    </a:lnTo>
                    <a:lnTo>
                      <a:pt x="21" y="63"/>
                    </a:lnTo>
                    <a:lnTo>
                      <a:pt x="34" y="69"/>
                    </a:lnTo>
                    <a:lnTo>
                      <a:pt x="53" y="80"/>
                    </a:lnTo>
                    <a:lnTo>
                      <a:pt x="46" y="53"/>
                    </a:lnTo>
                    <a:lnTo>
                      <a:pt x="49" y="32"/>
                    </a:lnTo>
                    <a:lnTo>
                      <a:pt x="69" y="26"/>
                    </a:lnTo>
                    <a:lnTo>
                      <a:pt x="66" y="17"/>
                    </a:lnTo>
                    <a:lnTo>
                      <a:pt x="27" y="26"/>
                    </a:lnTo>
                    <a:lnTo>
                      <a:pt x="39" y="0"/>
                    </a:lnTo>
                    <a:lnTo>
                      <a:pt x="39" y="0"/>
                    </a:lnTo>
                    <a:close/>
                  </a:path>
                </a:pathLst>
              </a:custGeom>
              <a:solidFill>
                <a:srgbClr val="757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25" name="Freeform 177"/>
              <p:cNvSpPr>
                <a:spLocks/>
              </p:cNvSpPr>
              <p:nvPr/>
            </p:nvSpPr>
            <p:spPr bwMode="auto">
              <a:xfrm>
                <a:off x="3308" y="3900"/>
                <a:ext cx="42" cy="30"/>
              </a:xfrm>
              <a:custGeom>
                <a:avLst/>
                <a:gdLst>
                  <a:gd name="T0" fmla="*/ 0 w 42"/>
                  <a:gd name="T1" fmla="*/ 4 h 30"/>
                  <a:gd name="T2" fmla="*/ 16 w 42"/>
                  <a:gd name="T3" fmla="*/ 16 h 30"/>
                  <a:gd name="T4" fmla="*/ 26 w 42"/>
                  <a:gd name="T5" fmla="*/ 30 h 30"/>
                  <a:gd name="T6" fmla="*/ 41 w 42"/>
                  <a:gd name="T7" fmla="*/ 27 h 30"/>
                  <a:gd name="T8" fmla="*/ 42 w 42"/>
                  <a:gd name="T9" fmla="*/ 18 h 30"/>
                  <a:gd name="T10" fmla="*/ 14 w 42"/>
                  <a:gd name="T11" fmla="*/ 0 h 30"/>
                  <a:gd name="T12" fmla="*/ 0 w 42"/>
                  <a:gd name="T13" fmla="*/ 4 h 30"/>
                  <a:gd name="T14" fmla="*/ 0 w 42"/>
                  <a:gd name="T15" fmla="*/ 4 h 3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42" h="30">
                    <a:moveTo>
                      <a:pt x="0" y="4"/>
                    </a:moveTo>
                    <a:lnTo>
                      <a:pt x="16" y="16"/>
                    </a:lnTo>
                    <a:lnTo>
                      <a:pt x="26" y="30"/>
                    </a:lnTo>
                    <a:lnTo>
                      <a:pt x="41" y="27"/>
                    </a:lnTo>
                    <a:lnTo>
                      <a:pt x="42" y="18"/>
                    </a:lnTo>
                    <a:lnTo>
                      <a:pt x="14" y="0"/>
                    </a:lnTo>
                    <a:lnTo>
                      <a:pt x="0" y="4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757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26" name="Freeform 178"/>
              <p:cNvSpPr>
                <a:spLocks/>
              </p:cNvSpPr>
              <p:nvPr/>
            </p:nvSpPr>
            <p:spPr bwMode="auto">
              <a:xfrm>
                <a:off x="3084" y="3858"/>
                <a:ext cx="73" cy="102"/>
              </a:xfrm>
              <a:custGeom>
                <a:avLst/>
                <a:gdLst>
                  <a:gd name="T0" fmla="*/ 55 w 73"/>
                  <a:gd name="T1" fmla="*/ 0 h 102"/>
                  <a:gd name="T2" fmla="*/ 43 w 73"/>
                  <a:gd name="T3" fmla="*/ 32 h 102"/>
                  <a:gd name="T4" fmla="*/ 0 w 73"/>
                  <a:gd name="T5" fmla="*/ 66 h 102"/>
                  <a:gd name="T6" fmla="*/ 17 w 73"/>
                  <a:gd name="T7" fmla="*/ 86 h 102"/>
                  <a:gd name="T8" fmla="*/ 22 w 73"/>
                  <a:gd name="T9" fmla="*/ 102 h 102"/>
                  <a:gd name="T10" fmla="*/ 73 w 73"/>
                  <a:gd name="T11" fmla="*/ 92 h 102"/>
                  <a:gd name="T12" fmla="*/ 58 w 73"/>
                  <a:gd name="T13" fmla="*/ 79 h 102"/>
                  <a:gd name="T14" fmla="*/ 29 w 73"/>
                  <a:gd name="T15" fmla="*/ 79 h 102"/>
                  <a:gd name="T16" fmla="*/ 30 w 73"/>
                  <a:gd name="T17" fmla="*/ 63 h 102"/>
                  <a:gd name="T18" fmla="*/ 53 w 73"/>
                  <a:gd name="T19" fmla="*/ 39 h 102"/>
                  <a:gd name="T20" fmla="*/ 55 w 73"/>
                  <a:gd name="T21" fmla="*/ 0 h 102"/>
                  <a:gd name="T22" fmla="*/ 55 w 73"/>
                  <a:gd name="T23" fmla="*/ 0 h 10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73" h="102">
                    <a:moveTo>
                      <a:pt x="55" y="0"/>
                    </a:moveTo>
                    <a:lnTo>
                      <a:pt x="43" y="32"/>
                    </a:lnTo>
                    <a:lnTo>
                      <a:pt x="0" y="66"/>
                    </a:lnTo>
                    <a:lnTo>
                      <a:pt x="17" y="86"/>
                    </a:lnTo>
                    <a:lnTo>
                      <a:pt x="22" y="102"/>
                    </a:lnTo>
                    <a:lnTo>
                      <a:pt x="73" y="92"/>
                    </a:lnTo>
                    <a:lnTo>
                      <a:pt x="58" y="79"/>
                    </a:lnTo>
                    <a:lnTo>
                      <a:pt x="29" y="79"/>
                    </a:lnTo>
                    <a:lnTo>
                      <a:pt x="30" y="63"/>
                    </a:lnTo>
                    <a:lnTo>
                      <a:pt x="53" y="39"/>
                    </a:lnTo>
                    <a:lnTo>
                      <a:pt x="55" y="0"/>
                    </a:lnTo>
                    <a:lnTo>
                      <a:pt x="55" y="0"/>
                    </a:lnTo>
                    <a:close/>
                  </a:path>
                </a:pathLst>
              </a:custGeom>
              <a:solidFill>
                <a:srgbClr val="6661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27" name="Freeform 179"/>
              <p:cNvSpPr>
                <a:spLocks/>
              </p:cNvSpPr>
              <p:nvPr/>
            </p:nvSpPr>
            <p:spPr bwMode="auto">
              <a:xfrm>
                <a:off x="3048" y="3825"/>
                <a:ext cx="47" cy="72"/>
              </a:xfrm>
              <a:custGeom>
                <a:avLst/>
                <a:gdLst>
                  <a:gd name="T0" fmla="*/ 25 w 47"/>
                  <a:gd name="T1" fmla="*/ 0 h 72"/>
                  <a:gd name="T2" fmla="*/ 7 w 47"/>
                  <a:gd name="T3" fmla="*/ 9 h 72"/>
                  <a:gd name="T4" fmla="*/ 21 w 47"/>
                  <a:gd name="T5" fmla="*/ 22 h 72"/>
                  <a:gd name="T6" fmla="*/ 17 w 47"/>
                  <a:gd name="T7" fmla="*/ 47 h 72"/>
                  <a:gd name="T8" fmla="*/ 0 w 47"/>
                  <a:gd name="T9" fmla="*/ 62 h 72"/>
                  <a:gd name="T10" fmla="*/ 10 w 47"/>
                  <a:gd name="T11" fmla="*/ 72 h 72"/>
                  <a:gd name="T12" fmla="*/ 47 w 47"/>
                  <a:gd name="T13" fmla="*/ 43 h 72"/>
                  <a:gd name="T14" fmla="*/ 31 w 47"/>
                  <a:gd name="T15" fmla="*/ 32 h 72"/>
                  <a:gd name="T16" fmla="*/ 40 w 47"/>
                  <a:gd name="T17" fmla="*/ 15 h 72"/>
                  <a:gd name="T18" fmla="*/ 25 w 47"/>
                  <a:gd name="T19" fmla="*/ 0 h 72"/>
                  <a:gd name="T20" fmla="*/ 25 w 47"/>
                  <a:gd name="T21" fmla="*/ 0 h 7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47" h="72">
                    <a:moveTo>
                      <a:pt x="25" y="0"/>
                    </a:moveTo>
                    <a:lnTo>
                      <a:pt x="7" y="9"/>
                    </a:lnTo>
                    <a:lnTo>
                      <a:pt x="21" y="22"/>
                    </a:lnTo>
                    <a:lnTo>
                      <a:pt x="17" y="47"/>
                    </a:lnTo>
                    <a:lnTo>
                      <a:pt x="0" y="62"/>
                    </a:lnTo>
                    <a:lnTo>
                      <a:pt x="10" y="72"/>
                    </a:lnTo>
                    <a:lnTo>
                      <a:pt x="47" y="43"/>
                    </a:lnTo>
                    <a:lnTo>
                      <a:pt x="31" y="32"/>
                    </a:lnTo>
                    <a:lnTo>
                      <a:pt x="40" y="15"/>
                    </a:lnTo>
                    <a:lnTo>
                      <a:pt x="25" y="0"/>
                    </a:lnTo>
                    <a:lnTo>
                      <a:pt x="25" y="0"/>
                    </a:lnTo>
                    <a:close/>
                  </a:path>
                </a:pathLst>
              </a:custGeom>
              <a:solidFill>
                <a:srgbClr val="757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28" name="Freeform 180"/>
              <p:cNvSpPr>
                <a:spLocks/>
              </p:cNvSpPr>
              <p:nvPr/>
            </p:nvSpPr>
            <p:spPr bwMode="auto">
              <a:xfrm>
                <a:off x="3007" y="3727"/>
                <a:ext cx="163" cy="167"/>
              </a:xfrm>
              <a:custGeom>
                <a:avLst/>
                <a:gdLst>
                  <a:gd name="T0" fmla="*/ 81 w 163"/>
                  <a:gd name="T1" fmla="*/ 0 h 167"/>
                  <a:gd name="T2" fmla="*/ 70 w 163"/>
                  <a:gd name="T3" fmla="*/ 68 h 167"/>
                  <a:gd name="T4" fmla="*/ 92 w 163"/>
                  <a:gd name="T5" fmla="*/ 69 h 167"/>
                  <a:gd name="T6" fmla="*/ 94 w 163"/>
                  <a:gd name="T7" fmla="*/ 33 h 167"/>
                  <a:gd name="T8" fmla="*/ 111 w 163"/>
                  <a:gd name="T9" fmla="*/ 54 h 167"/>
                  <a:gd name="T10" fmla="*/ 132 w 163"/>
                  <a:gd name="T11" fmla="*/ 48 h 167"/>
                  <a:gd name="T12" fmla="*/ 135 w 163"/>
                  <a:gd name="T13" fmla="*/ 59 h 167"/>
                  <a:gd name="T14" fmla="*/ 124 w 163"/>
                  <a:gd name="T15" fmla="*/ 71 h 167"/>
                  <a:gd name="T16" fmla="*/ 132 w 163"/>
                  <a:gd name="T17" fmla="*/ 90 h 167"/>
                  <a:gd name="T18" fmla="*/ 154 w 163"/>
                  <a:gd name="T19" fmla="*/ 84 h 167"/>
                  <a:gd name="T20" fmla="*/ 150 w 163"/>
                  <a:gd name="T21" fmla="*/ 98 h 167"/>
                  <a:gd name="T22" fmla="*/ 163 w 163"/>
                  <a:gd name="T23" fmla="*/ 101 h 167"/>
                  <a:gd name="T24" fmla="*/ 147 w 163"/>
                  <a:gd name="T25" fmla="*/ 114 h 167"/>
                  <a:gd name="T26" fmla="*/ 139 w 163"/>
                  <a:gd name="T27" fmla="*/ 167 h 167"/>
                  <a:gd name="T28" fmla="*/ 128 w 163"/>
                  <a:gd name="T29" fmla="*/ 134 h 167"/>
                  <a:gd name="T30" fmla="*/ 118 w 163"/>
                  <a:gd name="T31" fmla="*/ 117 h 167"/>
                  <a:gd name="T32" fmla="*/ 73 w 163"/>
                  <a:gd name="T33" fmla="*/ 113 h 167"/>
                  <a:gd name="T34" fmla="*/ 73 w 163"/>
                  <a:gd name="T35" fmla="*/ 101 h 167"/>
                  <a:gd name="T36" fmla="*/ 96 w 163"/>
                  <a:gd name="T37" fmla="*/ 100 h 167"/>
                  <a:gd name="T38" fmla="*/ 130 w 163"/>
                  <a:gd name="T39" fmla="*/ 108 h 167"/>
                  <a:gd name="T40" fmla="*/ 114 w 163"/>
                  <a:gd name="T41" fmla="*/ 84 h 167"/>
                  <a:gd name="T42" fmla="*/ 102 w 163"/>
                  <a:gd name="T43" fmla="*/ 74 h 167"/>
                  <a:gd name="T44" fmla="*/ 87 w 163"/>
                  <a:gd name="T45" fmla="*/ 90 h 167"/>
                  <a:gd name="T46" fmla="*/ 57 w 163"/>
                  <a:gd name="T47" fmla="*/ 74 h 167"/>
                  <a:gd name="T48" fmla="*/ 57 w 163"/>
                  <a:gd name="T49" fmla="*/ 44 h 167"/>
                  <a:gd name="T50" fmla="*/ 6 w 163"/>
                  <a:gd name="T51" fmla="*/ 26 h 167"/>
                  <a:gd name="T52" fmla="*/ 0 w 163"/>
                  <a:gd name="T53" fmla="*/ 4 h 167"/>
                  <a:gd name="T54" fmla="*/ 19 w 163"/>
                  <a:gd name="T55" fmla="*/ 21 h 167"/>
                  <a:gd name="T56" fmla="*/ 65 w 163"/>
                  <a:gd name="T57" fmla="*/ 31 h 167"/>
                  <a:gd name="T58" fmla="*/ 65 w 163"/>
                  <a:gd name="T59" fmla="*/ 4 h 167"/>
                  <a:gd name="T60" fmla="*/ 81 w 163"/>
                  <a:gd name="T61" fmla="*/ 0 h 167"/>
                  <a:gd name="T62" fmla="*/ 81 w 163"/>
                  <a:gd name="T63" fmla="*/ 0 h 16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</a:cxnLst>
                <a:rect l="0" t="0" r="r" b="b"/>
                <a:pathLst>
                  <a:path w="163" h="167">
                    <a:moveTo>
                      <a:pt x="81" y="0"/>
                    </a:moveTo>
                    <a:lnTo>
                      <a:pt x="70" y="68"/>
                    </a:lnTo>
                    <a:lnTo>
                      <a:pt x="92" y="69"/>
                    </a:lnTo>
                    <a:lnTo>
                      <a:pt x="94" y="33"/>
                    </a:lnTo>
                    <a:lnTo>
                      <a:pt x="111" y="54"/>
                    </a:lnTo>
                    <a:lnTo>
                      <a:pt x="132" y="48"/>
                    </a:lnTo>
                    <a:lnTo>
                      <a:pt x="135" y="59"/>
                    </a:lnTo>
                    <a:lnTo>
                      <a:pt x="124" y="71"/>
                    </a:lnTo>
                    <a:lnTo>
                      <a:pt x="132" y="90"/>
                    </a:lnTo>
                    <a:lnTo>
                      <a:pt x="154" y="84"/>
                    </a:lnTo>
                    <a:lnTo>
                      <a:pt x="150" y="98"/>
                    </a:lnTo>
                    <a:lnTo>
                      <a:pt x="163" y="101"/>
                    </a:lnTo>
                    <a:lnTo>
                      <a:pt x="147" y="114"/>
                    </a:lnTo>
                    <a:lnTo>
                      <a:pt x="139" y="167"/>
                    </a:lnTo>
                    <a:lnTo>
                      <a:pt x="128" y="134"/>
                    </a:lnTo>
                    <a:lnTo>
                      <a:pt x="118" y="117"/>
                    </a:lnTo>
                    <a:lnTo>
                      <a:pt x="73" y="113"/>
                    </a:lnTo>
                    <a:lnTo>
                      <a:pt x="73" y="101"/>
                    </a:lnTo>
                    <a:lnTo>
                      <a:pt x="96" y="100"/>
                    </a:lnTo>
                    <a:lnTo>
                      <a:pt x="130" y="108"/>
                    </a:lnTo>
                    <a:lnTo>
                      <a:pt x="114" y="84"/>
                    </a:lnTo>
                    <a:lnTo>
                      <a:pt x="102" y="74"/>
                    </a:lnTo>
                    <a:lnTo>
                      <a:pt x="87" y="90"/>
                    </a:lnTo>
                    <a:lnTo>
                      <a:pt x="57" y="74"/>
                    </a:lnTo>
                    <a:lnTo>
                      <a:pt x="57" y="44"/>
                    </a:lnTo>
                    <a:lnTo>
                      <a:pt x="6" y="26"/>
                    </a:lnTo>
                    <a:lnTo>
                      <a:pt x="0" y="4"/>
                    </a:lnTo>
                    <a:lnTo>
                      <a:pt x="19" y="21"/>
                    </a:lnTo>
                    <a:lnTo>
                      <a:pt x="65" y="31"/>
                    </a:lnTo>
                    <a:lnTo>
                      <a:pt x="65" y="4"/>
                    </a:lnTo>
                    <a:lnTo>
                      <a:pt x="81" y="0"/>
                    </a:lnTo>
                    <a:lnTo>
                      <a:pt x="81" y="0"/>
                    </a:lnTo>
                    <a:close/>
                  </a:path>
                </a:pathLst>
              </a:custGeom>
              <a:solidFill>
                <a:srgbClr val="94911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29" name="Freeform 181"/>
              <p:cNvSpPr>
                <a:spLocks/>
              </p:cNvSpPr>
              <p:nvPr/>
            </p:nvSpPr>
            <p:spPr bwMode="auto">
              <a:xfrm>
                <a:off x="3036" y="3663"/>
                <a:ext cx="48" cy="65"/>
              </a:xfrm>
              <a:custGeom>
                <a:avLst/>
                <a:gdLst>
                  <a:gd name="T0" fmla="*/ 32 w 48"/>
                  <a:gd name="T1" fmla="*/ 0 h 65"/>
                  <a:gd name="T2" fmla="*/ 23 w 48"/>
                  <a:gd name="T3" fmla="*/ 15 h 65"/>
                  <a:gd name="T4" fmla="*/ 0 w 48"/>
                  <a:gd name="T5" fmla="*/ 26 h 65"/>
                  <a:gd name="T6" fmla="*/ 22 w 48"/>
                  <a:gd name="T7" fmla="*/ 40 h 65"/>
                  <a:gd name="T8" fmla="*/ 5 w 48"/>
                  <a:gd name="T9" fmla="*/ 55 h 65"/>
                  <a:gd name="T10" fmla="*/ 32 w 48"/>
                  <a:gd name="T11" fmla="*/ 65 h 65"/>
                  <a:gd name="T12" fmla="*/ 48 w 48"/>
                  <a:gd name="T13" fmla="*/ 42 h 65"/>
                  <a:gd name="T14" fmla="*/ 43 w 48"/>
                  <a:gd name="T15" fmla="*/ 30 h 65"/>
                  <a:gd name="T16" fmla="*/ 32 w 48"/>
                  <a:gd name="T17" fmla="*/ 0 h 65"/>
                  <a:gd name="T18" fmla="*/ 32 w 48"/>
                  <a:gd name="T19" fmla="*/ 0 h 6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48" h="65">
                    <a:moveTo>
                      <a:pt x="32" y="0"/>
                    </a:moveTo>
                    <a:lnTo>
                      <a:pt x="23" y="15"/>
                    </a:lnTo>
                    <a:lnTo>
                      <a:pt x="0" y="26"/>
                    </a:lnTo>
                    <a:lnTo>
                      <a:pt x="22" y="40"/>
                    </a:lnTo>
                    <a:lnTo>
                      <a:pt x="5" y="55"/>
                    </a:lnTo>
                    <a:lnTo>
                      <a:pt x="32" y="65"/>
                    </a:lnTo>
                    <a:lnTo>
                      <a:pt x="48" y="42"/>
                    </a:lnTo>
                    <a:lnTo>
                      <a:pt x="43" y="30"/>
                    </a:lnTo>
                    <a:lnTo>
                      <a:pt x="32" y="0"/>
                    </a:lnTo>
                    <a:lnTo>
                      <a:pt x="32" y="0"/>
                    </a:lnTo>
                    <a:close/>
                  </a:path>
                </a:pathLst>
              </a:custGeom>
              <a:solidFill>
                <a:srgbClr val="94911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30" name="Freeform 182"/>
              <p:cNvSpPr>
                <a:spLocks/>
              </p:cNvSpPr>
              <p:nvPr/>
            </p:nvSpPr>
            <p:spPr bwMode="auto">
              <a:xfrm>
                <a:off x="3095" y="3500"/>
                <a:ext cx="154" cy="160"/>
              </a:xfrm>
              <a:custGeom>
                <a:avLst/>
                <a:gdLst>
                  <a:gd name="T0" fmla="*/ 0 w 154"/>
                  <a:gd name="T1" fmla="*/ 108 h 160"/>
                  <a:gd name="T2" fmla="*/ 47 w 154"/>
                  <a:gd name="T3" fmla="*/ 117 h 160"/>
                  <a:gd name="T4" fmla="*/ 82 w 154"/>
                  <a:gd name="T5" fmla="*/ 115 h 160"/>
                  <a:gd name="T6" fmla="*/ 100 w 154"/>
                  <a:gd name="T7" fmla="*/ 129 h 160"/>
                  <a:gd name="T8" fmla="*/ 103 w 154"/>
                  <a:gd name="T9" fmla="*/ 146 h 160"/>
                  <a:gd name="T10" fmla="*/ 154 w 154"/>
                  <a:gd name="T11" fmla="*/ 160 h 160"/>
                  <a:gd name="T12" fmla="*/ 152 w 154"/>
                  <a:gd name="T13" fmla="*/ 117 h 160"/>
                  <a:gd name="T14" fmla="*/ 124 w 154"/>
                  <a:gd name="T15" fmla="*/ 36 h 160"/>
                  <a:gd name="T16" fmla="*/ 91 w 154"/>
                  <a:gd name="T17" fmla="*/ 0 h 160"/>
                  <a:gd name="T18" fmla="*/ 62 w 154"/>
                  <a:gd name="T19" fmla="*/ 34 h 160"/>
                  <a:gd name="T20" fmla="*/ 21 w 154"/>
                  <a:gd name="T21" fmla="*/ 82 h 160"/>
                  <a:gd name="T22" fmla="*/ 0 w 154"/>
                  <a:gd name="T23" fmla="*/ 108 h 160"/>
                  <a:gd name="T24" fmla="*/ 0 w 154"/>
                  <a:gd name="T25" fmla="*/ 108 h 16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54" h="160">
                    <a:moveTo>
                      <a:pt x="0" y="108"/>
                    </a:moveTo>
                    <a:lnTo>
                      <a:pt x="47" y="117"/>
                    </a:lnTo>
                    <a:lnTo>
                      <a:pt x="82" y="115"/>
                    </a:lnTo>
                    <a:lnTo>
                      <a:pt x="100" y="129"/>
                    </a:lnTo>
                    <a:lnTo>
                      <a:pt x="103" y="146"/>
                    </a:lnTo>
                    <a:lnTo>
                      <a:pt x="154" y="160"/>
                    </a:lnTo>
                    <a:lnTo>
                      <a:pt x="152" y="117"/>
                    </a:lnTo>
                    <a:lnTo>
                      <a:pt x="124" y="36"/>
                    </a:lnTo>
                    <a:lnTo>
                      <a:pt x="91" y="0"/>
                    </a:lnTo>
                    <a:lnTo>
                      <a:pt x="62" y="34"/>
                    </a:lnTo>
                    <a:lnTo>
                      <a:pt x="21" y="82"/>
                    </a:lnTo>
                    <a:lnTo>
                      <a:pt x="0" y="108"/>
                    </a:lnTo>
                    <a:lnTo>
                      <a:pt x="0" y="108"/>
                    </a:lnTo>
                    <a:close/>
                  </a:path>
                </a:pathLst>
              </a:custGeom>
              <a:solidFill>
                <a:srgbClr val="4A524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31" name="Freeform 183"/>
              <p:cNvSpPr>
                <a:spLocks/>
              </p:cNvSpPr>
              <p:nvPr/>
            </p:nvSpPr>
            <p:spPr bwMode="auto">
              <a:xfrm>
                <a:off x="2619" y="3314"/>
                <a:ext cx="217" cy="339"/>
              </a:xfrm>
              <a:custGeom>
                <a:avLst/>
                <a:gdLst>
                  <a:gd name="T0" fmla="*/ 3 w 217"/>
                  <a:gd name="T1" fmla="*/ 7 h 339"/>
                  <a:gd name="T2" fmla="*/ 0 w 217"/>
                  <a:gd name="T3" fmla="*/ 113 h 339"/>
                  <a:gd name="T4" fmla="*/ 14 w 217"/>
                  <a:gd name="T5" fmla="*/ 186 h 339"/>
                  <a:gd name="T6" fmla="*/ 69 w 217"/>
                  <a:gd name="T7" fmla="*/ 290 h 339"/>
                  <a:gd name="T8" fmla="*/ 99 w 217"/>
                  <a:gd name="T9" fmla="*/ 333 h 339"/>
                  <a:gd name="T10" fmla="*/ 148 w 217"/>
                  <a:gd name="T11" fmla="*/ 339 h 339"/>
                  <a:gd name="T12" fmla="*/ 217 w 217"/>
                  <a:gd name="T13" fmla="*/ 213 h 339"/>
                  <a:gd name="T14" fmla="*/ 210 w 217"/>
                  <a:gd name="T15" fmla="*/ 31 h 339"/>
                  <a:gd name="T16" fmla="*/ 74 w 217"/>
                  <a:gd name="T17" fmla="*/ 0 h 339"/>
                  <a:gd name="T18" fmla="*/ 3 w 217"/>
                  <a:gd name="T19" fmla="*/ 7 h 339"/>
                  <a:gd name="T20" fmla="*/ 3 w 217"/>
                  <a:gd name="T21" fmla="*/ 7 h 33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217" h="339">
                    <a:moveTo>
                      <a:pt x="3" y="7"/>
                    </a:moveTo>
                    <a:lnTo>
                      <a:pt x="0" y="113"/>
                    </a:lnTo>
                    <a:lnTo>
                      <a:pt x="14" y="186"/>
                    </a:lnTo>
                    <a:lnTo>
                      <a:pt x="69" y="290"/>
                    </a:lnTo>
                    <a:lnTo>
                      <a:pt x="99" y="333"/>
                    </a:lnTo>
                    <a:lnTo>
                      <a:pt x="148" y="339"/>
                    </a:lnTo>
                    <a:lnTo>
                      <a:pt x="217" y="213"/>
                    </a:lnTo>
                    <a:lnTo>
                      <a:pt x="210" y="31"/>
                    </a:lnTo>
                    <a:lnTo>
                      <a:pt x="74" y="0"/>
                    </a:lnTo>
                    <a:lnTo>
                      <a:pt x="3" y="7"/>
                    </a:lnTo>
                    <a:lnTo>
                      <a:pt x="3" y="7"/>
                    </a:lnTo>
                    <a:close/>
                  </a:path>
                </a:pathLst>
              </a:custGeom>
              <a:solidFill>
                <a:srgbClr val="CCC4A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32" name="Freeform 184"/>
              <p:cNvSpPr>
                <a:spLocks/>
              </p:cNvSpPr>
              <p:nvPr/>
            </p:nvSpPr>
            <p:spPr bwMode="auto">
              <a:xfrm>
                <a:off x="2759" y="3544"/>
                <a:ext cx="27" cy="100"/>
              </a:xfrm>
              <a:custGeom>
                <a:avLst/>
                <a:gdLst>
                  <a:gd name="T0" fmla="*/ 27 w 27"/>
                  <a:gd name="T1" fmla="*/ 0 h 100"/>
                  <a:gd name="T2" fmla="*/ 11 w 27"/>
                  <a:gd name="T3" fmla="*/ 10 h 100"/>
                  <a:gd name="T4" fmla="*/ 0 w 27"/>
                  <a:gd name="T5" fmla="*/ 100 h 100"/>
                  <a:gd name="T6" fmla="*/ 23 w 27"/>
                  <a:gd name="T7" fmla="*/ 67 h 100"/>
                  <a:gd name="T8" fmla="*/ 27 w 27"/>
                  <a:gd name="T9" fmla="*/ 0 h 100"/>
                  <a:gd name="T10" fmla="*/ 27 w 27"/>
                  <a:gd name="T11" fmla="*/ 0 h 1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27" h="100">
                    <a:moveTo>
                      <a:pt x="27" y="0"/>
                    </a:moveTo>
                    <a:lnTo>
                      <a:pt x="11" y="10"/>
                    </a:lnTo>
                    <a:lnTo>
                      <a:pt x="0" y="100"/>
                    </a:lnTo>
                    <a:lnTo>
                      <a:pt x="23" y="67"/>
                    </a:lnTo>
                    <a:lnTo>
                      <a:pt x="27" y="0"/>
                    </a:lnTo>
                    <a:lnTo>
                      <a:pt x="27" y="0"/>
                    </a:lnTo>
                    <a:close/>
                  </a:path>
                </a:pathLst>
              </a:custGeom>
              <a:solidFill>
                <a:srgbClr val="A69C8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33" name="Freeform 185"/>
              <p:cNvSpPr>
                <a:spLocks/>
              </p:cNvSpPr>
              <p:nvPr/>
            </p:nvSpPr>
            <p:spPr bwMode="auto">
              <a:xfrm>
                <a:off x="2644" y="3514"/>
                <a:ext cx="90" cy="149"/>
              </a:xfrm>
              <a:custGeom>
                <a:avLst/>
                <a:gdLst>
                  <a:gd name="T0" fmla="*/ 0 w 90"/>
                  <a:gd name="T1" fmla="*/ 0 h 149"/>
                  <a:gd name="T2" fmla="*/ 44 w 90"/>
                  <a:gd name="T3" fmla="*/ 8 h 149"/>
                  <a:gd name="T4" fmla="*/ 55 w 90"/>
                  <a:gd name="T5" fmla="*/ 72 h 149"/>
                  <a:gd name="T6" fmla="*/ 75 w 90"/>
                  <a:gd name="T7" fmla="*/ 86 h 149"/>
                  <a:gd name="T8" fmla="*/ 90 w 90"/>
                  <a:gd name="T9" fmla="*/ 139 h 149"/>
                  <a:gd name="T10" fmla="*/ 75 w 90"/>
                  <a:gd name="T11" fmla="*/ 149 h 149"/>
                  <a:gd name="T12" fmla="*/ 34 w 90"/>
                  <a:gd name="T13" fmla="*/ 97 h 149"/>
                  <a:gd name="T14" fmla="*/ 9 w 90"/>
                  <a:gd name="T15" fmla="*/ 86 h 149"/>
                  <a:gd name="T16" fmla="*/ 0 w 90"/>
                  <a:gd name="T17" fmla="*/ 96 h 149"/>
                  <a:gd name="T18" fmla="*/ 2 w 90"/>
                  <a:gd name="T19" fmla="*/ 79 h 149"/>
                  <a:gd name="T20" fmla="*/ 12 w 90"/>
                  <a:gd name="T21" fmla="*/ 50 h 149"/>
                  <a:gd name="T22" fmla="*/ 0 w 90"/>
                  <a:gd name="T23" fmla="*/ 0 h 149"/>
                  <a:gd name="T24" fmla="*/ 0 w 90"/>
                  <a:gd name="T25" fmla="*/ 0 h 14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90" h="149">
                    <a:moveTo>
                      <a:pt x="0" y="0"/>
                    </a:moveTo>
                    <a:lnTo>
                      <a:pt x="44" y="8"/>
                    </a:lnTo>
                    <a:lnTo>
                      <a:pt x="55" y="72"/>
                    </a:lnTo>
                    <a:lnTo>
                      <a:pt x="75" y="86"/>
                    </a:lnTo>
                    <a:lnTo>
                      <a:pt x="90" y="139"/>
                    </a:lnTo>
                    <a:lnTo>
                      <a:pt x="75" y="149"/>
                    </a:lnTo>
                    <a:lnTo>
                      <a:pt x="34" y="97"/>
                    </a:lnTo>
                    <a:lnTo>
                      <a:pt x="9" y="86"/>
                    </a:lnTo>
                    <a:lnTo>
                      <a:pt x="0" y="96"/>
                    </a:lnTo>
                    <a:lnTo>
                      <a:pt x="2" y="79"/>
                    </a:lnTo>
                    <a:lnTo>
                      <a:pt x="12" y="5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8F827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34" name="Freeform 186"/>
              <p:cNvSpPr>
                <a:spLocks/>
              </p:cNvSpPr>
              <p:nvPr/>
            </p:nvSpPr>
            <p:spPr bwMode="auto">
              <a:xfrm>
                <a:off x="2627" y="3299"/>
                <a:ext cx="92" cy="108"/>
              </a:xfrm>
              <a:custGeom>
                <a:avLst/>
                <a:gdLst>
                  <a:gd name="T0" fmla="*/ 0 w 92"/>
                  <a:gd name="T1" fmla="*/ 33 h 108"/>
                  <a:gd name="T2" fmla="*/ 33 w 92"/>
                  <a:gd name="T3" fmla="*/ 44 h 108"/>
                  <a:gd name="T4" fmla="*/ 61 w 92"/>
                  <a:gd name="T5" fmla="*/ 70 h 108"/>
                  <a:gd name="T6" fmla="*/ 72 w 92"/>
                  <a:gd name="T7" fmla="*/ 108 h 108"/>
                  <a:gd name="T8" fmla="*/ 92 w 92"/>
                  <a:gd name="T9" fmla="*/ 44 h 108"/>
                  <a:gd name="T10" fmla="*/ 53 w 92"/>
                  <a:gd name="T11" fmla="*/ 0 h 108"/>
                  <a:gd name="T12" fmla="*/ 0 w 92"/>
                  <a:gd name="T13" fmla="*/ 10 h 108"/>
                  <a:gd name="T14" fmla="*/ 0 w 92"/>
                  <a:gd name="T15" fmla="*/ 33 h 108"/>
                  <a:gd name="T16" fmla="*/ 0 w 92"/>
                  <a:gd name="T17" fmla="*/ 33 h 10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92" h="108">
                    <a:moveTo>
                      <a:pt x="0" y="33"/>
                    </a:moveTo>
                    <a:lnTo>
                      <a:pt x="33" y="44"/>
                    </a:lnTo>
                    <a:lnTo>
                      <a:pt x="61" y="70"/>
                    </a:lnTo>
                    <a:lnTo>
                      <a:pt x="72" y="108"/>
                    </a:lnTo>
                    <a:lnTo>
                      <a:pt x="92" y="44"/>
                    </a:lnTo>
                    <a:lnTo>
                      <a:pt x="53" y="0"/>
                    </a:lnTo>
                    <a:lnTo>
                      <a:pt x="0" y="10"/>
                    </a:lnTo>
                    <a:lnTo>
                      <a:pt x="0" y="33"/>
                    </a:lnTo>
                    <a:lnTo>
                      <a:pt x="0" y="33"/>
                    </a:lnTo>
                    <a:close/>
                  </a:path>
                </a:pathLst>
              </a:custGeom>
              <a:solidFill>
                <a:srgbClr val="A69C8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35" name="Freeform 187"/>
              <p:cNvSpPr>
                <a:spLocks/>
              </p:cNvSpPr>
              <p:nvPr/>
            </p:nvSpPr>
            <p:spPr bwMode="auto">
              <a:xfrm>
                <a:off x="2254" y="3328"/>
                <a:ext cx="413" cy="326"/>
              </a:xfrm>
              <a:custGeom>
                <a:avLst/>
                <a:gdLst>
                  <a:gd name="T0" fmla="*/ 387 w 413"/>
                  <a:gd name="T1" fmla="*/ 24 h 326"/>
                  <a:gd name="T2" fmla="*/ 357 w 413"/>
                  <a:gd name="T3" fmla="*/ 15 h 326"/>
                  <a:gd name="T4" fmla="*/ 265 w 413"/>
                  <a:gd name="T5" fmla="*/ 0 h 326"/>
                  <a:gd name="T6" fmla="*/ 117 w 413"/>
                  <a:gd name="T7" fmla="*/ 17 h 326"/>
                  <a:gd name="T8" fmla="*/ 56 w 413"/>
                  <a:gd name="T9" fmla="*/ 18 h 326"/>
                  <a:gd name="T10" fmla="*/ 0 w 413"/>
                  <a:gd name="T11" fmla="*/ 34 h 326"/>
                  <a:gd name="T12" fmla="*/ 23 w 413"/>
                  <a:gd name="T13" fmla="*/ 96 h 326"/>
                  <a:gd name="T14" fmla="*/ 18 w 413"/>
                  <a:gd name="T15" fmla="*/ 144 h 326"/>
                  <a:gd name="T16" fmla="*/ 33 w 413"/>
                  <a:gd name="T17" fmla="*/ 156 h 326"/>
                  <a:gd name="T18" fmla="*/ 28 w 413"/>
                  <a:gd name="T19" fmla="*/ 199 h 326"/>
                  <a:gd name="T20" fmla="*/ 48 w 413"/>
                  <a:gd name="T21" fmla="*/ 219 h 326"/>
                  <a:gd name="T22" fmla="*/ 65 w 413"/>
                  <a:gd name="T23" fmla="*/ 236 h 326"/>
                  <a:gd name="T24" fmla="*/ 72 w 413"/>
                  <a:gd name="T25" fmla="*/ 219 h 326"/>
                  <a:gd name="T26" fmla="*/ 139 w 413"/>
                  <a:gd name="T27" fmla="*/ 231 h 326"/>
                  <a:gd name="T28" fmla="*/ 144 w 413"/>
                  <a:gd name="T29" fmla="*/ 277 h 326"/>
                  <a:gd name="T30" fmla="*/ 173 w 413"/>
                  <a:gd name="T31" fmla="*/ 290 h 326"/>
                  <a:gd name="T32" fmla="*/ 199 w 413"/>
                  <a:gd name="T33" fmla="*/ 315 h 326"/>
                  <a:gd name="T34" fmla="*/ 220 w 413"/>
                  <a:gd name="T35" fmla="*/ 308 h 326"/>
                  <a:gd name="T36" fmla="*/ 264 w 413"/>
                  <a:gd name="T37" fmla="*/ 266 h 326"/>
                  <a:gd name="T38" fmla="*/ 297 w 413"/>
                  <a:gd name="T39" fmla="*/ 272 h 326"/>
                  <a:gd name="T40" fmla="*/ 293 w 413"/>
                  <a:gd name="T41" fmla="*/ 312 h 326"/>
                  <a:gd name="T42" fmla="*/ 303 w 413"/>
                  <a:gd name="T43" fmla="*/ 326 h 326"/>
                  <a:gd name="T44" fmla="*/ 328 w 413"/>
                  <a:gd name="T45" fmla="*/ 282 h 326"/>
                  <a:gd name="T46" fmla="*/ 329 w 413"/>
                  <a:gd name="T47" fmla="*/ 219 h 326"/>
                  <a:gd name="T48" fmla="*/ 347 w 413"/>
                  <a:gd name="T49" fmla="*/ 236 h 326"/>
                  <a:gd name="T50" fmla="*/ 354 w 413"/>
                  <a:gd name="T51" fmla="*/ 232 h 326"/>
                  <a:gd name="T52" fmla="*/ 346 w 413"/>
                  <a:gd name="T53" fmla="*/ 212 h 326"/>
                  <a:gd name="T54" fmla="*/ 361 w 413"/>
                  <a:gd name="T55" fmla="*/ 192 h 326"/>
                  <a:gd name="T56" fmla="*/ 398 w 413"/>
                  <a:gd name="T57" fmla="*/ 208 h 326"/>
                  <a:gd name="T58" fmla="*/ 413 w 413"/>
                  <a:gd name="T59" fmla="*/ 190 h 326"/>
                  <a:gd name="T60" fmla="*/ 390 w 413"/>
                  <a:gd name="T61" fmla="*/ 152 h 326"/>
                  <a:gd name="T62" fmla="*/ 388 w 413"/>
                  <a:gd name="T63" fmla="*/ 45 h 326"/>
                  <a:gd name="T64" fmla="*/ 387 w 413"/>
                  <a:gd name="T65" fmla="*/ 24 h 326"/>
                  <a:gd name="T66" fmla="*/ 387 w 413"/>
                  <a:gd name="T67" fmla="*/ 24 h 3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413" h="326">
                    <a:moveTo>
                      <a:pt x="387" y="24"/>
                    </a:moveTo>
                    <a:lnTo>
                      <a:pt x="357" y="15"/>
                    </a:lnTo>
                    <a:lnTo>
                      <a:pt x="265" y="0"/>
                    </a:lnTo>
                    <a:lnTo>
                      <a:pt x="117" y="17"/>
                    </a:lnTo>
                    <a:lnTo>
                      <a:pt x="56" y="18"/>
                    </a:lnTo>
                    <a:lnTo>
                      <a:pt x="0" y="34"/>
                    </a:lnTo>
                    <a:lnTo>
                      <a:pt x="23" y="96"/>
                    </a:lnTo>
                    <a:lnTo>
                      <a:pt x="18" y="144"/>
                    </a:lnTo>
                    <a:lnTo>
                      <a:pt x="33" y="156"/>
                    </a:lnTo>
                    <a:lnTo>
                      <a:pt x="28" y="199"/>
                    </a:lnTo>
                    <a:lnTo>
                      <a:pt x="48" y="219"/>
                    </a:lnTo>
                    <a:lnTo>
                      <a:pt x="65" y="236"/>
                    </a:lnTo>
                    <a:lnTo>
                      <a:pt x="72" y="219"/>
                    </a:lnTo>
                    <a:lnTo>
                      <a:pt x="139" y="231"/>
                    </a:lnTo>
                    <a:lnTo>
                      <a:pt x="144" y="277"/>
                    </a:lnTo>
                    <a:lnTo>
                      <a:pt x="173" y="290"/>
                    </a:lnTo>
                    <a:lnTo>
                      <a:pt x="199" y="315"/>
                    </a:lnTo>
                    <a:lnTo>
                      <a:pt x="220" y="308"/>
                    </a:lnTo>
                    <a:lnTo>
                      <a:pt x="264" y="266"/>
                    </a:lnTo>
                    <a:lnTo>
                      <a:pt x="297" y="272"/>
                    </a:lnTo>
                    <a:lnTo>
                      <a:pt x="293" y="312"/>
                    </a:lnTo>
                    <a:lnTo>
                      <a:pt x="303" y="326"/>
                    </a:lnTo>
                    <a:lnTo>
                      <a:pt x="328" y="282"/>
                    </a:lnTo>
                    <a:lnTo>
                      <a:pt x="329" y="219"/>
                    </a:lnTo>
                    <a:lnTo>
                      <a:pt x="347" y="236"/>
                    </a:lnTo>
                    <a:lnTo>
                      <a:pt x="354" y="232"/>
                    </a:lnTo>
                    <a:lnTo>
                      <a:pt x="346" y="212"/>
                    </a:lnTo>
                    <a:lnTo>
                      <a:pt x="361" y="192"/>
                    </a:lnTo>
                    <a:lnTo>
                      <a:pt x="398" y="208"/>
                    </a:lnTo>
                    <a:lnTo>
                      <a:pt x="413" y="190"/>
                    </a:lnTo>
                    <a:lnTo>
                      <a:pt x="390" y="152"/>
                    </a:lnTo>
                    <a:lnTo>
                      <a:pt x="388" y="45"/>
                    </a:lnTo>
                    <a:lnTo>
                      <a:pt x="387" y="24"/>
                    </a:lnTo>
                    <a:lnTo>
                      <a:pt x="387" y="24"/>
                    </a:lnTo>
                    <a:close/>
                  </a:path>
                </a:pathLst>
              </a:custGeom>
              <a:solidFill>
                <a:srgbClr val="173B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36" name="Freeform 188"/>
              <p:cNvSpPr>
                <a:spLocks/>
              </p:cNvSpPr>
              <p:nvPr/>
            </p:nvSpPr>
            <p:spPr bwMode="auto">
              <a:xfrm>
                <a:off x="2642" y="3372"/>
                <a:ext cx="165" cy="112"/>
              </a:xfrm>
              <a:custGeom>
                <a:avLst/>
                <a:gdLst>
                  <a:gd name="T0" fmla="*/ 128 w 165"/>
                  <a:gd name="T1" fmla="*/ 25 h 112"/>
                  <a:gd name="T2" fmla="*/ 136 w 165"/>
                  <a:gd name="T3" fmla="*/ 40 h 112"/>
                  <a:gd name="T4" fmla="*/ 161 w 165"/>
                  <a:gd name="T5" fmla="*/ 46 h 112"/>
                  <a:gd name="T6" fmla="*/ 165 w 165"/>
                  <a:gd name="T7" fmla="*/ 86 h 112"/>
                  <a:gd name="T8" fmla="*/ 148 w 165"/>
                  <a:gd name="T9" fmla="*/ 67 h 112"/>
                  <a:gd name="T10" fmla="*/ 131 w 165"/>
                  <a:gd name="T11" fmla="*/ 112 h 112"/>
                  <a:gd name="T12" fmla="*/ 95 w 165"/>
                  <a:gd name="T13" fmla="*/ 94 h 112"/>
                  <a:gd name="T14" fmla="*/ 68 w 165"/>
                  <a:gd name="T15" fmla="*/ 75 h 112"/>
                  <a:gd name="T16" fmla="*/ 30 w 165"/>
                  <a:gd name="T17" fmla="*/ 90 h 112"/>
                  <a:gd name="T18" fmla="*/ 7 w 165"/>
                  <a:gd name="T19" fmla="*/ 80 h 112"/>
                  <a:gd name="T20" fmla="*/ 0 w 165"/>
                  <a:gd name="T21" fmla="*/ 4 h 112"/>
                  <a:gd name="T22" fmla="*/ 26 w 165"/>
                  <a:gd name="T23" fmla="*/ 0 h 112"/>
                  <a:gd name="T24" fmla="*/ 61 w 165"/>
                  <a:gd name="T25" fmla="*/ 43 h 112"/>
                  <a:gd name="T26" fmla="*/ 128 w 165"/>
                  <a:gd name="T27" fmla="*/ 25 h 112"/>
                  <a:gd name="T28" fmla="*/ 128 w 165"/>
                  <a:gd name="T29" fmla="*/ 25 h 11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165" h="112">
                    <a:moveTo>
                      <a:pt x="128" y="25"/>
                    </a:moveTo>
                    <a:lnTo>
                      <a:pt x="136" y="40"/>
                    </a:lnTo>
                    <a:lnTo>
                      <a:pt x="161" y="46"/>
                    </a:lnTo>
                    <a:lnTo>
                      <a:pt x="165" y="86"/>
                    </a:lnTo>
                    <a:lnTo>
                      <a:pt x="148" y="67"/>
                    </a:lnTo>
                    <a:lnTo>
                      <a:pt x="131" y="112"/>
                    </a:lnTo>
                    <a:lnTo>
                      <a:pt x="95" y="94"/>
                    </a:lnTo>
                    <a:lnTo>
                      <a:pt x="68" y="75"/>
                    </a:lnTo>
                    <a:lnTo>
                      <a:pt x="30" y="90"/>
                    </a:lnTo>
                    <a:lnTo>
                      <a:pt x="7" y="80"/>
                    </a:lnTo>
                    <a:lnTo>
                      <a:pt x="0" y="4"/>
                    </a:lnTo>
                    <a:lnTo>
                      <a:pt x="26" y="0"/>
                    </a:lnTo>
                    <a:lnTo>
                      <a:pt x="61" y="43"/>
                    </a:lnTo>
                    <a:lnTo>
                      <a:pt x="128" y="25"/>
                    </a:lnTo>
                    <a:lnTo>
                      <a:pt x="128" y="25"/>
                    </a:lnTo>
                    <a:close/>
                  </a:path>
                </a:pathLst>
              </a:custGeom>
              <a:solidFill>
                <a:srgbClr val="E8E0B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37" name="Freeform 189"/>
              <p:cNvSpPr>
                <a:spLocks/>
              </p:cNvSpPr>
              <p:nvPr/>
            </p:nvSpPr>
            <p:spPr bwMode="auto">
              <a:xfrm>
                <a:off x="2935" y="3326"/>
                <a:ext cx="81" cy="92"/>
              </a:xfrm>
              <a:custGeom>
                <a:avLst/>
                <a:gdLst>
                  <a:gd name="T0" fmla="*/ 0 w 81"/>
                  <a:gd name="T1" fmla="*/ 2 h 92"/>
                  <a:gd name="T2" fmla="*/ 56 w 81"/>
                  <a:gd name="T3" fmla="*/ 53 h 92"/>
                  <a:gd name="T4" fmla="*/ 76 w 81"/>
                  <a:gd name="T5" fmla="*/ 92 h 92"/>
                  <a:gd name="T6" fmla="*/ 81 w 81"/>
                  <a:gd name="T7" fmla="*/ 29 h 92"/>
                  <a:gd name="T8" fmla="*/ 52 w 81"/>
                  <a:gd name="T9" fmla="*/ 0 h 92"/>
                  <a:gd name="T10" fmla="*/ 0 w 81"/>
                  <a:gd name="T11" fmla="*/ 2 h 92"/>
                  <a:gd name="T12" fmla="*/ 0 w 81"/>
                  <a:gd name="T13" fmla="*/ 2 h 9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81" h="92">
                    <a:moveTo>
                      <a:pt x="0" y="2"/>
                    </a:moveTo>
                    <a:lnTo>
                      <a:pt x="56" y="53"/>
                    </a:lnTo>
                    <a:lnTo>
                      <a:pt x="76" y="92"/>
                    </a:lnTo>
                    <a:lnTo>
                      <a:pt x="81" y="29"/>
                    </a:lnTo>
                    <a:lnTo>
                      <a:pt x="52" y="0"/>
                    </a:lnTo>
                    <a:lnTo>
                      <a:pt x="0" y="2"/>
                    </a:lnTo>
                    <a:lnTo>
                      <a:pt x="0" y="2"/>
                    </a:lnTo>
                    <a:close/>
                  </a:path>
                </a:pathLst>
              </a:custGeom>
              <a:solidFill>
                <a:srgbClr val="826E4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38" name="Freeform 190"/>
              <p:cNvSpPr>
                <a:spLocks/>
              </p:cNvSpPr>
              <p:nvPr/>
            </p:nvSpPr>
            <p:spPr bwMode="auto">
              <a:xfrm>
                <a:off x="2741" y="3323"/>
                <a:ext cx="275" cy="175"/>
              </a:xfrm>
              <a:custGeom>
                <a:avLst/>
                <a:gdLst>
                  <a:gd name="T0" fmla="*/ 25 w 275"/>
                  <a:gd name="T1" fmla="*/ 33 h 175"/>
                  <a:gd name="T2" fmla="*/ 46 w 275"/>
                  <a:gd name="T3" fmla="*/ 39 h 175"/>
                  <a:gd name="T4" fmla="*/ 70 w 275"/>
                  <a:gd name="T5" fmla="*/ 59 h 175"/>
                  <a:gd name="T6" fmla="*/ 70 w 275"/>
                  <a:gd name="T7" fmla="*/ 92 h 175"/>
                  <a:gd name="T8" fmla="*/ 81 w 275"/>
                  <a:gd name="T9" fmla="*/ 140 h 175"/>
                  <a:gd name="T10" fmla="*/ 162 w 275"/>
                  <a:gd name="T11" fmla="*/ 171 h 175"/>
                  <a:gd name="T12" fmla="*/ 246 w 275"/>
                  <a:gd name="T13" fmla="*/ 175 h 175"/>
                  <a:gd name="T14" fmla="*/ 275 w 275"/>
                  <a:gd name="T15" fmla="*/ 139 h 175"/>
                  <a:gd name="T16" fmla="*/ 270 w 275"/>
                  <a:gd name="T17" fmla="*/ 89 h 175"/>
                  <a:gd name="T18" fmla="*/ 266 w 275"/>
                  <a:gd name="T19" fmla="*/ 74 h 175"/>
                  <a:gd name="T20" fmla="*/ 255 w 275"/>
                  <a:gd name="T21" fmla="*/ 50 h 175"/>
                  <a:gd name="T22" fmla="*/ 196 w 275"/>
                  <a:gd name="T23" fmla="*/ 1 h 175"/>
                  <a:gd name="T24" fmla="*/ 129 w 275"/>
                  <a:gd name="T25" fmla="*/ 1 h 175"/>
                  <a:gd name="T26" fmla="*/ 64 w 275"/>
                  <a:gd name="T27" fmla="*/ 0 h 175"/>
                  <a:gd name="T28" fmla="*/ 0 w 275"/>
                  <a:gd name="T29" fmla="*/ 23 h 175"/>
                  <a:gd name="T30" fmla="*/ 25 w 275"/>
                  <a:gd name="T31" fmla="*/ 33 h 175"/>
                  <a:gd name="T32" fmla="*/ 25 w 275"/>
                  <a:gd name="T33" fmla="*/ 33 h 17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275" h="175">
                    <a:moveTo>
                      <a:pt x="25" y="33"/>
                    </a:moveTo>
                    <a:lnTo>
                      <a:pt x="46" y="39"/>
                    </a:lnTo>
                    <a:lnTo>
                      <a:pt x="70" y="59"/>
                    </a:lnTo>
                    <a:lnTo>
                      <a:pt x="70" y="92"/>
                    </a:lnTo>
                    <a:lnTo>
                      <a:pt x="81" y="140"/>
                    </a:lnTo>
                    <a:lnTo>
                      <a:pt x="162" y="171"/>
                    </a:lnTo>
                    <a:lnTo>
                      <a:pt x="246" y="175"/>
                    </a:lnTo>
                    <a:lnTo>
                      <a:pt x="275" y="139"/>
                    </a:lnTo>
                    <a:lnTo>
                      <a:pt x="270" y="89"/>
                    </a:lnTo>
                    <a:lnTo>
                      <a:pt x="266" y="74"/>
                    </a:lnTo>
                    <a:lnTo>
                      <a:pt x="255" y="50"/>
                    </a:lnTo>
                    <a:lnTo>
                      <a:pt x="196" y="1"/>
                    </a:lnTo>
                    <a:lnTo>
                      <a:pt x="129" y="1"/>
                    </a:lnTo>
                    <a:lnTo>
                      <a:pt x="64" y="0"/>
                    </a:lnTo>
                    <a:lnTo>
                      <a:pt x="0" y="23"/>
                    </a:lnTo>
                    <a:lnTo>
                      <a:pt x="25" y="33"/>
                    </a:lnTo>
                    <a:lnTo>
                      <a:pt x="25" y="33"/>
                    </a:lnTo>
                    <a:close/>
                  </a:path>
                </a:pathLst>
              </a:custGeom>
              <a:solidFill>
                <a:srgbClr val="9C99A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39" name="Freeform 191"/>
              <p:cNvSpPr>
                <a:spLocks/>
              </p:cNvSpPr>
              <p:nvPr/>
            </p:nvSpPr>
            <p:spPr bwMode="auto">
              <a:xfrm>
                <a:off x="2811" y="3418"/>
                <a:ext cx="213" cy="152"/>
              </a:xfrm>
              <a:custGeom>
                <a:avLst/>
                <a:gdLst>
                  <a:gd name="T0" fmla="*/ 16 w 213"/>
                  <a:gd name="T1" fmla="*/ 0 h 152"/>
                  <a:gd name="T2" fmla="*/ 0 w 213"/>
                  <a:gd name="T3" fmla="*/ 40 h 152"/>
                  <a:gd name="T4" fmla="*/ 1 w 213"/>
                  <a:gd name="T5" fmla="*/ 152 h 152"/>
                  <a:gd name="T6" fmla="*/ 93 w 213"/>
                  <a:gd name="T7" fmla="*/ 146 h 152"/>
                  <a:gd name="T8" fmla="*/ 176 w 213"/>
                  <a:gd name="T9" fmla="*/ 104 h 152"/>
                  <a:gd name="T10" fmla="*/ 213 w 213"/>
                  <a:gd name="T11" fmla="*/ 55 h 152"/>
                  <a:gd name="T12" fmla="*/ 155 w 213"/>
                  <a:gd name="T13" fmla="*/ 59 h 152"/>
                  <a:gd name="T14" fmla="*/ 135 w 213"/>
                  <a:gd name="T15" fmla="*/ 45 h 152"/>
                  <a:gd name="T16" fmla="*/ 85 w 213"/>
                  <a:gd name="T17" fmla="*/ 45 h 152"/>
                  <a:gd name="T18" fmla="*/ 41 w 213"/>
                  <a:gd name="T19" fmla="*/ 30 h 152"/>
                  <a:gd name="T20" fmla="*/ 16 w 213"/>
                  <a:gd name="T21" fmla="*/ 0 h 152"/>
                  <a:gd name="T22" fmla="*/ 16 w 213"/>
                  <a:gd name="T23" fmla="*/ 0 h 1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213" h="152">
                    <a:moveTo>
                      <a:pt x="16" y="0"/>
                    </a:moveTo>
                    <a:lnTo>
                      <a:pt x="0" y="40"/>
                    </a:lnTo>
                    <a:lnTo>
                      <a:pt x="1" y="152"/>
                    </a:lnTo>
                    <a:lnTo>
                      <a:pt x="93" y="146"/>
                    </a:lnTo>
                    <a:lnTo>
                      <a:pt x="176" y="104"/>
                    </a:lnTo>
                    <a:lnTo>
                      <a:pt x="213" y="55"/>
                    </a:lnTo>
                    <a:lnTo>
                      <a:pt x="155" y="59"/>
                    </a:lnTo>
                    <a:lnTo>
                      <a:pt x="135" y="45"/>
                    </a:lnTo>
                    <a:lnTo>
                      <a:pt x="85" y="45"/>
                    </a:lnTo>
                    <a:lnTo>
                      <a:pt x="41" y="30"/>
                    </a:lnTo>
                    <a:lnTo>
                      <a:pt x="16" y="0"/>
                    </a:lnTo>
                    <a:lnTo>
                      <a:pt x="16" y="0"/>
                    </a:lnTo>
                    <a:close/>
                  </a:path>
                </a:pathLst>
              </a:custGeom>
              <a:solidFill>
                <a:srgbClr val="6B614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40" name="Freeform 192"/>
              <p:cNvSpPr>
                <a:spLocks/>
              </p:cNvSpPr>
              <p:nvPr/>
            </p:nvSpPr>
            <p:spPr bwMode="auto">
              <a:xfrm>
                <a:off x="2880" y="3415"/>
                <a:ext cx="34" cy="37"/>
              </a:xfrm>
              <a:custGeom>
                <a:avLst/>
                <a:gdLst>
                  <a:gd name="T0" fmla="*/ 29 w 34"/>
                  <a:gd name="T1" fmla="*/ 3 h 37"/>
                  <a:gd name="T2" fmla="*/ 0 w 34"/>
                  <a:gd name="T3" fmla="*/ 0 h 37"/>
                  <a:gd name="T4" fmla="*/ 9 w 34"/>
                  <a:gd name="T5" fmla="*/ 37 h 37"/>
                  <a:gd name="T6" fmla="*/ 34 w 34"/>
                  <a:gd name="T7" fmla="*/ 37 h 37"/>
                  <a:gd name="T8" fmla="*/ 29 w 34"/>
                  <a:gd name="T9" fmla="*/ 3 h 37"/>
                  <a:gd name="T10" fmla="*/ 29 w 34"/>
                  <a:gd name="T11" fmla="*/ 3 h 3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34" h="37">
                    <a:moveTo>
                      <a:pt x="29" y="3"/>
                    </a:moveTo>
                    <a:lnTo>
                      <a:pt x="0" y="0"/>
                    </a:lnTo>
                    <a:lnTo>
                      <a:pt x="9" y="37"/>
                    </a:lnTo>
                    <a:lnTo>
                      <a:pt x="34" y="37"/>
                    </a:lnTo>
                    <a:lnTo>
                      <a:pt x="29" y="3"/>
                    </a:lnTo>
                    <a:lnTo>
                      <a:pt x="29" y="3"/>
                    </a:lnTo>
                    <a:close/>
                  </a:path>
                </a:pathLst>
              </a:custGeom>
              <a:solidFill>
                <a:srgbClr val="6B614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41" name="Freeform 193"/>
              <p:cNvSpPr>
                <a:spLocks/>
              </p:cNvSpPr>
              <p:nvPr/>
            </p:nvSpPr>
            <p:spPr bwMode="auto">
              <a:xfrm>
                <a:off x="2554" y="3262"/>
                <a:ext cx="419" cy="117"/>
              </a:xfrm>
              <a:custGeom>
                <a:avLst/>
                <a:gdLst>
                  <a:gd name="T0" fmla="*/ 265 w 419"/>
                  <a:gd name="T1" fmla="*/ 117 h 117"/>
                  <a:gd name="T2" fmla="*/ 264 w 419"/>
                  <a:gd name="T3" fmla="*/ 87 h 117"/>
                  <a:gd name="T4" fmla="*/ 217 w 419"/>
                  <a:gd name="T5" fmla="*/ 90 h 117"/>
                  <a:gd name="T6" fmla="*/ 154 w 419"/>
                  <a:gd name="T7" fmla="*/ 103 h 117"/>
                  <a:gd name="T8" fmla="*/ 109 w 419"/>
                  <a:gd name="T9" fmla="*/ 59 h 117"/>
                  <a:gd name="T10" fmla="*/ 92 w 419"/>
                  <a:gd name="T11" fmla="*/ 62 h 117"/>
                  <a:gd name="T12" fmla="*/ 92 w 419"/>
                  <a:gd name="T13" fmla="*/ 80 h 117"/>
                  <a:gd name="T14" fmla="*/ 72 w 419"/>
                  <a:gd name="T15" fmla="*/ 90 h 117"/>
                  <a:gd name="T16" fmla="*/ 21 w 419"/>
                  <a:gd name="T17" fmla="*/ 84 h 117"/>
                  <a:gd name="T18" fmla="*/ 0 w 419"/>
                  <a:gd name="T19" fmla="*/ 47 h 117"/>
                  <a:gd name="T20" fmla="*/ 0 w 419"/>
                  <a:gd name="T21" fmla="*/ 0 h 117"/>
                  <a:gd name="T22" fmla="*/ 145 w 419"/>
                  <a:gd name="T23" fmla="*/ 11 h 117"/>
                  <a:gd name="T24" fmla="*/ 315 w 419"/>
                  <a:gd name="T25" fmla="*/ 22 h 117"/>
                  <a:gd name="T26" fmla="*/ 419 w 419"/>
                  <a:gd name="T27" fmla="*/ 30 h 117"/>
                  <a:gd name="T28" fmla="*/ 385 w 419"/>
                  <a:gd name="T29" fmla="*/ 83 h 117"/>
                  <a:gd name="T30" fmla="*/ 301 w 419"/>
                  <a:gd name="T31" fmla="*/ 76 h 117"/>
                  <a:gd name="T32" fmla="*/ 294 w 419"/>
                  <a:gd name="T33" fmla="*/ 91 h 117"/>
                  <a:gd name="T34" fmla="*/ 285 w 419"/>
                  <a:gd name="T35" fmla="*/ 100 h 117"/>
                  <a:gd name="T36" fmla="*/ 265 w 419"/>
                  <a:gd name="T37" fmla="*/ 117 h 117"/>
                  <a:gd name="T38" fmla="*/ 265 w 419"/>
                  <a:gd name="T39" fmla="*/ 117 h 1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419" h="117">
                    <a:moveTo>
                      <a:pt x="265" y="117"/>
                    </a:moveTo>
                    <a:lnTo>
                      <a:pt x="264" y="87"/>
                    </a:lnTo>
                    <a:lnTo>
                      <a:pt x="217" y="90"/>
                    </a:lnTo>
                    <a:lnTo>
                      <a:pt x="154" y="103"/>
                    </a:lnTo>
                    <a:lnTo>
                      <a:pt x="109" y="59"/>
                    </a:lnTo>
                    <a:lnTo>
                      <a:pt x="92" y="62"/>
                    </a:lnTo>
                    <a:lnTo>
                      <a:pt x="92" y="80"/>
                    </a:lnTo>
                    <a:lnTo>
                      <a:pt x="72" y="90"/>
                    </a:lnTo>
                    <a:lnTo>
                      <a:pt x="21" y="84"/>
                    </a:lnTo>
                    <a:lnTo>
                      <a:pt x="0" y="47"/>
                    </a:lnTo>
                    <a:lnTo>
                      <a:pt x="0" y="0"/>
                    </a:lnTo>
                    <a:lnTo>
                      <a:pt x="145" y="11"/>
                    </a:lnTo>
                    <a:lnTo>
                      <a:pt x="315" y="22"/>
                    </a:lnTo>
                    <a:lnTo>
                      <a:pt x="419" y="30"/>
                    </a:lnTo>
                    <a:lnTo>
                      <a:pt x="385" y="83"/>
                    </a:lnTo>
                    <a:lnTo>
                      <a:pt x="301" y="76"/>
                    </a:lnTo>
                    <a:lnTo>
                      <a:pt x="294" y="91"/>
                    </a:lnTo>
                    <a:lnTo>
                      <a:pt x="285" y="100"/>
                    </a:lnTo>
                    <a:lnTo>
                      <a:pt x="265" y="117"/>
                    </a:lnTo>
                    <a:lnTo>
                      <a:pt x="265" y="117"/>
                    </a:lnTo>
                    <a:close/>
                  </a:path>
                </a:pathLst>
              </a:custGeom>
              <a:solidFill>
                <a:srgbClr val="6B614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42" name="Freeform 194"/>
              <p:cNvSpPr>
                <a:spLocks/>
              </p:cNvSpPr>
              <p:nvPr/>
            </p:nvSpPr>
            <p:spPr bwMode="auto">
              <a:xfrm>
                <a:off x="2608" y="3258"/>
                <a:ext cx="553" cy="533"/>
              </a:xfrm>
              <a:custGeom>
                <a:avLst/>
                <a:gdLst>
                  <a:gd name="T0" fmla="*/ 214 w 553"/>
                  <a:gd name="T1" fmla="*/ 8 h 533"/>
                  <a:gd name="T2" fmla="*/ 231 w 553"/>
                  <a:gd name="T3" fmla="*/ 51 h 533"/>
                  <a:gd name="T4" fmla="*/ 228 w 553"/>
                  <a:gd name="T5" fmla="*/ 70 h 533"/>
                  <a:gd name="T6" fmla="*/ 182 w 553"/>
                  <a:gd name="T7" fmla="*/ 94 h 533"/>
                  <a:gd name="T8" fmla="*/ 159 w 553"/>
                  <a:gd name="T9" fmla="*/ 157 h 533"/>
                  <a:gd name="T10" fmla="*/ 129 w 553"/>
                  <a:gd name="T11" fmla="*/ 389 h 533"/>
                  <a:gd name="T12" fmla="*/ 225 w 553"/>
                  <a:gd name="T13" fmla="*/ 237 h 533"/>
                  <a:gd name="T14" fmla="*/ 236 w 553"/>
                  <a:gd name="T15" fmla="*/ 197 h 533"/>
                  <a:gd name="T16" fmla="*/ 329 w 553"/>
                  <a:gd name="T17" fmla="*/ 222 h 533"/>
                  <a:gd name="T18" fmla="*/ 333 w 553"/>
                  <a:gd name="T19" fmla="*/ 239 h 533"/>
                  <a:gd name="T20" fmla="*/ 363 w 553"/>
                  <a:gd name="T21" fmla="*/ 249 h 533"/>
                  <a:gd name="T22" fmla="*/ 497 w 553"/>
                  <a:gd name="T23" fmla="*/ 309 h 533"/>
                  <a:gd name="T24" fmla="*/ 498 w 553"/>
                  <a:gd name="T25" fmla="*/ 359 h 533"/>
                  <a:gd name="T26" fmla="*/ 512 w 553"/>
                  <a:gd name="T27" fmla="*/ 371 h 533"/>
                  <a:gd name="T28" fmla="*/ 521 w 553"/>
                  <a:gd name="T29" fmla="*/ 382 h 533"/>
                  <a:gd name="T30" fmla="*/ 428 w 553"/>
                  <a:gd name="T31" fmla="*/ 376 h 533"/>
                  <a:gd name="T32" fmla="*/ 379 w 553"/>
                  <a:gd name="T33" fmla="*/ 389 h 533"/>
                  <a:gd name="T34" fmla="*/ 347 w 553"/>
                  <a:gd name="T35" fmla="*/ 417 h 533"/>
                  <a:gd name="T36" fmla="*/ 317 w 553"/>
                  <a:gd name="T37" fmla="*/ 402 h 533"/>
                  <a:gd name="T38" fmla="*/ 287 w 553"/>
                  <a:gd name="T39" fmla="*/ 455 h 533"/>
                  <a:gd name="T40" fmla="*/ 296 w 553"/>
                  <a:gd name="T41" fmla="*/ 470 h 533"/>
                  <a:gd name="T42" fmla="*/ 291 w 553"/>
                  <a:gd name="T43" fmla="*/ 502 h 533"/>
                  <a:gd name="T44" fmla="*/ 224 w 553"/>
                  <a:gd name="T45" fmla="*/ 527 h 533"/>
                  <a:gd name="T46" fmla="*/ 229 w 553"/>
                  <a:gd name="T47" fmla="*/ 495 h 533"/>
                  <a:gd name="T48" fmla="*/ 178 w 553"/>
                  <a:gd name="T49" fmla="*/ 448 h 533"/>
                  <a:gd name="T50" fmla="*/ 139 w 553"/>
                  <a:gd name="T51" fmla="*/ 467 h 533"/>
                  <a:gd name="T52" fmla="*/ 126 w 553"/>
                  <a:gd name="T53" fmla="*/ 440 h 533"/>
                  <a:gd name="T54" fmla="*/ 102 w 553"/>
                  <a:gd name="T55" fmla="*/ 427 h 533"/>
                  <a:gd name="T56" fmla="*/ 40 w 553"/>
                  <a:gd name="T57" fmla="*/ 395 h 533"/>
                  <a:gd name="T58" fmla="*/ 52 w 553"/>
                  <a:gd name="T59" fmla="*/ 378 h 533"/>
                  <a:gd name="T60" fmla="*/ 44 w 553"/>
                  <a:gd name="T61" fmla="*/ 342 h 533"/>
                  <a:gd name="T62" fmla="*/ 66 w 553"/>
                  <a:gd name="T63" fmla="*/ 302 h 533"/>
                  <a:gd name="T64" fmla="*/ 69 w 553"/>
                  <a:gd name="T65" fmla="*/ 342 h 533"/>
                  <a:gd name="T66" fmla="*/ 97 w 553"/>
                  <a:gd name="T67" fmla="*/ 389 h 533"/>
                  <a:gd name="T68" fmla="*/ 106 w 553"/>
                  <a:gd name="T69" fmla="*/ 321 h 533"/>
                  <a:gd name="T70" fmla="*/ 85 w 553"/>
                  <a:gd name="T71" fmla="*/ 139 h 533"/>
                  <a:gd name="T72" fmla="*/ 84 w 553"/>
                  <a:gd name="T73" fmla="*/ 74 h 533"/>
                  <a:gd name="T74" fmla="*/ 52 w 553"/>
                  <a:gd name="T75" fmla="*/ 48 h 533"/>
                  <a:gd name="T76" fmla="*/ 3 w 553"/>
                  <a:gd name="T77" fmla="*/ 70 h 533"/>
                  <a:gd name="T78" fmla="*/ 45 w 553"/>
                  <a:gd name="T79" fmla="*/ 31 h 533"/>
                  <a:gd name="T80" fmla="*/ 95 w 553"/>
                  <a:gd name="T81" fmla="*/ 37 h 533"/>
                  <a:gd name="T82" fmla="*/ 138 w 553"/>
                  <a:gd name="T83" fmla="*/ 0 h 53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</a:cxnLst>
                <a:rect l="0" t="0" r="r" b="b"/>
                <a:pathLst>
                  <a:path w="553" h="533">
                    <a:moveTo>
                      <a:pt x="138" y="0"/>
                    </a:moveTo>
                    <a:lnTo>
                      <a:pt x="214" y="8"/>
                    </a:lnTo>
                    <a:lnTo>
                      <a:pt x="246" y="41"/>
                    </a:lnTo>
                    <a:lnTo>
                      <a:pt x="231" y="51"/>
                    </a:lnTo>
                    <a:lnTo>
                      <a:pt x="250" y="80"/>
                    </a:lnTo>
                    <a:lnTo>
                      <a:pt x="228" y="70"/>
                    </a:lnTo>
                    <a:lnTo>
                      <a:pt x="197" y="77"/>
                    </a:lnTo>
                    <a:lnTo>
                      <a:pt x="182" y="94"/>
                    </a:lnTo>
                    <a:lnTo>
                      <a:pt x="163" y="61"/>
                    </a:lnTo>
                    <a:lnTo>
                      <a:pt x="159" y="157"/>
                    </a:lnTo>
                    <a:lnTo>
                      <a:pt x="129" y="366"/>
                    </a:lnTo>
                    <a:lnTo>
                      <a:pt x="129" y="389"/>
                    </a:lnTo>
                    <a:lnTo>
                      <a:pt x="210" y="282"/>
                    </a:lnTo>
                    <a:lnTo>
                      <a:pt x="225" y="237"/>
                    </a:lnTo>
                    <a:lnTo>
                      <a:pt x="218" y="190"/>
                    </a:lnTo>
                    <a:lnTo>
                      <a:pt x="236" y="197"/>
                    </a:lnTo>
                    <a:lnTo>
                      <a:pt x="313" y="211"/>
                    </a:lnTo>
                    <a:lnTo>
                      <a:pt x="329" y="222"/>
                    </a:lnTo>
                    <a:lnTo>
                      <a:pt x="354" y="222"/>
                    </a:lnTo>
                    <a:lnTo>
                      <a:pt x="333" y="239"/>
                    </a:lnTo>
                    <a:lnTo>
                      <a:pt x="346" y="252"/>
                    </a:lnTo>
                    <a:lnTo>
                      <a:pt x="363" y="249"/>
                    </a:lnTo>
                    <a:lnTo>
                      <a:pt x="410" y="214"/>
                    </a:lnTo>
                    <a:lnTo>
                      <a:pt x="497" y="309"/>
                    </a:lnTo>
                    <a:lnTo>
                      <a:pt x="517" y="320"/>
                    </a:lnTo>
                    <a:lnTo>
                      <a:pt x="498" y="359"/>
                    </a:lnTo>
                    <a:lnTo>
                      <a:pt x="517" y="360"/>
                    </a:lnTo>
                    <a:lnTo>
                      <a:pt x="512" y="371"/>
                    </a:lnTo>
                    <a:lnTo>
                      <a:pt x="553" y="379"/>
                    </a:lnTo>
                    <a:lnTo>
                      <a:pt x="521" y="382"/>
                    </a:lnTo>
                    <a:lnTo>
                      <a:pt x="471" y="381"/>
                    </a:lnTo>
                    <a:lnTo>
                      <a:pt x="428" y="376"/>
                    </a:lnTo>
                    <a:lnTo>
                      <a:pt x="429" y="389"/>
                    </a:lnTo>
                    <a:lnTo>
                      <a:pt x="379" y="389"/>
                    </a:lnTo>
                    <a:lnTo>
                      <a:pt x="367" y="412"/>
                    </a:lnTo>
                    <a:lnTo>
                      <a:pt x="347" y="417"/>
                    </a:lnTo>
                    <a:lnTo>
                      <a:pt x="347" y="408"/>
                    </a:lnTo>
                    <a:lnTo>
                      <a:pt x="317" y="402"/>
                    </a:lnTo>
                    <a:lnTo>
                      <a:pt x="313" y="460"/>
                    </a:lnTo>
                    <a:lnTo>
                      <a:pt x="287" y="455"/>
                    </a:lnTo>
                    <a:lnTo>
                      <a:pt x="272" y="469"/>
                    </a:lnTo>
                    <a:lnTo>
                      <a:pt x="296" y="470"/>
                    </a:lnTo>
                    <a:lnTo>
                      <a:pt x="288" y="487"/>
                    </a:lnTo>
                    <a:lnTo>
                      <a:pt x="291" y="502"/>
                    </a:lnTo>
                    <a:lnTo>
                      <a:pt x="254" y="533"/>
                    </a:lnTo>
                    <a:lnTo>
                      <a:pt x="224" y="527"/>
                    </a:lnTo>
                    <a:lnTo>
                      <a:pt x="236" y="506"/>
                    </a:lnTo>
                    <a:lnTo>
                      <a:pt x="229" y="495"/>
                    </a:lnTo>
                    <a:lnTo>
                      <a:pt x="178" y="477"/>
                    </a:lnTo>
                    <a:lnTo>
                      <a:pt x="178" y="448"/>
                    </a:lnTo>
                    <a:lnTo>
                      <a:pt x="167" y="448"/>
                    </a:lnTo>
                    <a:lnTo>
                      <a:pt x="139" y="467"/>
                    </a:lnTo>
                    <a:lnTo>
                      <a:pt x="126" y="460"/>
                    </a:lnTo>
                    <a:lnTo>
                      <a:pt x="126" y="440"/>
                    </a:lnTo>
                    <a:lnTo>
                      <a:pt x="103" y="441"/>
                    </a:lnTo>
                    <a:lnTo>
                      <a:pt x="102" y="427"/>
                    </a:lnTo>
                    <a:lnTo>
                      <a:pt x="51" y="398"/>
                    </a:lnTo>
                    <a:lnTo>
                      <a:pt x="40" y="395"/>
                    </a:lnTo>
                    <a:lnTo>
                      <a:pt x="40" y="386"/>
                    </a:lnTo>
                    <a:lnTo>
                      <a:pt x="52" y="378"/>
                    </a:lnTo>
                    <a:lnTo>
                      <a:pt x="64" y="359"/>
                    </a:lnTo>
                    <a:lnTo>
                      <a:pt x="44" y="342"/>
                    </a:lnTo>
                    <a:lnTo>
                      <a:pt x="51" y="309"/>
                    </a:lnTo>
                    <a:lnTo>
                      <a:pt x="66" y="302"/>
                    </a:lnTo>
                    <a:lnTo>
                      <a:pt x="74" y="318"/>
                    </a:lnTo>
                    <a:lnTo>
                      <a:pt x="69" y="342"/>
                    </a:lnTo>
                    <a:lnTo>
                      <a:pt x="85" y="371"/>
                    </a:lnTo>
                    <a:lnTo>
                      <a:pt x="97" y="389"/>
                    </a:lnTo>
                    <a:lnTo>
                      <a:pt x="110" y="392"/>
                    </a:lnTo>
                    <a:lnTo>
                      <a:pt x="106" y="321"/>
                    </a:lnTo>
                    <a:lnTo>
                      <a:pt x="95" y="252"/>
                    </a:lnTo>
                    <a:lnTo>
                      <a:pt x="85" y="139"/>
                    </a:lnTo>
                    <a:lnTo>
                      <a:pt x="95" y="104"/>
                    </a:lnTo>
                    <a:lnTo>
                      <a:pt x="84" y="74"/>
                    </a:lnTo>
                    <a:lnTo>
                      <a:pt x="77" y="48"/>
                    </a:lnTo>
                    <a:lnTo>
                      <a:pt x="52" y="48"/>
                    </a:lnTo>
                    <a:lnTo>
                      <a:pt x="18" y="51"/>
                    </a:lnTo>
                    <a:lnTo>
                      <a:pt x="3" y="70"/>
                    </a:lnTo>
                    <a:lnTo>
                      <a:pt x="0" y="41"/>
                    </a:lnTo>
                    <a:lnTo>
                      <a:pt x="45" y="31"/>
                    </a:lnTo>
                    <a:lnTo>
                      <a:pt x="76" y="35"/>
                    </a:lnTo>
                    <a:lnTo>
                      <a:pt x="95" y="37"/>
                    </a:lnTo>
                    <a:lnTo>
                      <a:pt x="95" y="2"/>
                    </a:lnTo>
                    <a:lnTo>
                      <a:pt x="138" y="0"/>
                    </a:lnTo>
                    <a:lnTo>
                      <a:pt x="138" y="0"/>
                    </a:lnTo>
                    <a:close/>
                  </a:path>
                </a:pathLst>
              </a:custGeom>
              <a:solidFill>
                <a:srgbClr val="173B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43" name="Freeform 195"/>
              <p:cNvSpPr>
                <a:spLocks/>
              </p:cNvSpPr>
              <p:nvPr/>
            </p:nvSpPr>
            <p:spPr bwMode="auto">
              <a:xfrm>
                <a:off x="2854" y="3345"/>
                <a:ext cx="142" cy="113"/>
              </a:xfrm>
              <a:custGeom>
                <a:avLst/>
                <a:gdLst>
                  <a:gd name="T0" fmla="*/ 16 w 142"/>
                  <a:gd name="T1" fmla="*/ 10 h 113"/>
                  <a:gd name="T2" fmla="*/ 0 w 142"/>
                  <a:gd name="T3" fmla="*/ 37 h 113"/>
                  <a:gd name="T4" fmla="*/ 4 w 142"/>
                  <a:gd name="T5" fmla="*/ 76 h 113"/>
                  <a:gd name="T6" fmla="*/ 23 w 142"/>
                  <a:gd name="T7" fmla="*/ 92 h 113"/>
                  <a:gd name="T8" fmla="*/ 16 w 142"/>
                  <a:gd name="T9" fmla="*/ 47 h 113"/>
                  <a:gd name="T10" fmla="*/ 50 w 142"/>
                  <a:gd name="T11" fmla="*/ 48 h 113"/>
                  <a:gd name="T12" fmla="*/ 67 w 142"/>
                  <a:gd name="T13" fmla="*/ 107 h 113"/>
                  <a:gd name="T14" fmla="*/ 117 w 142"/>
                  <a:gd name="T15" fmla="*/ 84 h 113"/>
                  <a:gd name="T16" fmla="*/ 116 w 142"/>
                  <a:gd name="T17" fmla="*/ 113 h 113"/>
                  <a:gd name="T18" fmla="*/ 137 w 142"/>
                  <a:gd name="T19" fmla="*/ 99 h 113"/>
                  <a:gd name="T20" fmla="*/ 142 w 142"/>
                  <a:gd name="T21" fmla="*/ 76 h 113"/>
                  <a:gd name="T22" fmla="*/ 101 w 142"/>
                  <a:gd name="T23" fmla="*/ 13 h 113"/>
                  <a:gd name="T24" fmla="*/ 67 w 142"/>
                  <a:gd name="T25" fmla="*/ 0 h 113"/>
                  <a:gd name="T26" fmla="*/ 55 w 142"/>
                  <a:gd name="T27" fmla="*/ 18 h 113"/>
                  <a:gd name="T28" fmla="*/ 16 w 142"/>
                  <a:gd name="T29" fmla="*/ 10 h 113"/>
                  <a:gd name="T30" fmla="*/ 16 w 142"/>
                  <a:gd name="T31" fmla="*/ 10 h 11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142" h="113">
                    <a:moveTo>
                      <a:pt x="16" y="10"/>
                    </a:moveTo>
                    <a:lnTo>
                      <a:pt x="0" y="37"/>
                    </a:lnTo>
                    <a:lnTo>
                      <a:pt x="4" y="76"/>
                    </a:lnTo>
                    <a:lnTo>
                      <a:pt x="23" y="92"/>
                    </a:lnTo>
                    <a:lnTo>
                      <a:pt x="16" y="47"/>
                    </a:lnTo>
                    <a:lnTo>
                      <a:pt x="50" y="48"/>
                    </a:lnTo>
                    <a:lnTo>
                      <a:pt x="67" y="107"/>
                    </a:lnTo>
                    <a:lnTo>
                      <a:pt x="117" y="84"/>
                    </a:lnTo>
                    <a:lnTo>
                      <a:pt x="116" y="113"/>
                    </a:lnTo>
                    <a:lnTo>
                      <a:pt x="137" y="99"/>
                    </a:lnTo>
                    <a:lnTo>
                      <a:pt x="142" y="76"/>
                    </a:lnTo>
                    <a:lnTo>
                      <a:pt x="101" y="13"/>
                    </a:lnTo>
                    <a:lnTo>
                      <a:pt x="67" y="0"/>
                    </a:lnTo>
                    <a:lnTo>
                      <a:pt x="55" y="18"/>
                    </a:lnTo>
                    <a:lnTo>
                      <a:pt x="16" y="10"/>
                    </a:lnTo>
                    <a:lnTo>
                      <a:pt x="16" y="10"/>
                    </a:lnTo>
                    <a:close/>
                  </a:path>
                </a:pathLst>
              </a:custGeom>
              <a:solidFill>
                <a:srgbClr val="BDB5A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44" name="Freeform 196"/>
              <p:cNvSpPr>
                <a:spLocks/>
              </p:cNvSpPr>
              <p:nvPr/>
            </p:nvSpPr>
            <p:spPr bwMode="auto">
              <a:xfrm>
                <a:off x="2800" y="2896"/>
                <a:ext cx="314" cy="191"/>
              </a:xfrm>
              <a:custGeom>
                <a:avLst/>
                <a:gdLst>
                  <a:gd name="T0" fmla="*/ 300 w 314"/>
                  <a:gd name="T1" fmla="*/ 0 h 191"/>
                  <a:gd name="T2" fmla="*/ 48 w 314"/>
                  <a:gd name="T3" fmla="*/ 29 h 191"/>
                  <a:gd name="T4" fmla="*/ 49 w 314"/>
                  <a:gd name="T5" fmla="*/ 60 h 191"/>
                  <a:gd name="T6" fmla="*/ 63 w 314"/>
                  <a:gd name="T7" fmla="*/ 113 h 191"/>
                  <a:gd name="T8" fmla="*/ 14 w 314"/>
                  <a:gd name="T9" fmla="*/ 176 h 191"/>
                  <a:gd name="T10" fmla="*/ 0 w 314"/>
                  <a:gd name="T11" fmla="*/ 191 h 191"/>
                  <a:gd name="T12" fmla="*/ 191 w 314"/>
                  <a:gd name="T13" fmla="*/ 179 h 191"/>
                  <a:gd name="T14" fmla="*/ 314 w 314"/>
                  <a:gd name="T15" fmla="*/ 24 h 191"/>
                  <a:gd name="T16" fmla="*/ 300 w 314"/>
                  <a:gd name="T17" fmla="*/ 0 h 191"/>
                  <a:gd name="T18" fmla="*/ 300 w 314"/>
                  <a:gd name="T19" fmla="*/ 0 h 19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314" h="191">
                    <a:moveTo>
                      <a:pt x="300" y="0"/>
                    </a:moveTo>
                    <a:lnTo>
                      <a:pt x="48" y="29"/>
                    </a:lnTo>
                    <a:lnTo>
                      <a:pt x="49" y="60"/>
                    </a:lnTo>
                    <a:lnTo>
                      <a:pt x="63" y="113"/>
                    </a:lnTo>
                    <a:lnTo>
                      <a:pt x="14" y="176"/>
                    </a:lnTo>
                    <a:lnTo>
                      <a:pt x="0" y="191"/>
                    </a:lnTo>
                    <a:lnTo>
                      <a:pt x="191" y="179"/>
                    </a:lnTo>
                    <a:lnTo>
                      <a:pt x="314" y="24"/>
                    </a:lnTo>
                    <a:lnTo>
                      <a:pt x="300" y="0"/>
                    </a:lnTo>
                    <a:lnTo>
                      <a:pt x="300" y="0"/>
                    </a:lnTo>
                    <a:close/>
                  </a:path>
                </a:pathLst>
              </a:custGeom>
              <a:solidFill>
                <a:srgbClr val="9E856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45" name="Freeform 197"/>
              <p:cNvSpPr>
                <a:spLocks/>
              </p:cNvSpPr>
              <p:nvPr/>
            </p:nvSpPr>
            <p:spPr bwMode="auto">
              <a:xfrm>
                <a:off x="2874" y="2944"/>
                <a:ext cx="104" cy="50"/>
              </a:xfrm>
              <a:custGeom>
                <a:avLst/>
                <a:gdLst>
                  <a:gd name="T0" fmla="*/ 104 w 104"/>
                  <a:gd name="T1" fmla="*/ 0 h 50"/>
                  <a:gd name="T2" fmla="*/ 44 w 104"/>
                  <a:gd name="T3" fmla="*/ 18 h 50"/>
                  <a:gd name="T4" fmla="*/ 1 w 104"/>
                  <a:gd name="T5" fmla="*/ 10 h 50"/>
                  <a:gd name="T6" fmla="*/ 0 w 104"/>
                  <a:gd name="T7" fmla="*/ 43 h 50"/>
                  <a:gd name="T8" fmla="*/ 17 w 104"/>
                  <a:gd name="T9" fmla="*/ 50 h 50"/>
                  <a:gd name="T10" fmla="*/ 67 w 104"/>
                  <a:gd name="T11" fmla="*/ 30 h 50"/>
                  <a:gd name="T12" fmla="*/ 104 w 104"/>
                  <a:gd name="T13" fmla="*/ 0 h 50"/>
                  <a:gd name="T14" fmla="*/ 104 w 104"/>
                  <a:gd name="T15" fmla="*/ 0 h 5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04" h="50">
                    <a:moveTo>
                      <a:pt x="104" y="0"/>
                    </a:moveTo>
                    <a:lnTo>
                      <a:pt x="44" y="18"/>
                    </a:lnTo>
                    <a:lnTo>
                      <a:pt x="1" y="10"/>
                    </a:lnTo>
                    <a:lnTo>
                      <a:pt x="0" y="43"/>
                    </a:lnTo>
                    <a:lnTo>
                      <a:pt x="17" y="50"/>
                    </a:lnTo>
                    <a:lnTo>
                      <a:pt x="67" y="30"/>
                    </a:lnTo>
                    <a:lnTo>
                      <a:pt x="104" y="0"/>
                    </a:lnTo>
                    <a:lnTo>
                      <a:pt x="104" y="0"/>
                    </a:lnTo>
                    <a:close/>
                  </a:path>
                </a:pathLst>
              </a:custGeom>
              <a:solidFill>
                <a:srgbClr val="78695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46" name="Freeform 198"/>
              <p:cNvSpPr>
                <a:spLocks/>
              </p:cNvSpPr>
              <p:nvPr/>
            </p:nvSpPr>
            <p:spPr bwMode="auto">
              <a:xfrm>
                <a:off x="2995" y="2929"/>
                <a:ext cx="84" cy="30"/>
              </a:xfrm>
              <a:custGeom>
                <a:avLst/>
                <a:gdLst>
                  <a:gd name="T0" fmla="*/ 84 w 84"/>
                  <a:gd name="T1" fmla="*/ 0 h 30"/>
                  <a:gd name="T2" fmla="*/ 17 w 84"/>
                  <a:gd name="T3" fmla="*/ 12 h 30"/>
                  <a:gd name="T4" fmla="*/ 0 w 84"/>
                  <a:gd name="T5" fmla="*/ 30 h 30"/>
                  <a:gd name="T6" fmla="*/ 47 w 84"/>
                  <a:gd name="T7" fmla="*/ 22 h 30"/>
                  <a:gd name="T8" fmla="*/ 84 w 84"/>
                  <a:gd name="T9" fmla="*/ 0 h 30"/>
                  <a:gd name="T10" fmla="*/ 84 w 84"/>
                  <a:gd name="T11" fmla="*/ 0 h 3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84" h="30">
                    <a:moveTo>
                      <a:pt x="84" y="0"/>
                    </a:moveTo>
                    <a:lnTo>
                      <a:pt x="17" y="12"/>
                    </a:lnTo>
                    <a:lnTo>
                      <a:pt x="0" y="30"/>
                    </a:lnTo>
                    <a:lnTo>
                      <a:pt x="47" y="22"/>
                    </a:lnTo>
                    <a:lnTo>
                      <a:pt x="84" y="0"/>
                    </a:lnTo>
                    <a:lnTo>
                      <a:pt x="84" y="0"/>
                    </a:lnTo>
                    <a:close/>
                  </a:path>
                </a:pathLst>
              </a:custGeom>
              <a:solidFill>
                <a:srgbClr val="78695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47" name="Freeform 199"/>
              <p:cNvSpPr>
                <a:spLocks/>
              </p:cNvSpPr>
              <p:nvPr/>
            </p:nvSpPr>
            <p:spPr bwMode="auto">
              <a:xfrm>
                <a:off x="2867" y="2972"/>
                <a:ext cx="207" cy="108"/>
              </a:xfrm>
              <a:custGeom>
                <a:avLst/>
                <a:gdLst>
                  <a:gd name="T0" fmla="*/ 180 w 207"/>
                  <a:gd name="T1" fmla="*/ 11 h 108"/>
                  <a:gd name="T2" fmla="*/ 145 w 207"/>
                  <a:gd name="T3" fmla="*/ 13 h 108"/>
                  <a:gd name="T4" fmla="*/ 100 w 207"/>
                  <a:gd name="T5" fmla="*/ 22 h 108"/>
                  <a:gd name="T6" fmla="*/ 95 w 207"/>
                  <a:gd name="T7" fmla="*/ 11 h 108"/>
                  <a:gd name="T8" fmla="*/ 74 w 207"/>
                  <a:gd name="T9" fmla="*/ 48 h 108"/>
                  <a:gd name="T10" fmla="*/ 34 w 207"/>
                  <a:gd name="T11" fmla="*/ 48 h 108"/>
                  <a:gd name="T12" fmla="*/ 54 w 207"/>
                  <a:gd name="T13" fmla="*/ 64 h 108"/>
                  <a:gd name="T14" fmla="*/ 48 w 207"/>
                  <a:gd name="T15" fmla="*/ 84 h 108"/>
                  <a:gd name="T16" fmla="*/ 20 w 207"/>
                  <a:gd name="T17" fmla="*/ 77 h 108"/>
                  <a:gd name="T18" fmla="*/ 0 w 207"/>
                  <a:gd name="T19" fmla="*/ 103 h 108"/>
                  <a:gd name="T20" fmla="*/ 54 w 207"/>
                  <a:gd name="T21" fmla="*/ 108 h 108"/>
                  <a:gd name="T22" fmla="*/ 136 w 207"/>
                  <a:gd name="T23" fmla="*/ 95 h 108"/>
                  <a:gd name="T24" fmla="*/ 207 w 207"/>
                  <a:gd name="T25" fmla="*/ 0 h 108"/>
                  <a:gd name="T26" fmla="*/ 180 w 207"/>
                  <a:gd name="T27" fmla="*/ 11 h 108"/>
                  <a:gd name="T28" fmla="*/ 180 w 207"/>
                  <a:gd name="T29" fmla="*/ 11 h 10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207" h="108">
                    <a:moveTo>
                      <a:pt x="180" y="11"/>
                    </a:moveTo>
                    <a:lnTo>
                      <a:pt x="145" y="13"/>
                    </a:lnTo>
                    <a:lnTo>
                      <a:pt x="100" y="22"/>
                    </a:lnTo>
                    <a:lnTo>
                      <a:pt x="95" y="11"/>
                    </a:lnTo>
                    <a:lnTo>
                      <a:pt x="74" y="48"/>
                    </a:lnTo>
                    <a:lnTo>
                      <a:pt x="34" y="48"/>
                    </a:lnTo>
                    <a:lnTo>
                      <a:pt x="54" y="64"/>
                    </a:lnTo>
                    <a:lnTo>
                      <a:pt x="48" y="84"/>
                    </a:lnTo>
                    <a:lnTo>
                      <a:pt x="20" y="77"/>
                    </a:lnTo>
                    <a:lnTo>
                      <a:pt x="0" y="103"/>
                    </a:lnTo>
                    <a:lnTo>
                      <a:pt x="54" y="108"/>
                    </a:lnTo>
                    <a:lnTo>
                      <a:pt x="136" y="95"/>
                    </a:lnTo>
                    <a:lnTo>
                      <a:pt x="207" y="0"/>
                    </a:lnTo>
                    <a:lnTo>
                      <a:pt x="180" y="11"/>
                    </a:lnTo>
                    <a:lnTo>
                      <a:pt x="180" y="11"/>
                    </a:lnTo>
                    <a:close/>
                  </a:path>
                </a:pathLst>
              </a:custGeom>
              <a:solidFill>
                <a:srgbClr val="78695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48" name="Freeform 200"/>
              <p:cNvSpPr>
                <a:spLocks/>
              </p:cNvSpPr>
              <p:nvPr/>
            </p:nvSpPr>
            <p:spPr bwMode="auto">
              <a:xfrm>
                <a:off x="2636" y="2836"/>
                <a:ext cx="178" cy="358"/>
              </a:xfrm>
              <a:custGeom>
                <a:avLst/>
                <a:gdLst>
                  <a:gd name="T0" fmla="*/ 69 w 178"/>
                  <a:gd name="T1" fmla="*/ 0 h 358"/>
                  <a:gd name="T2" fmla="*/ 2 w 178"/>
                  <a:gd name="T3" fmla="*/ 176 h 358"/>
                  <a:gd name="T4" fmla="*/ 0 w 178"/>
                  <a:gd name="T5" fmla="*/ 349 h 358"/>
                  <a:gd name="T6" fmla="*/ 115 w 178"/>
                  <a:gd name="T7" fmla="*/ 358 h 358"/>
                  <a:gd name="T8" fmla="*/ 178 w 178"/>
                  <a:gd name="T9" fmla="*/ 351 h 358"/>
                  <a:gd name="T10" fmla="*/ 178 w 178"/>
                  <a:gd name="T11" fmla="*/ 108 h 358"/>
                  <a:gd name="T12" fmla="*/ 108 w 178"/>
                  <a:gd name="T13" fmla="*/ 6 h 358"/>
                  <a:gd name="T14" fmla="*/ 69 w 178"/>
                  <a:gd name="T15" fmla="*/ 0 h 358"/>
                  <a:gd name="T16" fmla="*/ 69 w 178"/>
                  <a:gd name="T17" fmla="*/ 0 h 35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178" h="358">
                    <a:moveTo>
                      <a:pt x="69" y="0"/>
                    </a:moveTo>
                    <a:lnTo>
                      <a:pt x="2" y="176"/>
                    </a:lnTo>
                    <a:lnTo>
                      <a:pt x="0" y="349"/>
                    </a:lnTo>
                    <a:lnTo>
                      <a:pt x="115" y="358"/>
                    </a:lnTo>
                    <a:lnTo>
                      <a:pt x="178" y="351"/>
                    </a:lnTo>
                    <a:lnTo>
                      <a:pt x="178" y="108"/>
                    </a:lnTo>
                    <a:lnTo>
                      <a:pt x="108" y="6"/>
                    </a:lnTo>
                    <a:lnTo>
                      <a:pt x="69" y="0"/>
                    </a:lnTo>
                    <a:lnTo>
                      <a:pt x="69" y="0"/>
                    </a:lnTo>
                    <a:close/>
                  </a:path>
                </a:pathLst>
              </a:custGeom>
              <a:solidFill>
                <a:srgbClr val="FFF5F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49" name="Freeform 201"/>
              <p:cNvSpPr>
                <a:spLocks/>
              </p:cNvSpPr>
              <p:nvPr/>
            </p:nvSpPr>
            <p:spPr bwMode="auto">
              <a:xfrm>
                <a:off x="2636" y="2831"/>
                <a:ext cx="82" cy="189"/>
              </a:xfrm>
              <a:custGeom>
                <a:avLst/>
                <a:gdLst>
                  <a:gd name="T0" fmla="*/ 73 w 82"/>
                  <a:gd name="T1" fmla="*/ 62 h 189"/>
                  <a:gd name="T2" fmla="*/ 56 w 82"/>
                  <a:gd name="T3" fmla="*/ 89 h 189"/>
                  <a:gd name="T4" fmla="*/ 37 w 82"/>
                  <a:gd name="T5" fmla="*/ 144 h 189"/>
                  <a:gd name="T6" fmla="*/ 6 w 82"/>
                  <a:gd name="T7" fmla="*/ 189 h 189"/>
                  <a:gd name="T8" fmla="*/ 0 w 82"/>
                  <a:gd name="T9" fmla="*/ 152 h 189"/>
                  <a:gd name="T10" fmla="*/ 26 w 82"/>
                  <a:gd name="T11" fmla="*/ 96 h 189"/>
                  <a:gd name="T12" fmla="*/ 34 w 82"/>
                  <a:gd name="T13" fmla="*/ 71 h 189"/>
                  <a:gd name="T14" fmla="*/ 43 w 82"/>
                  <a:gd name="T15" fmla="*/ 61 h 189"/>
                  <a:gd name="T16" fmla="*/ 54 w 82"/>
                  <a:gd name="T17" fmla="*/ 11 h 189"/>
                  <a:gd name="T18" fmla="*/ 69 w 82"/>
                  <a:gd name="T19" fmla="*/ 0 h 189"/>
                  <a:gd name="T20" fmla="*/ 82 w 82"/>
                  <a:gd name="T21" fmla="*/ 15 h 189"/>
                  <a:gd name="T22" fmla="*/ 73 w 82"/>
                  <a:gd name="T23" fmla="*/ 62 h 189"/>
                  <a:gd name="T24" fmla="*/ 73 w 82"/>
                  <a:gd name="T25" fmla="*/ 62 h 18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82" h="189">
                    <a:moveTo>
                      <a:pt x="73" y="62"/>
                    </a:moveTo>
                    <a:lnTo>
                      <a:pt x="56" y="89"/>
                    </a:lnTo>
                    <a:lnTo>
                      <a:pt x="37" y="144"/>
                    </a:lnTo>
                    <a:lnTo>
                      <a:pt x="6" y="189"/>
                    </a:lnTo>
                    <a:lnTo>
                      <a:pt x="0" y="152"/>
                    </a:lnTo>
                    <a:lnTo>
                      <a:pt x="26" y="96"/>
                    </a:lnTo>
                    <a:lnTo>
                      <a:pt x="34" y="71"/>
                    </a:lnTo>
                    <a:lnTo>
                      <a:pt x="43" y="61"/>
                    </a:lnTo>
                    <a:lnTo>
                      <a:pt x="54" y="11"/>
                    </a:lnTo>
                    <a:lnTo>
                      <a:pt x="69" y="0"/>
                    </a:lnTo>
                    <a:lnTo>
                      <a:pt x="82" y="15"/>
                    </a:lnTo>
                    <a:lnTo>
                      <a:pt x="73" y="62"/>
                    </a:lnTo>
                    <a:lnTo>
                      <a:pt x="73" y="62"/>
                    </a:lnTo>
                    <a:close/>
                  </a:path>
                </a:pathLst>
              </a:custGeom>
              <a:solidFill>
                <a:srgbClr val="C7C7D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50" name="Freeform 202"/>
              <p:cNvSpPr>
                <a:spLocks/>
              </p:cNvSpPr>
              <p:nvPr/>
            </p:nvSpPr>
            <p:spPr bwMode="auto">
              <a:xfrm>
                <a:off x="2796" y="2946"/>
                <a:ext cx="67" cy="126"/>
              </a:xfrm>
              <a:custGeom>
                <a:avLst/>
                <a:gdLst>
                  <a:gd name="T0" fmla="*/ 0 w 67"/>
                  <a:gd name="T1" fmla="*/ 8 h 126"/>
                  <a:gd name="T2" fmla="*/ 10 w 67"/>
                  <a:gd name="T3" fmla="*/ 63 h 126"/>
                  <a:gd name="T4" fmla="*/ 10 w 67"/>
                  <a:gd name="T5" fmla="*/ 126 h 126"/>
                  <a:gd name="T6" fmla="*/ 26 w 67"/>
                  <a:gd name="T7" fmla="*/ 120 h 126"/>
                  <a:gd name="T8" fmla="*/ 62 w 67"/>
                  <a:gd name="T9" fmla="*/ 74 h 126"/>
                  <a:gd name="T10" fmla="*/ 67 w 67"/>
                  <a:gd name="T11" fmla="*/ 28 h 126"/>
                  <a:gd name="T12" fmla="*/ 27 w 67"/>
                  <a:gd name="T13" fmla="*/ 0 h 126"/>
                  <a:gd name="T14" fmla="*/ 0 w 67"/>
                  <a:gd name="T15" fmla="*/ 8 h 126"/>
                  <a:gd name="T16" fmla="*/ 0 w 67"/>
                  <a:gd name="T17" fmla="*/ 8 h 1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67" h="126">
                    <a:moveTo>
                      <a:pt x="0" y="8"/>
                    </a:moveTo>
                    <a:lnTo>
                      <a:pt x="10" y="63"/>
                    </a:lnTo>
                    <a:lnTo>
                      <a:pt x="10" y="126"/>
                    </a:lnTo>
                    <a:lnTo>
                      <a:pt x="26" y="120"/>
                    </a:lnTo>
                    <a:lnTo>
                      <a:pt x="62" y="74"/>
                    </a:lnTo>
                    <a:lnTo>
                      <a:pt x="67" y="28"/>
                    </a:lnTo>
                    <a:lnTo>
                      <a:pt x="27" y="0"/>
                    </a:lnTo>
                    <a:lnTo>
                      <a:pt x="0" y="8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D1BDB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51" name="Freeform 203"/>
              <p:cNvSpPr>
                <a:spLocks/>
              </p:cNvSpPr>
              <p:nvPr/>
            </p:nvSpPr>
            <p:spPr bwMode="auto">
              <a:xfrm>
                <a:off x="2782" y="2952"/>
                <a:ext cx="85" cy="102"/>
              </a:xfrm>
              <a:custGeom>
                <a:avLst/>
                <a:gdLst>
                  <a:gd name="T0" fmla="*/ 0 w 85"/>
                  <a:gd name="T1" fmla="*/ 0 h 102"/>
                  <a:gd name="T2" fmla="*/ 40 w 85"/>
                  <a:gd name="T3" fmla="*/ 57 h 102"/>
                  <a:gd name="T4" fmla="*/ 41 w 85"/>
                  <a:gd name="T5" fmla="*/ 102 h 102"/>
                  <a:gd name="T6" fmla="*/ 75 w 85"/>
                  <a:gd name="T7" fmla="*/ 87 h 102"/>
                  <a:gd name="T8" fmla="*/ 85 w 85"/>
                  <a:gd name="T9" fmla="*/ 35 h 102"/>
                  <a:gd name="T10" fmla="*/ 46 w 85"/>
                  <a:gd name="T11" fmla="*/ 20 h 102"/>
                  <a:gd name="T12" fmla="*/ 0 w 85"/>
                  <a:gd name="T13" fmla="*/ 0 h 102"/>
                  <a:gd name="T14" fmla="*/ 0 w 85"/>
                  <a:gd name="T15" fmla="*/ 0 h 10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85" h="102">
                    <a:moveTo>
                      <a:pt x="0" y="0"/>
                    </a:moveTo>
                    <a:lnTo>
                      <a:pt x="40" y="57"/>
                    </a:lnTo>
                    <a:lnTo>
                      <a:pt x="41" y="102"/>
                    </a:lnTo>
                    <a:lnTo>
                      <a:pt x="75" y="87"/>
                    </a:lnTo>
                    <a:lnTo>
                      <a:pt x="85" y="35"/>
                    </a:lnTo>
                    <a:lnTo>
                      <a:pt x="46" y="2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9999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52" name="Freeform 204"/>
              <p:cNvSpPr>
                <a:spLocks/>
              </p:cNvSpPr>
              <p:nvPr/>
            </p:nvSpPr>
            <p:spPr bwMode="auto">
              <a:xfrm>
                <a:off x="2841" y="3174"/>
                <a:ext cx="139" cy="60"/>
              </a:xfrm>
              <a:custGeom>
                <a:avLst/>
                <a:gdLst>
                  <a:gd name="T0" fmla="*/ 0 w 139"/>
                  <a:gd name="T1" fmla="*/ 0 h 60"/>
                  <a:gd name="T2" fmla="*/ 139 w 139"/>
                  <a:gd name="T3" fmla="*/ 29 h 60"/>
                  <a:gd name="T4" fmla="*/ 118 w 139"/>
                  <a:gd name="T5" fmla="*/ 60 h 60"/>
                  <a:gd name="T6" fmla="*/ 2 w 139"/>
                  <a:gd name="T7" fmla="*/ 54 h 60"/>
                  <a:gd name="T8" fmla="*/ 0 w 139"/>
                  <a:gd name="T9" fmla="*/ 0 h 60"/>
                  <a:gd name="T10" fmla="*/ 0 w 139"/>
                  <a:gd name="T11" fmla="*/ 0 h 6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39" h="60">
                    <a:moveTo>
                      <a:pt x="0" y="0"/>
                    </a:moveTo>
                    <a:lnTo>
                      <a:pt x="139" y="29"/>
                    </a:lnTo>
                    <a:lnTo>
                      <a:pt x="118" y="60"/>
                    </a:lnTo>
                    <a:lnTo>
                      <a:pt x="2" y="54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BFBFB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  <p:sp>
          <p:nvSpPr>
            <p:cNvPr id="12" name="Freeform 206"/>
            <p:cNvSpPr>
              <a:spLocks/>
            </p:cNvSpPr>
            <p:nvPr/>
          </p:nvSpPr>
          <p:spPr bwMode="auto">
            <a:xfrm>
              <a:off x="2501" y="3105"/>
              <a:ext cx="465" cy="180"/>
            </a:xfrm>
            <a:custGeom>
              <a:avLst/>
              <a:gdLst>
                <a:gd name="T0" fmla="*/ 222 w 465"/>
                <a:gd name="T1" fmla="*/ 0 h 180"/>
                <a:gd name="T2" fmla="*/ 189 w 465"/>
                <a:gd name="T3" fmla="*/ 35 h 180"/>
                <a:gd name="T4" fmla="*/ 176 w 465"/>
                <a:gd name="T5" fmla="*/ 50 h 180"/>
                <a:gd name="T6" fmla="*/ 158 w 465"/>
                <a:gd name="T7" fmla="*/ 52 h 180"/>
                <a:gd name="T8" fmla="*/ 147 w 465"/>
                <a:gd name="T9" fmla="*/ 52 h 180"/>
                <a:gd name="T10" fmla="*/ 138 w 465"/>
                <a:gd name="T11" fmla="*/ 29 h 180"/>
                <a:gd name="T12" fmla="*/ 114 w 465"/>
                <a:gd name="T13" fmla="*/ 23 h 180"/>
                <a:gd name="T14" fmla="*/ 56 w 465"/>
                <a:gd name="T15" fmla="*/ 38 h 180"/>
                <a:gd name="T16" fmla="*/ 0 w 465"/>
                <a:gd name="T17" fmla="*/ 78 h 180"/>
                <a:gd name="T18" fmla="*/ 0 w 465"/>
                <a:gd name="T19" fmla="*/ 137 h 180"/>
                <a:gd name="T20" fmla="*/ 66 w 465"/>
                <a:gd name="T21" fmla="*/ 166 h 180"/>
                <a:gd name="T22" fmla="*/ 163 w 465"/>
                <a:gd name="T23" fmla="*/ 155 h 180"/>
                <a:gd name="T24" fmla="*/ 282 w 465"/>
                <a:gd name="T25" fmla="*/ 164 h 180"/>
                <a:gd name="T26" fmla="*/ 357 w 465"/>
                <a:gd name="T27" fmla="*/ 179 h 180"/>
                <a:gd name="T28" fmla="*/ 465 w 465"/>
                <a:gd name="T29" fmla="*/ 180 h 180"/>
                <a:gd name="T30" fmla="*/ 453 w 465"/>
                <a:gd name="T31" fmla="*/ 126 h 180"/>
                <a:gd name="T32" fmla="*/ 383 w 465"/>
                <a:gd name="T33" fmla="*/ 116 h 180"/>
                <a:gd name="T34" fmla="*/ 386 w 465"/>
                <a:gd name="T35" fmla="*/ 88 h 180"/>
                <a:gd name="T36" fmla="*/ 310 w 465"/>
                <a:gd name="T37" fmla="*/ 75 h 180"/>
                <a:gd name="T38" fmla="*/ 299 w 465"/>
                <a:gd name="T39" fmla="*/ 31 h 180"/>
                <a:gd name="T40" fmla="*/ 269 w 465"/>
                <a:gd name="T41" fmla="*/ 32 h 180"/>
                <a:gd name="T42" fmla="*/ 222 w 465"/>
                <a:gd name="T43" fmla="*/ 0 h 180"/>
                <a:gd name="T44" fmla="*/ 222 w 465"/>
                <a:gd name="T45" fmla="*/ 0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465" h="180">
                  <a:moveTo>
                    <a:pt x="222" y="0"/>
                  </a:moveTo>
                  <a:lnTo>
                    <a:pt x="189" y="35"/>
                  </a:lnTo>
                  <a:lnTo>
                    <a:pt x="176" y="50"/>
                  </a:lnTo>
                  <a:lnTo>
                    <a:pt x="158" y="52"/>
                  </a:lnTo>
                  <a:lnTo>
                    <a:pt x="147" y="52"/>
                  </a:lnTo>
                  <a:lnTo>
                    <a:pt x="138" y="29"/>
                  </a:lnTo>
                  <a:lnTo>
                    <a:pt x="114" y="23"/>
                  </a:lnTo>
                  <a:lnTo>
                    <a:pt x="56" y="38"/>
                  </a:lnTo>
                  <a:lnTo>
                    <a:pt x="0" y="78"/>
                  </a:lnTo>
                  <a:lnTo>
                    <a:pt x="0" y="137"/>
                  </a:lnTo>
                  <a:lnTo>
                    <a:pt x="66" y="166"/>
                  </a:lnTo>
                  <a:lnTo>
                    <a:pt x="163" y="155"/>
                  </a:lnTo>
                  <a:lnTo>
                    <a:pt x="282" y="164"/>
                  </a:lnTo>
                  <a:lnTo>
                    <a:pt x="357" y="179"/>
                  </a:lnTo>
                  <a:lnTo>
                    <a:pt x="465" y="180"/>
                  </a:lnTo>
                  <a:lnTo>
                    <a:pt x="453" y="126"/>
                  </a:lnTo>
                  <a:lnTo>
                    <a:pt x="383" y="116"/>
                  </a:lnTo>
                  <a:lnTo>
                    <a:pt x="386" y="88"/>
                  </a:lnTo>
                  <a:lnTo>
                    <a:pt x="310" y="75"/>
                  </a:lnTo>
                  <a:lnTo>
                    <a:pt x="299" y="31"/>
                  </a:lnTo>
                  <a:lnTo>
                    <a:pt x="269" y="32"/>
                  </a:lnTo>
                  <a:lnTo>
                    <a:pt x="222" y="0"/>
                  </a:lnTo>
                  <a:lnTo>
                    <a:pt x="222" y="0"/>
                  </a:lnTo>
                  <a:close/>
                </a:path>
              </a:pathLst>
            </a:custGeom>
            <a:solidFill>
              <a:srgbClr val="8A964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" name="Freeform 207"/>
            <p:cNvSpPr>
              <a:spLocks/>
            </p:cNvSpPr>
            <p:nvPr/>
          </p:nvSpPr>
          <p:spPr bwMode="auto">
            <a:xfrm>
              <a:off x="2621" y="3157"/>
              <a:ext cx="36" cy="28"/>
            </a:xfrm>
            <a:custGeom>
              <a:avLst/>
              <a:gdLst>
                <a:gd name="T0" fmla="*/ 8 w 36"/>
                <a:gd name="T1" fmla="*/ 0 h 28"/>
                <a:gd name="T2" fmla="*/ 0 w 36"/>
                <a:gd name="T3" fmla="*/ 15 h 28"/>
                <a:gd name="T4" fmla="*/ 26 w 36"/>
                <a:gd name="T5" fmla="*/ 28 h 28"/>
                <a:gd name="T6" fmla="*/ 36 w 36"/>
                <a:gd name="T7" fmla="*/ 4 h 28"/>
                <a:gd name="T8" fmla="*/ 8 w 36"/>
                <a:gd name="T9" fmla="*/ 0 h 28"/>
                <a:gd name="T10" fmla="*/ 8 w 36"/>
                <a:gd name="T11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6" h="28">
                  <a:moveTo>
                    <a:pt x="8" y="0"/>
                  </a:moveTo>
                  <a:lnTo>
                    <a:pt x="0" y="15"/>
                  </a:lnTo>
                  <a:lnTo>
                    <a:pt x="26" y="28"/>
                  </a:lnTo>
                  <a:lnTo>
                    <a:pt x="36" y="4"/>
                  </a:lnTo>
                  <a:lnTo>
                    <a:pt x="8" y="0"/>
                  </a:lnTo>
                  <a:lnTo>
                    <a:pt x="8" y="0"/>
                  </a:lnTo>
                  <a:close/>
                </a:path>
              </a:pathLst>
            </a:custGeom>
            <a:solidFill>
              <a:srgbClr val="C9D49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" name="Freeform 208"/>
            <p:cNvSpPr>
              <a:spLocks/>
            </p:cNvSpPr>
            <p:nvPr/>
          </p:nvSpPr>
          <p:spPr bwMode="auto">
            <a:xfrm>
              <a:off x="2718" y="2858"/>
              <a:ext cx="55" cy="296"/>
            </a:xfrm>
            <a:custGeom>
              <a:avLst/>
              <a:gdLst>
                <a:gd name="T0" fmla="*/ 12 w 55"/>
                <a:gd name="T1" fmla="*/ 0 h 296"/>
                <a:gd name="T2" fmla="*/ 55 w 55"/>
                <a:gd name="T3" fmla="*/ 296 h 296"/>
                <a:gd name="T4" fmla="*/ 32 w 55"/>
                <a:gd name="T5" fmla="*/ 293 h 296"/>
                <a:gd name="T6" fmla="*/ 0 w 55"/>
                <a:gd name="T7" fmla="*/ 129 h 296"/>
                <a:gd name="T8" fmla="*/ 0 w 55"/>
                <a:gd name="T9" fmla="*/ 6 h 296"/>
                <a:gd name="T10" fmla="*/ 12 w 55"/>
                <a:gd name="T11" fmla="*/ 0 h 296"/>
                <a:gd name="T12" fmla="*/ 12 w 55"/>
                <a:gd name="T13" fmla="*/ 0 h 2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5" h="296">
                  <a:moveTo>
                    <a:pt x="12" y="0"/>
                  </a:moveTo>
                  <a:lnTo>
                    <a:pt x="55" y="296"/>
                  </a:lnTo>
                  <a:lnTo>
                    <a:pt x="32" y="293"/>
                  </a:lnTo>
                  <a:lnTo>
                    <a:pt x="0" y="129"/>
                  </a:lnTo>
                  <a:lnTo>
                    <a:pt x="0" y="6"/>
                  </a:lnTo>
                  <a:lnTo>
                    <a:pt x="12" y="0"/>
                  </a:lnTo>
                  <a:lnTo>
                    <a:pt x="12" y="0"/>
                  </a:lnTo>
                  <a:close/>
                </a:path>
              </a:pathLst>
            </a:custGeom>
            <a:solidFill>
              <a:srgbClr val="A69C8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" name="Freeform 209"/>
            <p:cNvSpPr>
              <a:spLocks/>
            </p:cNvSpPr>
            <p:nvPr/>
          </p:nvSpPr>
          <p:spPr bwMode="auto">
            <a:xfrm>
              <a:off x="2683" y="2834"/>
              <a:ext cx="88" cy="327"/>
            </a:xfrm>
            <a:custGeom>
              <a:avLst/>
              <a:gdLst>
                <a:gd name="T0" fmla="*/ 31 w 88"/>
                <a:gd name="T1" fmla="*/ 5 h 327"/>
                <a:gd name="T2" fmla="*/ 0 w 88"/>
                <a:gd name="T3" fmla="*/ 302 h 327"/>
                <a:gd name="T4" fmla="*/ 40 w 88"/>
                <a:gd name="T5" fmla="*/ 313 h 327"/>
                <a:gd name="T6" fmla="*/ 26 w 88"/>
                <a:gd name="T7" fmla="*/ 287 h 327"/>
                <a:gd name="T8" fmla="*/ 43 w 88"/>
                <a:gd name="T9" fmla="*/ 284 h 327"/>
                <a:gd name="T10" fmla="*/ 48 w 88"/>
                <a:gd name="T11" fmla="*/ 319 h 327"/>
                <a:gd name="T12" fmla="*/ 88 w 88"/>
                <a:gd name="T13" fmla="*/ 327 h 327"/>
                <a:gd name="T14" fmla="*/ 78 w 88"/>
                <a:gd name="T15" fmla="*/ 298 h 327"/>
                <a:gd name="T16" fmla="*/ 67 w 88"/>
                <a:gd name="T17" fmla="*/ 290 h 327"/>
                <a:gd name="T18" fmla="*/ 76 w 88"/>
                <a:gd name="T19" fmla="*/ 279 h 327"/>
                <a:gd name="T20" fmla="*/ 61 w 88"/>
                <a:gd name="T21" fmla="*/ 263 h 327"/>
                <a:gd name="T22" fmla="*/ 59 w 88"/>
                <a:gd name="T23" fmla="*/ 220 h 327"/>
                <a:gd name="T24" fmla="*/ 61 w 88"/>
                <a:gd name="T25" fmla="*/ 197 h 327"/>
                <a:gd name="T26" fmla="*/ 47 w 88"/>
                <a:gd name="T27" fmla="*/ 0 h 327"/>
                <a:gd name="T28" fmla="*/ 31 w 88"/>
                <a:gd name="T29" fmla="*/ 5 h 327"/>
                <a:gd name="T30" fmla="*/ 31 w 88"/>
                <a:gd name="T31" fmla="*/ 5 h 3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88" h="327">
                  <a:moveTo>
                    <a:pt x="31" y="5"/>
                  </a:moveTo>
                  <a:lnTo>
                    <a:pt x="0" y="302"/>
                  </a:lnTo>
                  <a:lnTo>
                    <a:pt x="40" y="313"/>
                  </a:lnTo>
                  <a:lnTo>
                    <a:pt x="26" y="287"/>
                  </a:lnTo>
                  <a:lnTo>
                    <a:pt x="43" y="284"/>
                  </a:lnTo>
                  <a:lnTo>
                    <a:pt x="48" y="319"/>
                  </a:lnTo>
                  <a:lnTo>
                    <a:pt x="88" y="327"/>
                  </a:lnTo>
                  <a:lnTo>
                    <a:pt x="78" y="298"/>
                  </a:lnTo>
                  <a:lnTo>
                    <a:pt x="67" y="290"/>
                  </a:lnTo>
                  <a:lnTo>
                    <a:pt x="76" y="279"/>
                  </a:lnTo>
                  <a:lnTo>
                    <a:pt x="61" y="263"/>
                  </a:lnTo>
                  <a:lnTo>
                    <a:pt x="59" y="220"/>
                  </a:lnTo>
                  <a:lnTo>
                    <a:pt x="61" y="197"/>
                  </a:lnTo>
                  <a:lnTo>
                    <a:pt x="47" y="0"/>
                  </a:lnTo>
                  <a:lnTo>
                    <a:pt x="31" y="5"/>
                  </a:lnTo>
                  <a:lnTo>
                    <a:pt x="31" y="5"/>
                  </a:lnTo>
                  <a:close/>
                </a:path>
              </a:pathLst>
            </a:custGeom>
            <a:solidFill>
              <a:srgbClr val="6B614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" name="Freeform 210"/>
            <p:cNvSpPr>
              <a:spLocks/>
            </p:cNvSpPr>
            <p:nvPr/>
          </p:nvSpPr>
          <p:spPr bwMode="auto">
            <a:xfrm>
              <a:off x="2493" y="3101"/>
              <a:ext cx="138" cy="146"/>
            </a:xfrm>
            <a:custGeom>
              <a:avLst/>
              <a:gdLst>
                <a:gd name="T0" fmla="*/ 119 w 138"/>
                <a:gd name="T1" fmla="*/ 20 h 146"/>
                <a:gd name="T2" fmla="*/ 37 w 138"/>
                <a:gd name="T3" fmla="*/ 29 h 146"/>
                <a:gd name="T4" fmla="*/ 0 w 138"/>
                <a:gd name="T5" fmla="*/ 90 h 146"/>
                <a:gd name="T6" fmla="*/ 13 w 138"/>
                <a:gd name="T7" fmla="*/ 146 h 146"/>
                <a:gd name="T8" fmla="*/ 62 w 138"/>
                <a:gd name="T9" fmla="*/ 107 h 146"/>
                <a:gd name="T10" fmla="*/ 102 w 138"/>
                <a:gd name="T11" fmla="*/ 93 h 146"/>
                <a:gd name="T12" fmla="*/ 93 w 138"/>
                <a:gd name="T13" fmla="*/ 89 h 146"/>
                <a:gd name="T14" fmla="*/ 69 w 138"/>
                <a:gd name="T15" fmla="*/ 90 h 146"/>
                <a:gd name="T16" fmla="*/ 53 w 138"/>
                <a:gd name="T17" fmla="*/ 75 h 146"/>
                <a:gd name="T18" fmla="*/ 78 w 138"/>
                <a:gd name="T19" fmla="*/ 46 h 146"/>
                <a:gd name="T20" fmla="*/ 103 w 138"/>
                <a:gd name="T21" fmla="*/ 46 h 146"/>
                <a:gd name="T22" fmla="*/ 93 w 138"/>
                <a:gd name="T23" fmla="*/ 64 h 146"/>
                <a:gd name="T24" fmla="*/ 113 w 138"/>
                <a:gd name="T25" fmla="*/ 73 h 146"/>
                <a:gd name="T26" fmla="*/ 138 w 138"/>
                <a:gd name="T27" fmla="*/ 31 h 146"/>
                <a:gd name="T28" fmla="*/ 134 w 138"/>
                <a:gd name="T29" fmla="*/ 0 h 146"/>
                <a:gd name="T30" fmla="*/ 119 w 138"/>
                <a:gd name="T31" fmla="*/ 20 h 146"/>
                <a:gd name="T32" fmla="*/ 119 w 138"/>
                <a:gd name="T33" fmla="*/ 20 h 1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38" h="146">
                  <a:moveTo>
                    <a:pt x="119" y="20"/>
                  </a:moveTo>
                  <a:lnTo>
                    <a:pt x="37" y="29"/>
                  </a:lnTo>
                  <a:lnTo>
                    <a:pt x="0" y="90"/>
                  </a:lnTo>
                  <a:lnTo>
                    <a:pt x="13" y="146"/>
                  </a:lnTo>
                  <a:lnTo>
                    <a:pt x="62" y="107"/>
                  </a:lnTo>
                  <a:lnTo>
                    <a:pt x="102" y="93"/>
                  </a:lnTo>
                  <a:lnTo>
                    <a:pt x="93" y="89"/>
                  </a:lnTo>
                  <a:lnTo>
                    <a:pt x="69" y="90"/>
                  </a:lnTo>
                  <a:lnTo>
                    <a:pt x="53" y="75"/>
                  </a:lnTo>
                  <a:lnTo>
                    <a:pt x="78" y="46"/>
                  </a:lnTo>
                  <a:lnTo>
                    <a:pt x="103" y="46"/>
                  </a:lnTo>
                  <a:lnTo>
                    <a:pt x="93" y="64"/>
                  </a:lnTo>
                  <a:lnTo>
                    <a:pt x="113" y="73"/>
                  </a:lnTo>
                  <a:lnTo>
                    <a:pt x="138" y="31"/>
                  </a:lnTo>
                  <a:lnTo>
                    <a:pt x="134" y="0"/>
                  </a:lnTo>
                  <a:lnTo>
                    <a:pt x="119" y="20"/>
                  </a:lnTo>
                  <a:lnTo>
                    <a:pt x="119" y="20"/>
                  </a:lnTo>
                  <a:close/>
                </a:path>
              </a:pathLst>
            </a:custGeom>
            <a:solidFill>
              <a:srgbClr val="6661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" name="Freeform 211"/>
            <p:cNvSpPr>
              <a:spLocks/>
            </p:cNvSpPr>
            <p:nvPr/>
          </p:nvSpPr>
          <p:spPr bwMode="auto">
            <a:xfrm>
              <a:off x="2249" y="3041"/>
              <a:ext cx="462" cy="306"/>
            </a:xfrm>
            <a:custGeom>
              <a:avLst/>
              <a:gdLst>
                <a:gd name="T0" fmla="*/ 387 w 462"/>
                <a:gd name="T1" fmla="*/ 54 h 306"/>
                <a:gd name="T2" fmla="*/ 384 w 462"/>
                <a:gd name="T3" fmla="*/ 95 h 306"/>
                <a:gd name="T4" fmla="*/ 347 w 462"/>
                <a:gd name="T5" fmla="*/ 105 h 306"/>
                <a:gd name="T6" fmla="*/ 317 w 462"/>
                <a:gd name="T7" fmla="*/ 113 h 306"/>
                <a:gd name="T8" fmla="*/ 293 w 462"/>
                <a:gd name="T9" fmla="*/ 105 h 306"/>
                <a:gd name="T10" fmla="*/ 285 w 462"/>
                <a:gd name="T11" fmla="*/ 135 h 306"/>
                <a:gd name="T12" fmla="*/ 261 w 462"/>
                <a:gd name="T13" fmla="*/ 139 h 306"/>
                <a:gd name="T14" fmla="*/ 266 w 462"/>
                <a:gd name="T15" fmla="*/ 166 h 306"/>
                <a:gd name="T16" fmla="*/ 308 w 462"/>
                <a:gd name="T17" fmla="*/ 160 h 306"/>
                <a:gd name="T18" fmla="*/ 270 w 462"/>
                <a:gd name="T19" fmla="*/ 190 h 306"/>
                <a:gd name="T20" fmla="*/ 308 w 462"/>
                <a:gd name="T21" fmla="*/ 193 h 306"/>
                <a:gd name="T22" fmla="*/ 328 w 462"/>
                <a:gd name="T23" fmla="*/ 209 h 306"/>
                <a:gd name="T24" fmla="*/ 428 w 462"/>
                <a:gd name="T25" fmla="*/ 183 h 306"/>
                <a:gd name="T26" fmla="*/ 462 w 462"/>
                <a:gd name="T27" fmla="*/ 205 h 306"/>
                <a:gd name="T28" fmla="*/ 447 w 462"/>
                <a:gd name="T29" fmla="*/ 255 h 306"/>
                <a:gd name="T30" fmla="*/ 393 w 462"/>
                <a:gd name="T31" fmla="*/ 230 h 306"/>
                <a:gd name="T32" fmla="*/ 322 w 462"/>
                <a:gd name="T33" fmla="*/ 232 h 306"/>
                <a:gd name="T34" fmla="*/ 322 w 462"/>
                <a:gd name="T35" fmla="*/ 276 h 306"/>
                <a:gd name="T36" fmla="*/ 328 w 462"/>
                <a:gd name="T37" fmla="*/ 298 h 306"/>
                <a:gd name="T38" fmla="*/ 62 w 462"/>
                <a:gd name="T39" fmla="*/ 306 h 306"/>
                <a:gd name="T40" fmla="*/ 33 w 462"/>
                <a:gd name="T41" fmla="*/ 282 h 306"/>
                <a:gd name="T42" fmla="*/ 15 w 462"/>
                <a:gd name="T43" fmla="*/ 283 h 306"/>
                <a:gd name="T44" fmla="*/ 15 w 462"/>
                <a:gd name="T45" fmla="*/ 265 h 306"/>
                <a:gd name="T46" fmla="*/ 0 w 462"/>
                <a:gd name="T47" fmla="*/ 265 h 306"/>
                <a:gd name="T48" fmla="*/ 15 w 462"/>
                <a:gd name="T49" fmla="*/ 232 h 306"/>
                <a:gd name="T50" fmla="*/ 54 w 462"/>
                <a:gd name="T51" fmla="*/ 236 h 306"/>
                <a:gd name="T52" fmla="*/ 72 w 462"/>
                <a:gd name="T53" fmla="*/ 160 h 306"/>
                <a:gd name="T54" fmla="*/ 136 w 462"/>
                <a:gd name="T55" fmla="*/ 153 h 306"/>
                <a:gd name="T56" fmla="*/ 139 w 462"/>
                <a:gd name="T57" fmla="*/ 142 h 306"/>
                <a:gd name="T58" fmla="*/ 118 w 462"/>
                <a:gd name="T59" fmla="*/ 113 h 306"/>
                <a:gd name="T60" fmla="*/ 127 w 462"/>
                <a:gd name="T61" fmla="*/ 83 h 306"/>
                <a:gd name="T62" fmla="*/ 139 w 462"/>
                <a:gd name="T63" fmla="*/ 93 h 306"/>
                <a:gd name="T64" fmla="*/ 162 w 462"/>
                <a:gd name="T65" fmla="*/ 93 h 306"/>
                <a:gd name="T66" fmla="*/ 174 w 462"/>
                <a:gd name="T67" fmla="*/ 76 h 306"/>
                <a:gd name="T68" fmla="*/ 179 w 462"/>
                <a:gd name="T69" fmla="*/ 105 h 306"/>
                <a:gd name="T70" fmla="*/ 199 w 462"/>
                <a:gd name="T71" fmla="*/ 81 h 306"/>
                <a:gd name="T72" fmla="*/ 214 w 462"/>
                <a:gd name="T73" fmla="*/ 81 h 306"/>
                <a:gd name="T74" fmla="*/ 209 w 462"/>
                <a:gd name="T75" fmla="*/ 95 h 306"/>
                <a:gd name="T76" fmla="*/ 256 w 462"/>
                <a:gd name="T77" fmla="*/ 95 h 306"/>
                <a:gd name="T78" fmla="*/ 244 w 462"/>
                <a:gd name="T79" fmla="*/ 81 h 306"/>
                <a:gd name="T80" fmla="*/ 231 w 462"/>
                <a:gd name="T81" fmla="*/ 64 h 306"/>
                <a:gd name="T82" fmla="*/ 238 w 462"/>
                <a:gd name="T83" fmla="*/ 1 h 306"/>
                <a:gd name="T84" fmla="*/ 279 w 462"/>
                <a:gd name="T85" fmla="*/ 0 h 306"/>
                <a:gd name="T86" fmla="*/ 296 w 462"/>
                <a:gd name="T87" fmla="*/ 34 h 306"/>
                <a:gd name="T88" fmla="*/ 293 w 462"/>
                <a:gd name="T89" fmla="*/ 65 h 306"/>
                <a:gd name="T90" fmla="*/ 317 w 462"/>
                <a:gd name="T91" fmla="*/ 76 h 306"/>
                <a:gd name="T92" fmla="*/ 322 w 462"/>
                <a:gd name="T93" fmla="*/ 50 h 306"/>
                <a:gd name="T94" fmla="*/ 334 w 462"/>
                <a:gd name="T95" fmla="*/ 64 h 306"/>
                <a:gd name="T96" fmla="*/ 387 w 462"/>
                <a:gd name="T97" fmla="*/ 54 h 306"/>
                <a:gd name="T98" fmla="*/ 387 w 462"/>
                <a:gd name="T99" fmla="*/ 54 h 3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462" h="306">
                  <a:moveTo>
                    <a:pt x="387" y="54"/>
                  </a:moveTo>
                  <a:lnTo>
                    <a:pt x="384" y="95"/>
                  </a:lnTo>
                  <a:lnTo>
                    <a:pt x="347" y="105"/>
                  </a:lnTo>
                  <a:lnTo>
                    <a:pt x="317" y="113"/>
                  </a:lnTo>
                  <a:lnTo>
                    <a:pt x="293" y="105"/>
                  </a:lnTo>
                  <a:lnTo>
                    <a:pt x="285" y="135"/>
                  </a:lnTo>
                  <a:lnTo>
                    <a:pt x="261" y="139"/>
                  </a:lnTo>
                  <a:lnTo>
                    <a:pt x="266" y="166"/>
                  </a:lnTo>
                  <a:lnTo>
                    <a:pt x="308" y="160"/>
                  </a:lnTo>
                  <a:lnTo>
                    <a:pt x="270" y="190"/>
                  </a:lnTo>
                  <a:lnTo>
                    <a:pt x="308" y="193"/>
                  </a:lnTo>
                  <a:lnTo>
                    <a:pt x="328" y="209"/>
                  </a:lnTo>
                  <a:lnTo>
                    <a:pt x="428" y="183"/>
                  </a:lnTo>
                  <a:lnTo>
                    <a:pt x="462" y="205"/>
                  </a:lnTo>
                  <a:lnTo>
                    <a:pt x="447" y="255"/>
                  </a:lnTo>
                  <a:lnTo>
                    <a:pt x="393" y="230"/>
                  </a:lnTo>
                  <a:lnTo>
                    <a:pt x="322" y="232"/>
                  </a:lnTo>
                  <a:lnTo>
                    <a:pt x="322" y="276"/>
                  </a:lnTo>
                  <a:lnTo>
                    <a:pt x="328" y="298"/>
                  </a:lnTo>
                  <a:lnTo>
                    <a:pt x="62" y="306"/>
                  </a:lnTo>
                  <a:lnTo>
                    <a:pt x="33" y="282"/>
                  </a:lnTo>
                  <a:lnTo>
                    <a:pt x="15" y="283"/>
                  </a:lnTo>
                  <a:lnTo>
                    <a:pt x="15" y="265"/>
                  </a:lnTo>
                  <a:lnTo>
                    <a:pt x="0" y="265"/>
                  </a:lnTo>
                  <a:lnTo>
                    <a:pt x="15" y="232"/>
                  </a:lnTo>
                  <a:lnTo>
                    <a:pt x="54" y="236"/>
                  </a:lnTo>
                  <a:lnTo>
                    <a:pt x="72" y="160"/>
                  </a:lnTo>
                  <a:lnTo>
                    <a:pt x="136" y="153"/>
                  </a:lnTo>
                  <a:lnTo>
                    <a:pt x="139" y="142"/>
                  </a:lnTo>
                  <a:lnTo>
                    <a:pt x="118" y="113"/>
                  </a:lnTo>
                  <a:lnTo>
                    <a:pt x="127" y="83"/>
                  </a:lnTo>
                  <a:lnTo>
                    <a:pt x="139" y="93"/>
                  </a:lnTo>
                  <a:lnTo>
                    <a:pt x="162" y="93"/>
                  </a:lnTo>
                  <a:lnTo>
                    <a:pt x="174" y="76"/>
                  </a:lnTo>
                  <a:lnTo>
                    <a:pt x="179" y="105"/>
                  </a:lnTo>
                  <a:lnTo>
                    <a:pt x="199" y="81"/>
                  </a:lnTo>
                  <a:lnTo>
                    <a:pt x="214" y="81"/>
                  </a:lnTo>
                  <a:lnTo>
                    <a:pt x="209" y="95"/>
                  </a:lnTo>
                  <a:lnTo>
                    <a:pt x="256" y="95"/>
                  </a:lnTo>
                  <a:lnTo>
                    <a:pt x="244" y="81"/>
                  </a:lnTo>
                  <a:lnTo>
                    <a:pt x="231" y="64"/>
                  </a:lnTo>
                  <a:lnTo>
                    <a:pt x="238" y="1"/>
                  </a:lnTo>
                  <a:lnTo>
                    <a:pt x="279" y="0"/>
                  </a:lnTo>
                  <a:lnTo>
                    <a:pt x="296" y="34"/>
                  </a:lnTo>
                  <a:lnTo>
                    <a:pt x="293" y="65"/>
                  </a:lnTo>
                  <a:lnTo>
                    <a:pt x="317" y="76"/>
                  </a:lnTo>
                  <a:lnTo>
                    <a:pt x="322" y="50"/>
                  </a:lnTo>
                  <a:lnTo>
                    <a:pt x="334" y="64"/>
                  </a:lnTo>
                  <a:lnTo>
                    <a:pt x="387" y="54"/>
                  </a:lnTo>
                  <a:lnTo>
                    <a:pt x="387" y="54"/>
                  </a:lnTo>
                  <a:close/>
                </a:path>
              </a:pathLst>
            </a:custGeom>
            <a:solidFill>
              <a:srgbClr val="4736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" name="Freeform 212"/>
            <p:cNvSpPr>
              <a:spLocks/>
            </p:cNvSpPr>
            <p:nvPr/>
          </p:nvSpPr>
          <p:spPr bwMode="auto">
            <a:xfrm>
              <a:off x="2566" y="3226"/>
              <a:ext cx="102" cy="28"/>
            </a:xfrm>
            <a:custGeom>
              <a:avLst/>
              <a:gdLst>
                <a:gd name="T0" fmla="*/ 102 w 102"/>
                <a:gd name="T1" fmla="*/ 0 h 28"/>
                <a:gd name="T2" fmla="*/ 0 w 102"/>
                <a:gd name="T3" fmla="*/ 12 h 28"/>
                <a:gd name="T4" fmla="*/ 14 w 102"/>
                <a:gd name="T5" fmla="*/ 28 h 28"/>
                <a:gd name="T6" fmla="*/ 72 w 102"/>
                <a:gd name="T7" fmla="*/ 28 h 28"/>
                <a:gd name="T8" fmla="*/ 102 w 102"/>
                <a:gd name="T9" fmla="*/ 0 h 28"/>
                <a:gd name="T10" fmla="*/ 102 w 102"/>
                <a:gd name="T11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02" h="28">
                  <a:moveTo>
                    <a:pt x="102" y="0"/>
                  </a:moveTo>
                  <a:lnTo>
                    <a:pt x="0" y="12"/>
                  </a:lnTo>
                  <a:lnTo>
                    <a:pt x="14" y="28"/>
                  </a:lnTo>
                  <a:lnTo>
                    <a:pt x="72" y="28"/>
                  </a:lnTo>
                  <a:lnTo>
                    <a:pt x="102" y="0"/>
                  </a:lnTo>
                  <a:lnTo>
                    <a:pt x="102" y="0"/>
                  </a:lnTo>
                  <a:close/>
                </a:path>
              </a:pathLst>
            </a:custGeom>
            <a:solidFill>
              <a:srgbClr val="635E1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" name="Freeform 213"/>
            <p:cNvSpPr>
              <a:spLocks/>
            </p:cNvSpPr>
            <p:nvPr/>
          </p:nvSpPr>
          <p:spPr bwMode="auto">
            <a:xfrm>
              <a:off x="2580" y="3203"/>
              <a:ext cx="30" cy="37"/>
            </a:xfrm>
            <a:custGeom>
              <a:avLst/>
              <a:gdLst>
                <a:gd name="T0" fmla="*/ 30 w 30"/>
                <a:gd name="T1" fmla="*/ 13 h 37"/>
                <a:gd name="T2" fmla="*/ 10 w 30"/>
                <a:gd name="T3" fmla="*/ 0 h 37"/>
                <a:gd name="T4" fmla="*/ 0 w 30"/>
                <a:gd name="T5" fmla="*/ 18 h 37"/>
                <a:gd name="T6" fmla="*/ 3 w 30"/>
                <a:gd name="T7" fmla="*/ 37 h 37"/>
                <a:gd name="T8" fmla="*/ 30 w 30"/>
                <a:gd name="T9" fmla="*/ 13 h 37"/>
                <a:gd name="T10" fmla="*/ 30 w 30"/>
                <a:gd name="T11" fmla="*/ 13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0" h="37">
                  <a:moveTo>
                    <a:pt x="30" y="13"/>
                  </a:moveTo>
                  <a:lnTo>
                    <a:pt x="10" y="0"/>
                  </a:lnTo>
                  <a:lnTo>
                    <a:pt x="0" y="18"/>
                  </a:lnTo>
                  <a:lnTo>
                    <a:pt x="3" y="37"/>
                  </a:lnTo>
                  <a:lnTo>
                    <a:pt x="30" y="13"/>
                  </a:lnTo>
                  <a:lnTo>
                    <a:pt x="30" y="13"/>
                  </a:lnTo>
                  <a:close/>
                </a:path>
              </a:pathLst>
            </a:custGeom>
            <a:solidFill>
              <a:srgbClr val="635E1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" name="Freeform 214"/>
            <p:cNvSpPr>
              <a:spLocks/>
            </p:cNvSpPr>
            <p:nvPr/>
          </p:nvSpPr>
          <p:spPr bwMode="auto">
            <a:xfrm>
              <a:off x="2648" y="3154"/>
              <a:ext cx="204" cy="132"/>
            </a:xfrm>
            <a:custGeom>
              <a:avLst/>
              <a:gdLst>
                <a:gd name="T0" fmla="*/ 152 w 204"/>
                <a:gd name="T1" fmla="*/ 47 h 132"/>
                <a:gd name="T2" fmla="*/ 127 w 204"/>
                <a:gd name="T3" fmla="*/ 64 h 132"/>
                <a:gd name="T4" fmla="*/ 78 w 204"/>
                <a:gd name="T5" fmla="*/ 47 h 132"/>
                <a:gd name="T6" fmla="*/ 83 w 204"/>
                <a:gd name="T7" fmla="*/ 20 h 132"/>
                <a:gd name="T8" fmla="*/ 83 w 204"/>
                <a:gd name="T9" fmla="*/ 0 h 132"/>
                <a:gd name="T10" fmla="*/ 66 w 204"/>
                <a:gd name="T11" fmla="*/ 3 h 132"/>
                <a:gd name="T12" fmla="*/ 70 w 204"/>
                <a:gd name="T13" fmla="*/ 33 h 132"/>
                <a:gd name="T14" fmla="*/ 46 w 204"/>
                <a:gd name="T15" fmla="*/ 39 h 132"/>
                <a:gd name="T16" fmla="*/ 25 w 204"/>
                <a:gd name="T17" fmla="*/ 33 h 132"/>
                <a:gd name="T18" fmla="*/ 46 w 204"/>
                <a:gd name="T19" fmla="*/ 59 h 132"/>
                <a:gd name="T20" fmla="*/ 11 w 204"/>
                <a:gd name="T21" fmla="*/ 54 h 132"/>
                <a:gd name="T22" fmla="*/ 8 w 204"/>
                <a:gd name="T23" fmla="*/ 69 h 132"/>
                <a:gd name="T24" fmla="*/ 29 w 204"/>
                <a:gd name="T25" fmla="*/ 70 h 132"/>
                <a:gd name="T26" fmla="*/ 8 w 204"/>
                <a:gd name="T27" fmla="*/ 90 h 132"/>
                <a:gd name="T28" fmla="*/ 0 w 204"/>
                <a:gd name="T29" fmla="*/ 108 h 132"/>
                <a:gd name="T30" fmla="*/ 25 w 204"/>
                <a:gd name="T31" fmla="*/ 123 h 132"/>
                <a:gd name="T32" fmla="*/ 87 w 204"/>
                <a:gd name="T33" fmla="*/ 115 h 132"/>
                <a:gd name="T34" fmla="*/ 157 w 204"/>
                <a:gd name="T35" fmla="*/ 121 h 132"/>
                <a:gd name="T36" fmla="*/ 204 w 204"/>
                <a:gd name="T37" fmla="*/ 132 h 132"/>
                <a:gd name="T38" fmla="*/ 195 w 204"/>
                <a:gd name="T39" fmla="*/ 98 h 132"/>
                <a:gd name="T40" fmla="*/ 186 w 204"/>
                <a:gd name="T41" fmla="*/ 82 h 132"/>
                <a:gd name="T42" fmla="*/ 201 w 204"/>
                <a:gd name="T43" fmla="*/ 69 h 132"/>
                <a:gd name="T44" fmla="*/ 189 w 204"/>
                <a:gd name="T45" fmla="*/ 59 h 132"/>
                <a:gd name="T46" fmla="*/ 171 w 204"/>
                <a:gd name="T47" fmla="*/ 90 h 132"/>
                <a:gd name="T48" fmla="*/ 152 w 204"/>
                <a:gd name="T49" fmla="*/ 74 h 132"/>
                <a:gd name="T50" fmla="*/ 166 w 204"/>
                <a:gd name="T51" fmla="*/ 57 h 132"/>
                <a:gd name="T52" fmla="*/ 152 w 204"/>
                <a:gd name="T53" fmla="*/ 47 h 132"/>
                <a:gd name="T54" fmla="*/ 152 w 204"/>
                <a:gd name="T55" fmla="*/ 47 h 1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204" h="132">
                  <a:moveTo>
                    <a:pt x="152" y="47"/>
                  </a:moveTo>
                  <a:lnTo>
                    <a:pt x="127" y="64"/>
                  </a:lnTo>
                  <a:lnTo>
                    <a:pt x="78" y="47"/>
                  </a:lnTo>
                  <a:lnTo>
                    <a:pt x="83" y="20"/>
                  </a:lnTo>
                  <a:lnTo>
                    <a:pt x="83" y="0"/>
                  </a:lnTo>
                  <a:lnTo>
                    <a:pt x="66" y="3"/>
                  </a:lnTo>
                  <a:lnTo>
                    <a:pt x="70" y="33"/>
                  </a:lnTo>
                  <a:lnTo>
                    <a:pt x="46" y="39"/>
                  </a:lnTo>
                  <a:lnTo>
                    <a:pt x="25" y="33"/>
                  </a:lnTo>
                  <a:lnTo>
                    <a:pt x="46" y="59"/>
                  </a:lnTo>
                  <a:lnTo>
                    <a:pt x="11" y="54"/>
                  </a:lnTo>
                  <a:lnTo>
                    <a:pt x="8" y="69"/>
                  </a:lnTo>
                  <a:lnTo>
                    <a:pt x="29" y="70"/>
                  </a:lnTo>
                  <a:lnTo>
                    <a:pt x="8" y="90"/>
                  </a:lnTo>
                  <a:lnTo>
                    <a:pt x="0" y="108"/>
                  </a:lnTo>
                  <a:lnTo>
                    <a:pt x="25" y="123"/>
                  </a:lnTo>
                  <a:lnTo>
                    <a:pt x="87" y="115"/>
                  </a:lnTo>
                  <a:lnTo>
                    <a:pt x="157" y="121"/>
                  </a:lnTo>
                  <a:lnTo>
                    <a:pt x="204" y="132"/>
                  </a:lnTo>
                  <a:lnTo>
                    <a:pt x="195" y="98"/>
                  </a:lnTo>
                  <a:lnTo>
                    <a:pt x="186" y="82"/>
                  </a:lnTo>
                  <a:lnTo>
                    <a:pt x="201" y="69"/>
                  </a:lnTo>
                  <a:lnTo>
                    <a:pt x="189" y="59"/>
                  </a:lnTo>
                  <a:lnTo>
                    <a:pt x="171" y="90"/>
                  </a:lnTo>
                  <a:lnTo>
                    <a:pt x="152" y="74"/>
                  </a:lnTo>
                  <a:lnTo>
                    <a:pt x="166" y="57"/>
                  </a:lnTo>
                  <a:lnTo>
                    <a:pt x="152" y="47"/>
                  </a:lnTo>
                  <a:lnTo>
                    <a:pt x="152" y="47"/>
                  </a:lnTo>
                  <a:close/>
                </a:path>
              </a:pathLst>
            </a:custGeom>
            <a:solidFill>
              <a:srgbClr val="635E1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" name="Freeform 215"/>
            <p:cNvSpPr>
              <a:spLocks/>
            </p:cNvSpPr>
            <p:nvPr/>
          </p:nvSpPr>
          <p:spPr bwMode="auto">
            <a:xfrm>
              <a:off x="2730" y="3157"/>
              <a:ext cx="57" cy="64"/>
            </a:xfrm>
            <a:custGeom>
              <a:avLst/>
              <a:gdLst>
                <a:gd name="T0" fmla="*/ 24 w 57"/>
                <a:gd name="T1" fmla="*/ 64 h 64"/>
                <a:gd name="T2" fmla="*/ 34 w 57"/>
                <a:gd name="T3" fmla="*/ 33 h 64"/>
                <a:gd name="T4" fmla="*/ 57 w 57"/>
                <a:gd name="T5" fmla="*/ 23 h 64"/>
                <a:gd name="T6" fmla="*/ 25 w 57"/>
                <a:gd name="T7" fmla="*/ 19 h 64"/>
                <a:gd name="T8" fmla="*/ 25 w 57"/>
                <a:gd name="T9" fmla="*/ 0 h 64"/>
                <a:gd name="T10" fmla="*/ 0 w 57"/>
                <a:gd name="T11" fmla="*/ 19 h 64"/>
                <a:gd name="T12" fmla="*/ 1 w 57"/>
                <a:gd name="T13" fmla="*/ 54 h 64"/>
                <a:gd name="T14" fmla="*/ 24 w 57"/>
                <a:gd name="T15" fmla="*/ 64 h 64"/>
                <a:gd name="T16" fmla="*/ 24 w 57"/>
                <a:gd name="T17" fmla="*/ 64 h 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57" h="64">
                  <a:moveTo>
                    <a:pt x="24" y="64"/>
                  </a:moveTo>
                  <a:lnTo>
                    <a:pt x="34" y="33"/>
                  </a:lnTo>
                  <a:lnTo>
                    <a:pt x="57" y="23"/>
                  </a:lnTo>
                  <a:lnTo>
                    <a:pt x="25" y="19"/>
                  </a:lnTo>
                  <a:lnTo>
                    <a:pt x="25" y="0"/>
                  </a:lnTo>
                  <a:lnTo>
                    <a:pt x="0" y="19"/>
                  </a:lnTo>
                  <a:lnTo>
                    <a:pt x="1" y="54"/>
                  </a:lnTo>
                  <a:lnTo>
                    <a:pt x="24" y="64"/>
                  </a:lnTo>
                  <a:lnTo>
                    <a:pt x="24" y="64"/>
                  </a:lnTo>
                  <a:close/>
                </a:path>
              </a:pathLst>
            </a:custGeom>
            <a:solidFill>
              <a:srgbClr val="4F42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" name="Freeform 216"/>
            <p:cNvSpPr>
              <a:spLocks/>
            </p:cNvSpPr>
            <p:nvPr/>
          </p:nvSpPr>
          <p:spPr bwMode="auto">
            <a:xfrm>
              <a:off x="2878" y="3191"/>
              <a:ext cx="63" cy="22"/>
            </a:xfrm>
            <a:custGeom>
              <a:avLst/>
              <a:gdLst>
                <a:gd name="T0" fmla="*/ 0 w 63"/>
                <a:gd name="T1" fmla="*/ 0 h 22"/>
                <a:gd name="T2" fmla="*/ 63 w 63"/>
                <a:gd name="T3" fmla="*/ 12 h 22"/>
                <a:gd name="T4" fmla="*/ 40 w 63"/>
                <a:gd name="T5" fmla="*/ 22 h 22"/>
                <a:gd name="T6" fmla="*/ 17 w 63"/>
                <a:gd name="T7" fmla="*/ 22 h 22"/>
                <a:gd name="T8" fmla="*/ 0 w 63"/>
                <a:gd name="T9" fmla="*/ 0 h 22"/>
                <a:gd name="T10" fmla="*/ 0 w 63"/>
                <a:gd name="T11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3" h="22">
                  <a:moveTo>
                    <a:pt x="0" y="0"/>
                  </a:moveTo>
                  <a:lnTo>
                    <a:pt x="63" y="12"/>
                  </a:lnTo>
                  <a:lnTo>
                    <a:pt x="40" y="22"/>
                  </a:lnTo>
                  <a:lnTo>
                    <a:pt x="17" y="2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9E856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" name="Freeform 217"/>
            <p:cNvSpPr>
              <a:spLocks/>
            </p:cNvSpPr>
            <p:nvPr/>
          </p:nvSpPr>
          <p:spPr bwMode="auto">
            <a:xfrm>
              <a:off x="2901" y="3168"/>
              <a:ext cx="58" cy="19"/>
            </a:xfrm>
            <a:custGeom>
              <a:avLst/>
              <a:gdLst>
                <a:gd name="T0" fmla="*/ 0 w 58"/>
                <a:gd name="T1" fmla="*/ 8 h 19"/>
                <a:gd name="T2" fmla="*/ 58 w 58"/>
                <a:gd name="T3" fmla="*/ 0 h 19"/>
                <a:gd name="T4" fmla="*/ 46 w 58"/>
                <a:gd name="T5" fmla="*/ 19 h 19"/>
                <a:gd name="T6" fmla="*/ 17 w 58"/>
                <a:gd name="T7" fmla="*/ 19 h 19"/>
                <a:gd name="T8" fmla="*/ 0 w 58"/>
                <a:gd name="T9" fmla="*/ 8 h 19"/>
                <a:gd name="T10" fmla="*/ 0 w 58"/>
                <a:gd name="T11" fmla="*/ 8 h 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19">
                  <a:moveTo>
                    <a:pt x="0" y="8"/>
                  </a:moveTo>
                  <a:lnTo>
                    <a:pt x="58" y="0"/>
                  </a:lnTo>
                  <a:lnTo>
                    <a:pt x="46" y="19"/>
                  </a:lnTo>
                  <a:lnTo>
                    <a:pt x="17" y="19"/>
                  </a:lnTo>
                  <a:lnTo>
                    <a:pt x="0" y="8"/>
                  </a:lnTo>
                  <a:lnTo>
                    <a:pt x="0" y="8"/>
                  </a:lnTo>
                  <a:close/>
                </a:path>
              </a:pathLst>
            </a:custGeom>
            <a:solidFill>
              <a:srgbClr val="FFF5F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" name="Freeform 218"/>
            <p:cNvSpPr>
              <a:spLocks/>
            </p:cNvSpPr>
            <p:nvPr/>
          </p:nvSpPr>
          <p:spPr bwMode="auto">
            <a:xfrm>
              <a:off x="2811" y="2920"/>
              <a:ext cx="607" cy="281"/>
            </a:xfrm>
            <a:custGeom>
              <a:avLst/>
              <a:gdLst>
                <a:gd name="T0" fmla="*/ 566 w 607"/>
                <a:gd name="T1" fmla="*/ 39 h 281"/>
                <a:gd name="T2" fmla="*/ 487 w 607"/>
                <a:gd name="T3" fmla="*/ 52 h 281"/>
                <a:gd name="T4" fmla="*/ 508 w 607"/>
                <a:gd name="T5" fmla="*/ 74 h 281"/>
                <a:gd name="T6" fmla="*/ 504 w 607"/>
                <a:gd name="T7" fmla="*/ 100 h 281"/>
                <a:gd name="T8" fmla="*/ 513 w 607"/>
                <a:gd name="T9" fmla="*/ 96 h 281"/>
                <a:gd name="T10" fmla="*/ 514 w 607"/>
                <a:gd name="T11" fmla="*/ 124 h 281"/>
                <a:gd name="T12" fmla="*/ 562 w 607"/>
                <a:gd name="T13" fmla="*/ 197 h 281"/>
                <a:gd name="T14" fmla="*/ 575 w 607"/>
                <a:gd name="T15" fmla="*/ 171 h 281"/>
                <a:gd name="T16" fmla="*/ 562 w 607"/>
                <a:gd name="T17" fmla="*/ 132 h 281"/>
                <a:gd name="T18" fmla="*/ 556 w 607"/>
                <a:gd name="T19" fmla="*/ 89 h 281"/>
                <a:gd name="T20" fmla="*/ 579 w 607"/>
                <a:gd name="T21" fmla="*/ 124 h 281"/>
                <a:gd name="T22" fmla="*/ 607 w 607"/>
                <a:gd name="T23" fmla="*/ 214 h 281"/>
                <a:gd name="T24" fmla="*/ 600 w 607"/>
                <a:gd name="T25" fmla="*/ 256 h 281"/>
                <a:gd name="T26" fmla="*/ 382 w 607"/>
                <a:gd name="T27" fmla="*/ 258 h 281"/>
                <a:gd name="T28" fmla="*/ 189 w 607"/>
                <a:gd name="T29" fmla="*/ 281 h 281"/>
                <a:gd name="T30" fmla="*/ 176 w 607"/>
                <a:gd name="T31" fmla="*/ 262 h 281"/>
                <a:gd name="T32" fmla="*/ 176 w 607"/>
                <a:gd name="T33" fmla="*/ 162 h 281"/>
                <a:gd name="T34" fmla="*/ 135 w 607"/>
                <a:gd name="T35" fmla="*/ 165 h 281"/>
                <a:gd name="T36" fmla="*/ 80 w 607"/>
                <a:gd name="T37" fmla="*/ 165 h 281"/>
                <a:gd name="T38" fmla="*/ 35 w 607"/>
                <a:gd name="T39" fmla="*/ 171 h 281"/>
                <a:gd name="T40" fmla="*/ 28 w 607"/>
                <a:gd name="T41" fmla="*/ 206 h 281"/>
                <a:gd name="T42" fmla="*/ 41 w 607"/>
                <a:gd name="T43" fmla="*/ 265 h 281"/>
                <a:gd name="T44" fmla="*/ 0 w 607"/>
                <a:gd name="T45" fmla="*/ 256 h 281"/>
                <a:gd name="T46" fmla="*/ 0 w 607"/>
                <a:gd name="T47" fmla="*/ 162 h 281"/>
                <a:gd name="T48" fmla="*/ 64 w 607"/>
                <a:gd name="T49" fmla="*/ 154 h 281"/>
                <a:gd name="T50" fmla="*/ 167 w 607"/>
                <a:gd name="T51" fmla="*/ 147 h 281"/>
                <a:gd name="T52" fmla="*/ 254 w 607"/>
                <a:gd name="T53" fmla="*/ 44 h 281"/>
                <a:gd name="T54" fmla="*/ 289 w 607"/>
                <a:gd name="T55" fmla="*/ 0 h 281"/>
                <a:gd name="T56" fmla="*/ 335 w 607"/>
                <a:gd name="T57" fmla="*/ 50 h 281"/>
                <a:gd name="T58" fmla="*/ 449 w 607"/>
                <a:gd name="T59" fmla="*/ 49 h 281"/>
                <a:gd name="T60" fmla="*/ 446 w 607"/>
                <a:gd name="T61" fmla="*/ 29 h 281"/>
                <a:gd name="T62" fmla="*/ 549 w 607"/>
                <a:gd name="T63" fmla="*/ 24 h 281"/>
                <a:gd name="T64" fmla="*/ 570 w 607"/>
                <a:gd name="T65" fmla="*/ 24 h 281"/>
                <a:gd name="T66" fmla="*/ 566 w 607"/>
                <a:gd name="T67" fmla="*/ 39 h 281"/>
                <a:gd name="T68" fmla="*/ 566 w 607"/>
                <a:gd name="T69" fmla="*/ 39 h 2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607" h="281">
                  <a:moveTo>
                    <a:pt x="566" y="39"/>
                  </a:moveTo>
                  <a:lnTo>
                    <a:pt x="487" y="52"/>
                  </a:lnTo>
                  <a:lnTo>
                    <a:pt x="508" y="74"/>
                  </a:lnTo>
                  <a:lnTo>
                    <a:pt x="504" y="100"/>
                  </a:lnTo>
                  <a:lnTo>
                    <a:pt x="513" y="96"/>
                  </a:lnTo>
                  <a:lnTo>
                    <a:pt x="514" y="124"/>
                  </a:lnTo>
                  <a:lnTo>
                    <a:pt x="562" y="197"/>
                  </a:lnTo>
                  <a:lnTo>
                    <a:pt x="575" y="171"/>
                  </a:lnTo>
                  <a:lnTo>
                    <a:pt x="562" y="132"/>
                  </a:lnTo>
                  <a:lnTo>
                    <a:pt x="556" y="89"/>
                  </a:lnTo>
                  <a:lnTo>
                    <a:pt x="579" y="124"/>
                  </a:lnTo>
                  <a:lnTo>
                    <a:pt x="607" y="214"/>
                  </a:lnTo>
                  <a:lnTo>
                    <a:pt x="600" y="256"/>
                  </a:lnTo>
                  <a:lnTo>
                    <a:pt x="382" y="258"/>
                  </a:lnTo>
                  <a:lnTo>
                    <a:pt x="189" y="281"/>
                  </a:lnTo>
                  <a:lnTo>
                    <a:pt x="176" y="262"/>
                  </a:lnTo>
                  <a:lnTo>
                    <a:pt x="176" y="162"/>
                  </a:lnTo>
                  <a:lnTo>
                    <a:pt x="135" y="165"/>
                  </a:lnTo>
                  <a:lnTo>
                    <a:pt x="80" y="165"/>
                  </a:lnTo>
                  <a:lnTo>
                    <a:pt x="35" y="171"/>
                  </a:lnTo>
                  <a:lnTo>
                    <a:pt x="28" y="206"/>
                  </a:lnTo>
                  <a:lnTo>
                    <a:pt x="41" y="265"/>
                  </a:lnTo>
                  <a:lnTo>
                    <a:pt x="0" y="256"/>
                  </a:lnTo>
                  <a:lnTo>
                    <a:pt x="0" y="162"/>
                  </a:lnTo>
                  <a:lnTo>
                    <a:pt x="64" y="154"/>
                  </a:lnTo>
                  <a:lnTo>
                    <a:pt x="167" y="147"/>
                  </a:lnTo>
                  <a:lnTo>
                    <a:pt x="254" y="44"/>
                  </a:lnTo>
                  <a:lnTo>
                    <a:pt x="289" y="0"/>
                  </a:lnTo>
                  <a:lnTo>
                    <a:pt x="335" y="50"/>
                  </a:lnTo>
                  <a:lnTo>
                    <a:pt x="449" y="49"/>
                  </a:lnTo>
                  <a:lnTo>
                    <a:pt x="446" y="29"/>
                  </a:lnTo>
                  <a:lnTo>
                    <a:pt x="549" y="24"/>
                  </a:lnTo>
                  <a:lnTo>
                    <a:pt x="570" y="24"/>
                  </a:lnTo>
                  <a:lnTo>
                    <a:pt x="566" y="39"/>
                  </a:lnTo>
                  <a:lnTo>
                    <a:pt x="566" y="39"/>
                  </a:lnTo>
                  <a:close/>
                </a:path>
              </a:pathLst>
            </a:custGeom>
            <a:solidFill>
              <a:srgbClr val="BFBFB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5" name="Freeform 219"/>
            <p:cNvSpPr>
              <a:spLocks/>
            </p:cNvSpPr>
            <p:nvPr/>
          </p:nvSpPr>
          <p:spPr bwMode="auto">
            <a:xfrm>
              <a:off x="3280" y="2991"/>
              <a:ext cx="20" cy="36"/>
            </a:xfrm>
            <a:custGeom>
              <a:avLst/>
              <a:gdLst>
                <a:gd name="T0" fmla="*/ 20 w 20"/>
                <a:gd name="T1" fmla="*/ 8 h 36"/>
                <a:gd name="T2" fmla="*/ 6 w 20"/>
                <a:gd name="T3" fmla="*/ 36 h 36"/>
                <a:gd name="T4" fmla="*/ 0 w 20"/>
                <a:gd name="T5" fmla="*/ 0 h 36"/>
                <a:gd name="T6" fmla="*/ 20 w 20"/>
                <a:gd name="T7" fmla="*/ 8 h 36"/>
                <a:gd name="T8" fmla="*/ 20 w 20"/>
                <a:gd name="T9" fmla="*/ 8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" h="36">
                  <a:moveTo>
                    <a:pt x="20" y="8"/>
                  </a:moveTo>
                  <a:lnTo>
                    <a:pt x="6" y="36"/>
                  </a:lnTo>
                  <a:lnTo>
                    <a:pt x="0" y="0"/>
                  </a:lnTo>
                  <a:lnTo>
                    <a:pt x="20" y="8"/>
                  </a:lnTo>
                  <a:lnTo>
                    <a:pt x="20" y="8"/>
                  </a:lnTo>
                  <a:close/>
                </a:path>
              </a:pathLst>
            </a:custGeom>
            <a:solidFill>
              <a:srgbClr val="A69C8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" name="Freeform 220"/>
            <p:cNvSpPr>
              <a:spLocks/>
            </p:cNvSpPr>
            <p:nvPr/>
          </p:nvSpPr>
          <p:spPr bwMode="auto">
            <a:xfrm>
              <a:off x="3488" y="3064"/>
              <a:ext cx="115" cy="119"/>
            </a:xfrm>
            <a:custGeom>
              <a:avLst/>
              <a:gdLst>
                <a:gd name="T0" fmla="*/ 67 w 115"/>
                <a:gd name="T1" fmla="*/ 39 h 119"/>
                <a:gd name="T2" fmla="*/ 102 w 115"/>
                <a:gd name="T3" fmla="*/ 47 h 119"/>
                <a:gd name="T4" fmla="*/ 115 w 115"/>
                <a:gd name="T5" fmla="*/ 97 h 119"/>
                <a:gd name="T6" fmla="*/ 98 w 115"/>
                <a:gd name="T7" fmla="*/ 119 h 119"/>
                <a:gd name="T8" fmla="*/ 46 w 115"/>
                <a:gd name="T9" fmla="*/ 116 h 119"/>
                <a:gd name="T10" fmla="*/ 29 w 115"/>
                <a:gd name="T11" fmla="*/ 70 h 119"/>
                <a:gd name="T12" fmla="*/ 0 w 115"/>
                <a:gd name="T13" fmla="*/ 47 h 119"/>
                <a:gd name="T14" fmla="*/ 29 w 115"/>
                <a:gd name="T15" fmla="*/ 0 h 119"/>
                <a:gd name="T16" fmla="*/ 67 w 115"/>
                <a:gd name="T17" fmla="*/ 39 h 119"/>
                <a:gd name="T18" fmla="*/ 67 w 115"/>
                <a:gd name="T19" fmla="*/ 39 h 1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15" h="119">
                  <a:moveTo>
                    <a:pt x="67" y="39"/>
                  </a:moveTo>
                  <a:lnTo>
                    <a:pt x="102" y="47"/>
                  </a:lnTo>
                  <a:lnTo>
                    <a:pt x="115" y="97"/>
                  </a:lnTo>
                  <a:lnTo>
                    <a:pt x="98" y="119"/>
                  </a:lnTo>
                  <a:lnTo>
                    <a:pt x="46" y="116"/>
                  </a:lnTo>
                  <a:lnTo>
                    <a:pt x="29" y="70"/>
                  </a:lnTo>
                  <a:lnTo>
                    <a:pt x="0" y="47"/>
                  </a:lnTo>
                  <a:lnTo>
                    <a:pt x="29" y="0"/>
                  </a:lnTo>
                  <a:lnTo>
                    <a:pt x="67" y="39"/>
                  </a:lnTo>
                  <a:lnTo>
                    <a:pt x="67" y="39"/>
                  </a:lnTo>
                  <a:close/>
                </a:path>
              </a:pathLst>
            </a:custGeom>
            <a:solidFill>
              <a:srgbClr val="C4C9D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" name="Freeform 221"/>
            <p:cNvSpPr>
              <a:spLocks/>
            </p:cNvSpPr>
            <p:nvPr/>
          </p:nvSpPr>
          <p:spPr bwMode="auto">
            <a:xfrm>
              <a:off x="3551" y="3054"/>
              <a:ext cx="88" cy="76"/>
            </a:xfrm>
            <a:custGeom>
              <a:avLst/>
              <a:gdLst>
                <a:gd name="T0" fmla="*/ 86 w 88"/>
                <a:gd name="T1" fmla="*/ 5 h 76"/>
                <a:gd name="T2" fmla="*/ 4 w 88"/>
                <a:gd name="T3" fmla="*/ 0 h 76"/>
                <a:gd name="T4" fmla="*/ 0 w 88"/>
                <a:gd name="T5" fmla="*/ 76 h 76"/>
                <a:gd name="T6" fmla="*/ 88 w 88"/>
                <a:gd name="T7" fmla="*/ 74 h 76"/>
                <a:gd name="T8" fmla="*/ 86 w 88"/>
                <a:gd name="T9" fmla="*/ 5 h 76"/>
                <a:gd name="T10" fmla="*/ 86 w 88"/>
                <a:gd name="T11" fmla="*/ 5 h 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88" h="76">
                  <a:moveTo>
                    <a:pt x="86" y="5"/>
                  </a:moveTo>
                  <a:lnTo>
                    <a:pt x="4" y="0"/>
                  </a:lnTo>
                  <a:lnTo>
                    <a:pt x="0" y="76"/>
                  </a:lnTo>
                  <a:lnTo>
                    <a:pt x="88" y="74"/>
                  </a:lnTo>
                  <a:lnTo>
                    <a:pt x="86" y="5"/>
                  </a:lnTo>
                  <a:lnTo>
                    <a:pt x="86" y="5"/>
                  </a:lnTo>
                  <a:close/>
                </a:path>
              </a:pathLst>
            </a:custGeom>
            <a:solidFill>
              <a:srgbClr val="5442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8" name="Freeform 222"/>
            <p:cNvSpPr>
              <a:spLocks/>
            </p:cNvSpPr>
            <p:nvPr/>
          </p:nvSpPr>
          <p:spPr bwMode="auto">
            <a:xfrm>
              <a:off x="2944" y="3101"/>
              <a:ext cx="1090" cy="776"/>
            </a:xfrm>
            <a:custGeom>
              <a:avLst/>
              <a:gdLst>
                <a:gd name="T0" fmla="*/ 0 w 1090"/>
                <a:gd name="T1" fmla="*/ 106 h 776"/>
                <a:gd name="T2" fmla="*/ 59 w 1090"/>
                <a:gd name="T3" fmla="*/ 56 h 776"/>
                <a:gd name="T4" fmla="*/ 87 w 1090"/>
                <a:gd name="T5" fmla="*/ 79 h 776"/>
                <a:gd name="T6" fmla="*/ 113 w 1090"/>
                <a:gd name="T7" fmla="*/ 60 h 776"/>
                <a:gd name="T8" fmla="*/ 135 w 1090"/>
                <a:gd name="T9" fmla="*/ 52 h 776"/>
                <a:gd name="T10" fmla="*/ 165 w 1090"/>
                <a:gd name="T11" fmla="*/ 56 h 776"/>
                <a:gd name="T12" fmla="*/ 210 w 1090"/>
                <a:gd name="T13" fmla="*/ 33 h 776"/>
                <a:gd name="T14" fmla="*/ 262 w 1090"/>
                <a:gd name="T15" fmla="*/ 43 h 776"/>
                <a:gd name="T16" fmla="*/ 295 w 1090"/>
                <a:gd name="T17" fmla="*/ 36 h 776"/>
                <a:gd name="T18" fmla="*/ 336 w 1090"/>
                <a:gd name="T19" fmla="*/ 23 h 776"/>
                <a:gd name="T20" fmla="*/ 410 w 1090"/>
                <a:gd name="T21" fmla="*/ 25 h 776"/>
                <a:gd name="T22" fmla="*/ 413 w 1090"/>
                <a:gd name="T23" fmla="*/ 54 h 776"/>
                <a:gd name="T24" fmla="*/ 437 w 1090"/>
                <a:gd name="T25" fmla="*/ 46 h 776"/>
                <a:gd name="T26" fmla="*/ 521 w 1090"/>
                <a:gd name="T27" fmla="*/ 31 h 776"/>
                <a:gd name="T28" fmla="*/ 561 w 1090"/>
                <a:gd name="T29" fmla="*/ 10 h 776"/>
                <a:gd name="T30" fmla="*/ 611 w 1090"/>
                <a:gd name="T31" fmla="*/ 42 h 776"/>
                <a:gd name="T32" fmla="*/ 600 w 1090"/>
                <a:gd name="T33" fmla="*/ 60 h 776"/>
                <a:gd name="T34" fmla="*/ 633 w 1090"/>
                <a:gd name="T35" fmla="*/ 25 h 776"/>
                <a:gd name="T36" fmla="*/ 720 w 1090"/>
                <a:gd name="T37" fmla="*/ 31 h 776"/>
                <a:gd name="T38" fmla="*/ 780 w 1090"/>
                <a:gd name="T39" fmla="*/ 20 h 776"/>
                <a:gd name="T40" fmla="*/ 1017 w 1090"/>
                <a:gd name="T41" fmla="*/ 0 h 776"/>
                <a:gd name="T42" fmla="*/ 1081 w 1090"/>
                <a:gd name="T43" fmla="*/ 56 h 776"/>
                <a:gd name="T44" fmla="*/ 878 w 1090"/>
                <a:gd name="T45" fmla="*/ 540 h 776"/>
                <a:gd name="T46" fmla="*/ 421 w 1090"/>
                <a:gd name="T47" fmla="*/ 776 h 776"/>
                <a:gd name="T48" fmla="*/ 375 w 1090"/>
                <a:gd name="T49" fmla="*/ 753 h 776"/>
                <a:gd name="T50" fmla="*/ 334 w 1090"/>
                <a:gd name="T51" fmla="*/ 720 h 776"/>
                <a:gd name="T52" fmla="*/ 314 w 1090"/>
                <a:gd name="T53" fmla="*/ 679 h 776"/>
                <a:gd name="T54" fmla="*/ 259 w 1090"/>
                <a:gd name="T55" fmla="*/ 689 h 776"/>
                <a:gd name="T56" fmla="*/ 275 w 1090"/>
                <a:gd name="T57" fmla="*/ 652 h 776"/>
                <a:gd name="T58" fmla="*/ 295 w 1090"/>
                <a:gd name="T59" fmla="*/ 548 h 776"/>
                <a:gd name="T60" fmla="*/ 252 w 1090"/>
                <a:gd name="T61" fmla="*/ 438 h 776"/>
                <a:gd name="T62" fmla="*/ 6 w 1090"/>
                <a:gd name="T63" fmla="*/ 151 h 7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1090" h="776">
                  <a:moveTo>
                    <a:pt x="6" y="151"/>
                  </a:moveTo>
                  <a:lnTo>
                    <a:pt x="0" y="106"/>
                  </a:lnTo>
                  <a:lnTo>
                    <a:pt x="42" y="93"/>
                  </a:lnTo>
                  <a:lnTo>
                    <a:pt x="59" y="56"/>
                  </a:lnTo>
                  <a:lnTo>
                    <a:pt x="80" y="60"/>
                  </a:lnTo>
                  <a:lnTo>
                    <a:pt x="87" y="79"/>
                  </a:lnTo>
                  <a:lnTo>
                    <a:pt x="103" y="54"/>
                  </a:lnTo>
                  <a:lnTo>
                    <a:pt x="113" y="60"/>
                  </a:lnTo>
                  <a:lnTo>
                    <a:pt x="126" y="79"/>
                  </a:lnTo>
                  <a:lnTo>
                    <a:pt x="135" y="52"/>
                  </a:lnTo>
                  <a:lnTo>
                    <a:pt x="144" y="56"/>
                  </a:lnTo>
                  <a:lnTo>
                    <a:pt x="165" y="56"/>
                  </a:lnTo>
                  <a:lnTo>
                    <a:pt x="207" y="79"/>
                  </a:lnTo>
                  <a:lnTo>
                    <a:pt x="210" y="33"/>
                  </a:lnTo>
                  <a:lnTo>
                    <a:pt x="231" y="29"/>
                  </a:lnTo>
                  <a:lnTo>
                    <a:pt x="262" y="43"/>
                  </a:lnTo>
                  <a:lnTo>
                    <a:pt x="296" y="16"/>
                  </a:lnTo>
                  <a:lnTo>
                    <a:pt x="295" y="36"/>
                  </a:lnTo>
                  <a:lnTo>
                    <a:pt x="336" y="39"/>
                  </a:lnTo>
                  <a:lnTo>
                    <a:pt x="336" y="23"/>
                  </a:lnTo>
                  <a:lnTo>
                    <a:pt x="375" y="52"/>
                  </a:lnTo>
                  <a:lnTo>
                    <a:pt x="410" y="25"/>
                  </a:lnTo>
                  <a:lnTo>
                    <a:pt x="429" y="29"/>
                  </a:lnTo>
                  <a:lnTo>
                    <a:pt x="413" y="54"/>
                  </a:lnTo>
                  <a:lnTo>
                    <a:pt x="429" y="54"/>
                  </a:lnTo>
                  <a:lnTo>
                    <a:pt x="437" y="46"/>
                  </a:lnTo>
                  <a:lnTo>
                    <a:pt x="446" y="46"/>
                  </a:lnTo>
                  <a:lnTo>
                    <a:pt x="521" y="31"/>
                  </a:lnTo>
                  <a:lnTo>
                    <a:pt x="556" y="54"/>
                  </a:lnTo>
                  <a:lnTo>
                    <a:pt x="561" y="10"/>
                  </a:lnTo>
                  <a:lnTo>
                    <a:pt x="587" y="16"/>
                  </a:lnTo>
                  <a:lnTo>
                    <a:pt x="611" y="42"/>
                  </a:lnTo>
                  <a:lnTo>
                    <a:pt x="617" y="53"/>
                  </a:lnTo>
                  <a:lnTo>
                    <a:pt x="600" y="60"/>
                  </a:lnTo>
                  <a:lnTo>
                    <a:pt x="643" y="63"/>
                  </a:lnTo>
                  <a:lnTo>
                    <a:pt x="633" y="25"/>
                  </a:lnTo>
                  <a:lnTo>
                    <a:pt x="686" y="21"/>
                  </a:lnTo>
                  <a:lnTo>
                    <a:pt x="720" y="31"/>
                  </a:lnTo>
                  <a:lnTo>
                    <a:pt x="727" y="20"/>
                  </a:lnTo>
                  <a:lnTo>
                    <a:pt x="780" y="20"/>
                  </a:lnTo>
                  <a:lnTo>
                    <a:pt x="926" y="33"/>
                  </a:lnTo>
                  <a:lnTo>
                    <a:pt x="1017" y="0"/>
                  </a:lnTo>
                  <a:lnTo>
                    <a:pt x="1075" y="17"/>
                  </a:lnTo>
                  <a:lnTo>
                    <a:pt x="1081" y="56"/>
                  </a:lnTo>
                  <a:lnTo>
                    <a:pt x="1090" y="434"/>
                  </a:lnTo>
                  <a:lnTo>
                    <a:pt x="878" y="540"/>
                  </a:lnTo>
                  <a:lnTo>
                    <a:pt x="520" y="689"/>
                  </a:lnTo>
                  <a:lnTo>
                    <a:pt x="421" y="776"/>
                  </a:lnTo>
                  <a:lnTo>
                    <a:pt x="395" y="775"/>
                  </a:lnTo>
                  <a:lnTo>
                    <a:pt x="375" y="753"/>
                  </a:lnTo>
                  <a:lnTo>
                    <a:pt x="347" y="710"/>
                  </a:lnTo>
                  <a:lnTo>
                    <a:pt x="334" y="720"/>
                  </a:lnTo>
                  <a:lnTo>
                    <a:pt x="314" y="697"/>
                  </a:lnTo>
                  <a:lnTo>
                    <a:pt x="314" y="679"/>
                  </a:lnTo>
                  <a:lnTo>
                    <a:pt x="290" y="689"/>
                  </a:lnTo>
                  <a:lnTo>
                    <a:pt x="259" y="689"/>
                  </a:lnTo>
                  <a:lnTo>
                    <a:pt x="288" y="674"/>
                  </a:lnTo>
                  <a:lnTo>
                    <a:pt x="275" y="652"/>
                  </a:lnTo>
                  <a:lnTo>
                    <a:pt x="299" y="583"/>
                  </a:lnTo>
                  <a:lnTo>
                    <a:pt x="295" y="548"/>
                  </a:lnTo>
                  <a:lnTo>
                    <a:pt x="262" y="525"/>
                  </a:lnTo>
                  <a:lnTo>
                    <a:pt x="252" y="438"/>
                  </a:lnTo>
                  <a:lnTo>
                    <a:pt x="164" y="293"/>
                  </a:lnTo>
                  <a:lnTo>
                    <a:pt x="6" y="151"/>
                  </a:lnTo>
                  <a:lnTo>
                    <a:pt x="6" y="151"/>
                  </a:lnTo>
                  <a:close/>
                </a:path>
              </a:pathLst>
            </a:custGeom>
            <a:solidFill>
              <a:srgbClr val="B8AB4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" name="Freeform 223"/>
            <p:cNvSpPr>
              <a:spLocks/>
            </p:cNvSpPr>
            <p:nvPr/>
          </p:nvSpPr>
          <p:spPr bwMode="auto">
            <a:xfrm>
              <a:off x="2941" y="3317"/>
              <a:ext cx="358" cy="304"/>
            </a:xfrm>
            <a:custGeom>
              <a:avLst/>
              <a:gdLst>
                <a:gd name="T0" fmla="*/ 0 w 358"/>
                <a:gd name="T1" fmla="*/ 0 h 304"/>
                <a:gd name="T2" fmla="*/ 65 w 358"/>
                <a:gd name="T3" fmla="*/ 56 h 304"/>
                <a:gd name="T4" fmla="*/ 61 w 358"/>
                <a:gd name="T5" fmla="*/ 155 h 304"/>
                <a:gd name="T6" fmla="*/ 77 w 358"/>
                <a:gd name="T7" fmla="*/ 183 h 304"/>
                <a:gd name="T8" fmla="*/ 77 w 358"/>
                <a:gd name="T9" fmla="*/ 217 h 304"/>
                <a:gd name="T10" fmla="*/ 122 w 358"/>
                <a:gd name="T11" fmla="*/ 250 h 304"/>
                <a:gd name="T12" fmla="*/ 158 w 358"/>
                <a:gd name="T13" fmla="*/ 304 h 304"/>
                <a:gd name="T14" fmla="*/ 206 w 358"/>
                <a:gd name="T15" fmla="*/ 261 h 304"/>
                <a:gd name="T16" fmla="*/ 206 w 358"/>
                <a:gd name="T17" fmla="*/ 238 h 304"/>
                <a:gd name="T18" fmla="*/ 265 w 358"/>
                <a:gd name="T19" fmla="*/ 169 h 304"/>
                <a:gd name="T20" fmla="*/ 297 w 358"/>
                <a:gd name="T21" fmla="*/ 183 h 304"/>
                <a:gd name="T22" fmla="*/ 329 w 358"/>
                <a:gd name="T23" fmla="*/ 169 h 304"/>
                <a:gd name="T24" fmla="*/ 354 w 358"/>
                <a:gd name="T25" fmla="*/ 180 h 304"/>
                <a:gd name="T26" fmla="*/ 358 w 358"/>
                <a:gd name="T27" fmla="*/ 122 h 304"/>
                <a:gd name="T28" fmla="*/ 342 w 358"/>
                <a:gd name="T29" fmla="*/ 110 h 304"/>
                <a:gd name="T30" fmla="*/ 322 w 358"/>
                <a:gd name="T31" fmla="*/ 122 h 304"/>
                <a:gd name="T32" fmla="*/ 281 w 358"/>
                <a:gd name="T33" fmla="*/ 139 h 304"/>
                <a:gd name="T34" fmla="*/ 281 w 358"/>
                <a:gd name="T35" fmla="*/ 122 h 304"/>
                <a:gd name="T36" fmla="*/ 317 w 358"/>
                <a:gd name="T37" fmla="*/ 92 h 304"/>
                <a:gd name="T38" fmla="*/ 345 w 358"/>
                <a:gd name="T39" fmla="*/ 85 h 304"/>
                <a:gd name="T40" fmla="*/ 345 w 358"/>
                <a:gd name="T41" fmla="*/ 70 h 304"/>
                <a:gd name="T42" fmla="*/ 306 w 358"/>
                <a:gd name="T43" fmla="*/ 78 h 304"/>
                <a:gd name="T44" fmla="*/ 306 w 358"/>
                <a:gd name="T45" fmla="*/ 49 h 304"/>
                <a:gd name="T46" fmla="*/ 252 w 358"/>
                <a:gd name="T47" fmla="*/ 26 h 304"/>
                <a:gd name="T48" fmla="*/ 252 w 358"/>
                <a:gd name="T49" fmla="*/ 11 h 304"/>
                <a:gd name="T50" fmla="*/ 106 w 358"/>
                <a:gd name="T51" fmla="*/ 0 h 304"/>
                <a:gd name="T52" fmla="*/ 0 w 358"/>
                <a:gd name="T53" fmla="*/ 0 h 304"/>
                <a:gd name="T54" fmla="*/ 0 w 358"/>
                <a:gd name="T55" fmla="*/ 0 h 3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358" h="304">
                  <a:moveTo>
                    <a:pt x="0" y="0"/>
                  </a:moveTo>
                  <a:lnTo>
                    <a:pt x="65" y="56"/>
                  </a:lnTo>
                  <a:lnTo>
                    <a:pt x="61" y="155"/>
                  </a:lnTo>
                  <a:lnTo>
                    <a:pt x="77" y="183"/>
                  </a:lnTo>
                  <a:lnTo>
                    <a:pt x="77" y="217"/>
                  </a:lnTo>
                  <a:lnTo>
                    <a:pt x="122" y="250"/>
                  </a:lnTo>
                  <a:lnTo>
                    <a:pt x="158" y="304"/>
                  </a:lnTo>
                  <a:lnTo>
                    <a:pt x="206" y="261"/>
                  </a:lnTo>
                  <a:lnTo>
                    <a:pt x="206" y="238"/>
                  </a:lnTo>
                  <a:lnTo>
                    <a:pt x="265" y="169"/>
                  </a:lnTo>
                  <a:lnTo>
                    <a:pt x="297" y="183"/>
                  </a:lnTo>
                  <a:lnTo>
                    <a:pt x="329" y="169"/>
                  </a:lnTo>
                  <a:lnTo>
                    <a:pt x="354" y="180"/>
                  </a:lnTo>
                  <a:lnTo>
                    <a:pt x="358" y="122"/>
                  </a:lnTo>
                  <a:lnTo>
                    <a:pt x="342" y="110"/>
                  </a:lnTo>
                  <a:lnTo>
                    <a:pt x="322" y="122"/>
                  </a:lnTo>
                  <a:lnTo>
                    <a:pt x="281" y="139"/>
                  </a:lnTo>
                  <a:lnTo>
                    <a:pt x="281" y="122"/>
                  </a:lnTo>
                  <a:lnTo>
                    <a:pt x="317" y="92"/>
                  </a:lnTo>
                  <a:lnTo>
                    <a:pt x="345" y="85"/>
                  </a:lnTo>
                  <a:lnTo>
                    <a:pt x="345" y="70"/>
                  </a:lnTo>
                  <a:lnTo>
                    <a:pt x="306" y="78"/>
                  </a:lnTo>
                  <a:lnTo>
                    <a:pt x="306" y="49"/>
                  </a:lnTo>
                  <a:lnTo>
                    <a:pt x="252" y="26"/>
                  </a:lnTo>
                  <a:lnTo>
                    <a:pt x="252" y="11"/>
                  </a:lnTo>
                  <a:lnTo>
                    <a:pt x="106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69735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" name="Freeform 224"/>
            <p:cNvSpPr>
              <a:spLocks/>
            </p:cNvSpPr>
            <p:nvPr/>
          </p:nvSpPr>
          <p:spPr bwMode="auto">
            <a:xfrm>
              <a:off x="3496" y="3211"/>
              <a:ext cx="35" cy="49"/>
            </a:xfrm>
            <a:custGeom>
              <a:avLst/>
              <a:gdLst>
                <a:gd name="T0" fmla="*/ 20 w 35"/>
                <a:gd name="T1" fmla="*/ 0 h 49"/>
                <a:gd name="T2" fmla="*/ 0 w 35"/>
                <a:gd name="T3" fmla="*/ 0 h 49"/>
                <a:gd name="T4" fmla="*/ 18 w 35"/>
                <a:gd name="T5" fmla="*/ 17 h 49"/>
                <a:gd name="T6" fmla="*/ 13 w 35"/>
                <a:gd name="T7" fmla="*/ 49 h 49"/>
                <a:gd name="T8" fmla="*/ 35 w 35"/>
                <a:gd name="T9" fmla="*/ 41 h 49"/>
                <a:gd name="T10" fmla="*/ 20 w 35"/>
                <a:gd name="T11" fmla="*/ 0 h 49"/>
                <a:gd name="T12" fmla="*/ 20 w 35"/>
                <a:gd name="T13" fmla="*/ 0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" h="49">
                  <a:moveTo>
                    <a:pt x="20" y="0"/>
                  </a:moveTo>
                  <a:lnTo>
                    <a:pt x="0" y="0"/>
                  </a:lnTo>
                  <a:lnTo>
                    <a:pt x="18" y="17"/>
                  </a:lnTo>
                  <a:lnTo>
                    <a:pt x="13" y="49"/>
                  </a:lnTo>
                  <a:lnTo>
                    <a:pt x="35" y="41"/>
                  </a:lnTo>
                  <a:lnTo>
                    <a:pt x="20" y="0"/>
                  </a:lnTo>
                  <a:lnTo>
                    <a:pt x="20" y="0"/>
                  </a:lnTo>
                  <a:close/>
                </a:path>
              </a:pathLst>
            </a:custGeom>
            <a:solidFill>
              <a:srgbClr val="7578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" name="Freeform 225"/>
            <p:cNvSpPr>
              <a:spLocks/>
            </p:cNvSpPr>
            <p:nvPr/>
          </p:nvSpPr>
          <p:spPr bwMode="auto">
            <a:xfrm>
              <a:off x="3228" y="3681"/>
              <a:ext cx="99" cy="126"/>
            </a:xfrm>
            <a:custGeom>
              <a:avLst/>
              <a:gdLst>
                <a:gd name="T0" fmla="*/ 87 w 99"/>
                <a:gd name="T1" fmla="*/ 0 h 126"/>
                <a:gd name="T2" fmla="*/ 72 w 99"/>
                <a:gd name="T3" fmla="*/ 43 h 126"/>
                <a:gd name="T4" fmla="*/ 47 w 99"/>
                <a:gd name="T5" fmla="*/ 62 h 126"/>
                <a:gd name="T6" fmla="*/ 35 w 99"/>
                <a:gd name="T7" fmla="*/ 38 h 126"/>
                <a:gd name="T8" fmla="*/ 24 w 99"/>
                <a:gd name="T9" fmla="*/ 54 h 126"/>
                <a:gd name="T10" fmla="*/ 0 w 99"/>
                <a:gd name="T11" fmla="*/ 79 h 126"/>
                <a:gd name="T12" fmla="*/ 20 w 99"/>
                <a:gd name="T13" fmla="*/ 74 h 126"/>
                <a:gd name="T14" fmla="*/ 37 w 99"/>
                <a:gd name="T15" fmla="*/ 82 h 126"/>
                <a:gd name="T16" fmla="*/ 39 w 99"/>
                <a:gd name="T17" fmla="*/ 126 h 126"/>
                <a:gd name="T18" fmla="*/ 50 w 99"/>
                <a:gd name="T19" fmla="*/ 94 h 126"/>
                <a:gd name="T20" fmla="*/ 67 w 99"/>
                <a:gd name="T21" fmla="*/ 83 h 126"/>
                <a:gd name="T22" fmla="*/ 85 w 99"/>
                <a:gd name="T23" fmla="*/ 86 h 126"/>
                <a:gd name="T24" fmla="*/ 99 w 99"/>
                <a:gd name="T25" fmla="*/ 53 h 126"/>
                <a:gd name="T26" fmla="*/ 87 w 99"/>
                <a:gd name="T27" fmla="*/ 46 h 126"/>
                <a:gd name="T28" fmla="*/ 88 w 99"/>
                <a:gd name="T29" fmla="*/ 13 h 126"/>
                <a:gd name="T30" fmla="*/ 87 w 99"/>
                <a:gd name="T31" fmla="*/ 0 h 126"/>
                <a:gd name="T32" fmla="*/ 87 w 99"/>
                <a:gd name="T33" fmla="*/ 0 h 1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99" h="126">
                  <a:moveTo>
                    <a:pt x="87" y="0"/>
                  </a:moveTo>
                  <a:lnTo>
                    <a:pt x="72" y="43"/>
                  </a:lnTo>
                  <a:lnTo>
                    <a:pt x="47" y="62"/>
                  </a:lnTo>
                  <a:lnTo>
                    <a:pt x="35" y="38"/>
                  </a:lnTo>
                  <a:lnTo>
                    <a:pt x="24" y="54"/>
                  </a:lnTo>
                  <a:lnTo>
                    <a:pt x="0" y="79"/>
                  </a:lnTo>
                  <a:lnTo>
                    <a:pt x="20" y="74"/>
                  </a:lnTo>
                  <a:lnTo>
                    <a:pt x="37" y="82"/>
                  </a:lnTo>
                  <a:lnTo>
                    <a:pt x="39" y="126"/>
                  </a:lnTo>
                  <a:lnTo>
                    <a:pt x="50" y="94"/>
                  </a:lnTo>
                  <a:lnTo>
                    <a:pt x="67" y="83"/>
                  </a:lnTo>
                  <a:lnTo>
                    <a:pt x="85" y="86"/>
                  </a:lnTo>
                  <a:lnTo>
                    <a:pt x="99" y="53"/>
                  </a:lnTo>
                  <a:lnTo>
                    <a:pt x="87" y="46"/>
                  </a:lnTo>
                  <a:lnTo>
                    <a:pt x="88" y="13"/>
                  </a:lnTo>
                  <a:lnTo>
                    <a:pt x="87" y="0"/>
                  </a:lnTo>
                  <a:lnTo>
                    <a:pt x="87" y="0"/>
                  </a:lnTo>
                  <a:close/>
                </a:path>
              </a:pathLst>
            </a:custGeom>
            <a:solidFill>
              <a:srgbClr val="826E4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" name="Freeform 226"/>
            <p:cNvSpPr>
              <a:spLocks/>
            </p:cNvSpPr>
            <p:nvPr/>
          </p:nvSpPr>
          <p:spPr bwMode="auto">
            <a:xfrm>
              <a:off x="3681" y="3005"/>
              <a:ext cx="244" cy="117"/>
            </a:xfrm>
            <a:custGeom>
              <a:avLst/>
              <a:gdLst>
                <a:gd name="T0" fmla="*/ 12 w 244"/>
                <a:gd name="T1" fmla="*/ 51 h 117"/>
                <a:gd name="T2" fmla="*/ 116 w 244"/>
                <a:gd name="T3" fmla="*/ 0 h 117"/>
                <a:gd name="T4" fmla="*/ 244 w 244"/>
                <a:gd name="T5" fmla="*/ 47 h 117"/>
                <a:gd name="T6" fmla="*/ 190 w 244"/>
                <a:gd name="T7" fmla="*/ 116 h 117"/>
                <a:gd name="T8" fmla="*/ 0 w 244"/>
                <a:gd name="T9" fmla="*/ 117 h 117"/>
                <a:gd name="T10" fmla="*/ 12 w 244"/>
                <a:gd name="T11" fmla="*/ 51 h 117"/>
                <a:gd name="T12" fmla="*/ 12 w 244"/>
                <a:gd name="T13" fmla="*/ 51 h 1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44" h="117">
                  <a:moveTo>
                    <a:pt x="12" y="51"/>
                  </a:moveTo>
                  <a:lnTo>
                    <a:pt x="116" y="0"/>
                  </a:lnTo>
                  <a:lnTo>
                    <a:pt x="244" y="47"/>
                  </a:lnTo>
                  <a:lnTo>
                    <a:pt x="190" y="116"/>
                  </a:lnTo>
                  <a:lnTo>
                    <a:pt x="0" y="117"/>
                  </a:lnTo>
                  <a:lnTo>
                    <a:pt x="12" y="51"/>
                  </a:lnTo>
                  <a:lnTo>
                    <a:pt x="12" y="51"/>
                  </a:lnTo>
                  <a:close/>
                </a:path>
              </a:pathLst>
            </a:custGeom>
            <a:solidFill>
              <a:srgbClr val="BFBFB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" name="Freeform 227"/>
            <p:cNvSpPr>
              <a:spLocks/>
            </p:cNvSpPr>
            <p:nvPr/>
          </p:nvSpPr>
          <p:spPr bwMode="auto">
            <a:xfrm>
              <a:off x="3690" y="3059"/>
              <a:ext cx="119" cy="59"/>
            </a:xfrm>
            <a:custGeom>
              <a:avLst/>
              <a:gdLst>
                <a:gd name="T0" fmla="*/ 16 w 119"/>
                <a:gd name="T1" fmla="*/ 13 h 59"/>
                <a:gd name="T2" fmla="*/ 103 w 119"/>
                <a:gd name="T3" fmla="*/ 0 h 59"/>
                <a:gd name="T4" fmla="*/ 119 w 119"/>
                <a:gd name="T5" fmla="*/ 31 h 59"/>
                <a:gd name="T6" fmla="*/ 66 w 119"/>
                <a:gd name="T7" fmla="*/ 59 h 59"/>
                <a:gd name="T8" fmla="*/ 0 w 119"/>
                <a:gd name="T9" fmla="*/ 49 h 59"/>
                <a:gd name="T10" fmla="*/ 0 w 119"/>
                <a:gd name="T11" fmla="*/ 11 h 59"/>
                <a:gd name="T12" fmla="*/ 16 w 119"/>
                <a:gd name="T13" fmla="*/ 13 h 59"/>
                <a:gd name="T14" fmla="*/ 16 w 119"/>
                <a:gd name="T15" fmla="*/ 13 h 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19" h="59">
                  <a:moveTo>
                    <a:pt x="16" y="13"/>
                  </a:moveTo>
                  <a:lnTo>
                    <a:pt x="103" y="0"/>
                  </a:lnTo>
                  <a:lnTo>
                    <a:pt x="119" y="31"/>
                  </a:lnTo>
                  <a:lnTo>
                    <a:pt x="66" y="59"/>
                  </a:lnTo>
                  <a:lnTo>
                    <a:pt x="0" y="49"/>
                  </a:lnTo>
                  <a:lnTo>
                    <a:pt x="0" y="11"/>
                  </a:lnTo>
                  <a:lnTo>
                    <a:pt x="16" y="13"/>
                  </a:lnTo>
                  <a:lnTo>
                    <a:pt x="16" y="13"/>
                  </a:lnTo>
                  <a:close/>
                </a:path>
              </a:pathLst>
            </a:custGeom>
            <a:solidFill>
              <a:srgbClr val="948C9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" name="Freeform 228"/>
            <p:cNvSpPr>
              <a:spLocks/>
            </p:cNvSpPr>
            <p:nvPr/>
          </p:nvSpPr>
          <p:spPr bwMode="auto">
            <a:xfrm>
              <a:off x="2986" y="3296"/>
              <a:ext cx="240" cy="105"/>
            </a:xfrm>
            <a:custGeom>
              <a:avLst/>
              <a:gdLst>
                <a:gd name="T0" fmla="*/ 0 w 240"/>
                <a:gd name="T1" fmla="*/ 36 h 105"/>
                <a:gd name="T2" fmla="*/ 10 w 240"/>
                <a:gd name="T3" fmla="*/ 63 h 105"/>
                <a:gd name="T4" fmla="*/ 108 w 240"/>
                <a:gd name="T5" fmla="*/ 67 h 105"/>
                <a:gd name="T6" fmla="*/ 130 w 240"/>
                <a:gd name="T7" fmla="*/ 59 h 105"/>
                <a:gd name="T8" fmla="*/ 192 w 240"/>
                <a:gd name="T9" fmla="*/ 79 h 105"/>
                <a:gd name="T10" fmla="*/ 205 w 240"/>
                <a:gd name="T11" fmla="*/ 105 h 105"/>
                <a:gd name="T12" fmla="*/ 240 w 240"/>
                <a:gd name="T13" fmla="*/ 79 h 105"/>
                <a:gd name="T14" fmla="*/ 228 w 240"/>
                <a:gd name="T15" fmla="*/ 28 h 105"/>
                <a:gd name="T16" fmla="*/ 164 w 240"/>
                <a:gd name="T17" fmla="*/ 0 h 105"/>
                <a:gd name="T18" fmla="*/ 73 w 240"/>
                <a:gd name="T19" fmla="*/ 25 h 105"/>
                <a:gd name="T20" fmla="*/ 0 w 240"/>
                <a:gd name="T21" fmla="*/ 36 h 105"/>
                <a:gd name="T22" fmla="*/ 0 w 240"/>
                <a:gd name="T23" fmla="*/ 36 h 1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40" h="105">
                  <a:moveTo>
                    <a:pt x="0" y="36"/>
                  </a:moveTo>
                  <a:lnTo>
                    <a:pt x="10" y="63"/>
                  </a:lnTo>
                  <a:lnTo>
                    <a:pt x="108" y="67"/>
                  </a:lnTo>
                  <a:lnTo>
                    <a:pt x="130" y="59"/>
                  </a:lnTo>
                  <a:lnTo>
                    <a:pt x="192" y="79"/>
                  </a:lnTo>
                  <a:lnTo>
                    <a:pt x="205" y="105"/>
                  </a:lnTo>
                  <a:lnTo>
                    <a:pt x="240" y="79"/>
                  </a:lnTo>
                  <a:lnTo>
                    <a:pt x="228" y="28"/>
                  </a:lnTo>
                  <a:lnTo>
                    <a:pt x="164" y="0"/>
                  </a:lnTo>
                  <a:lnTo>
                    <a:pt x="73" y="25"/>
                  </a:lnTo>
                  <a:lnTo>
                    <a:pt x="0" y="36"/>
                  </a:lnTo>
                  <a:lnTo>
                    <a:pt x="0" y="36"/>
                  </a:lnTo>
                  <a:close/>
                </a:path>
              </a:pathLst>
            </a:custGeom>
            <a:solidFill>
              <a:srgbClr val="4F42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" name="Freeform 229"/>
            <p:cNvSpPr>
              <a:spLocks/>
            </p:cNvSpPr>
            <p:nvPr/>
          </p:nvSpPr>
          <p:spPr bwMode="auto">
            <a:xfrm>
              <a:off x="3473" y="3203"/>
              <a:ext cx="310" cy="90"/>
            </a:xfrm>
            <a:custGeom>
              <a:avLst/>
              <a:gdLst>
                <a:gd name="T0" fmla="*/ 272 w 310"/>
                <a:gd name="T1" fmla="*/ 2 h 90"/>
                <a:gd name="T2" fmla="*/ 174 w 310"/>
                <a:gd name="T3" fmla="*/ 17 h 90"/>
                <a:gd name="T4" fmla="*/ 154 w 310"/>
                <a:gd name="T5" fmla="*/ 49 h 90"/>
                <a:gd name="T6" fmla="*/ 80 w 310"/>
                <a:gd name="T7" fmla="*/ 49 h 90"/>
                <a:gd name="T8" fmla="*/ 0 w 310"/>
                <a:gd name="T9" fmla="*/ 79 h 90"/>
                <a:gd name="T10" fmla="*/ 44 w 310"/>
                <a:gd name="T11" fmla="*/ 90 h 90"/>
                <a:gd name="T12" fmla="*/ 146 w 310"/>
                <a:gd name="T13" fmla="*/ 66 h 90"/>
                <a:gd name="T14" fmla="*/ 236 w 310"/>
                <a:gd name="T15" fmla="*/ 42 h 90"/>
                <a:gd name="T16" fmla="*/ 310 w 310"/>
                <a:gd name="T17" fmla="*/ 0 h 90"/>
                <a:gd name="T18" fmla="*/ 272 w 310"/>
                <a:gd name="T19" fmla="*/ 2 h 90"/>
                <a:gd name="T20" fmla="*/ 272 w 310"/>
                <a:gd name="T21" fmla="*/ 2 h 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310" h="90">
                  <a:moveTo>
                    <a:pt x="272" y="2"/>
                  </a:moveTo>
                  <a:lnTo>
                    <a:pt x="174" y="17"/>
                  </a:lnTo>
                  <a:lnTo>
                    <a:pt x="154" y="49"/>
                  </a:lnTo>
                  <a:lnTo>
                    <a:pt x="80" y="49"/>
                  </a:lnTo>
                  <a:lnTo>
                    <a:pt x="0" y="79"/>
                  </a:lnTo>
                  <a:lnTo>
                    <a:pt x="44" y="90"/>
                  </a:lnTo>
                  <a:lnTo>
                    <a:pt x="146" y="66"/>
                  </a:lnTo>
                  <a:lnTo>
                    <a:pt x="236" y="42"/>
                  </a:lnTo>
                  <a:lnTo>
                    <a:pt x="310" y="0"/>
                  </a:lnTo>
                  <a:lnTo>
                    <a:pt x="272" y="2"/>
                  </a:lnTo>
                  <a:lnTo>
                    <a:pt x="272" y="2"/>
                  </a:lnTo>
                  <a:close/>
                </a:path>
              </a:pathLst>
            </a:custGeom>
            <a:solidFill>
              <a:srgbClr val="D1D14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6" name="Freeform 230"/>
            <p:cNvSpPr>
              <a:spLocks/>
            </p:cNvSpPr>
            <p:nvPr/>
          </p:nvSpPr>
          <p:spPr bwMode="auto">
            <a:xfrm>
              <a:off x="3695" y="3066"/>
              <a:ext cx="76" cy="39"/>
            </a:xfrm>
            <a:custGeom>
              <a:avLst/>
              <a:gdLst>
                <a:gd name="T0" fmla="*/ 0 w 76"/>
                <a:gd name="T1" fmla="*/ 6 h 39"/>
                <a:gd name="T2" fmla="*/ 76 w 76"/>
                <a:gd name="T3" fmla="*/ 0 h 39"/>
                <a:gd name="T4" fmla="*/ 46 w 76"/>
                <a:gd name="T5" fmla="*/ 24 h 39"/>
                <a:gd name="T6" fmla="*/ 63 w 76"/>
                <a:gd name="T7" fmla="*/ 39 h 39"/>
                <a:gd name="T8" fmla="*/ 4 w 76"/>
                <a:gd name="T9" fmla="*/ 35 h 39"/>
                <a:gd name="T10" fmla="*/ 0 w 76"/>
                <a:gd name="T11" fmla="*/ 6 h 39"/>
                <a:gd name="T12" fmla="*/ 0 w 76"/>
                <a:gd name="T13" fmla="*/ 6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6" h="39">
                  <a:moveTo>
                    <a:pt x="0" y="6"/>
                  </a:moveTo>
                  <a:lnTo>
                    <a:pt x="76" y="0"/>
                  </a:lnTo>
                  <a:lnTo>
                    <a:pt x="46" y="24"/>
                  </a:lnTo>
                  <a:lnTo>
                    <a:pt x="63" y="39"/>
                  </a:lnTo>
                  <a:lnTo>
                    <a:pt x="4" y="35"/>
                  </a:lnTo>
                  <a:lnTo>
                    <a:pt x="0" y="6"/>
                  </a:lnTo>
                  <a:lnTo>
                    <a:pt x="0" y="6"/>
                  </a:lnTo>
                  <a:close/>
                </a:path>
              </a:pathLst>
            </a:custGeom>
            <a:solidFill>
              <a:srgbClr val="66706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7" name="Freeform 231"/>
            <p:cNvSpPr>
              <a:spLocks/>
            </p:cNvSpPr>
            <p:nvPr/>
          </p:nvSpPr>
          <p:spPr bwMode="auto">
            <a:xfrm>
              <a:off x="3712" y="3093"/>
              <a:ext cx="243" cy="90"/>
            </a:xfrm>
            <a:custGeom>
              <a:avLst/>
              <a:gdLst>
                <a:gd name="T0" fmla="*/ 101 w 243"/>
                <a:gd name="T1" fmla="*/ 62 h 90"/>
                <a:gd name="T2" fmla="*/ 184 w 243"/>
                <a:gd name="T3" fmla="*/ 61 h 90"/>
                <a:gd name="T4" fmla="*/ 243 w 243"/>
                <a:gd name="T5" fmla="*/ 60 h 90"/>
                <a:gd name="T6" fmla="*/ 230 w 243"/>
                <a:gd name="T7" fmla="*/ 8 h 90"/>
                <a:gd name="T8" fmla="*/ 153 w 243"/>
                <a:gd name="T9" fmla="*/ 15 h 90"/>
                <a:gd name="T10" fmla="*/ 85 w 243"/>
                <a:gd name="T11" fmla="*/ 0 h 90"/>
                <a:gd name="T12" fmla="*/ 29 w 243"/>
                <a:gd name="T13" fmla="*/ 12 h 90"/>
                <a:gd name="T14" fmla="*/ 0 w 243"/>
                <a:gd name="T15" fmla="*/ 75 h 90"/>
                <a:gd name="T16" fmla="*/ 39 w 243"/>
                <a:gd name="T17" fmla="*/ 90 h 90"/>
                <a:gd name="T18" fmla="*/ 101 w 243"/>
                <a:gd name="T19" fmla="*/ 62 h 90"/>
                <a:gd name="T20" fmla="*/ 101 w 243"/>
                <a:gd name="T21" fmla="*/ 62 h 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3" h="90">
                  <a:moveTo>
                    <a:pt x="101" y="62"/>
                  </a:moveTo>
                  <a:lnTo>
                    <a:pt x="184" y="61"/>
                  </a:lnTo>
                  <a:lnTo>
                    <a:pt x="243" y="60"/>
                  </a:lnTo>
                  <a:lnTo>
                    <a:pt x="230" y="8"/>
                  </a:lnTo>
                  <a:lnTo>
                    <a:pt x="153" y="15"/>
                  </a:lnTo>
                  <a:lnTo>
                    <a:pt x="85" y="0"/>
                  </a:lnTo>
                  <a:lnTo>
                    <a:pt x="29" y="12"/>
                  </a:lnTo>
                  <a:lnTo>
                    <a:pt x="0" y="75"/>
                  </a:lnTo>
                  <a:lnTo>
                    <a:pt x="39" y="90"/>
                  </a:lnTo>
                  <a:lnTo>
                    <a:pt x="101" y="62"/>
                  </a:lnTo>
                  <a:lnTo>
                    <a:pt x="101" y="62"/>
                  </a:lnTo>
                  <a:close/>
                </a:path>
              </a:pathLst>
            </a:custGeom>
            <a:solidFill>
              <a:srgbClr val="826E4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8" name="Freeform 232"/>
            <p:cNvSpPr>
              <a:spLocks/>
            </p:cNvSpPr>
            <p:nvPr/>
          </p:nvSpPr>
          <p:spPr bwMode="auto">
            <a:xfrm>
              <a:off x="3157" y="3146"/>
              <a:ext cx="46" cy="45"/>
            </a:xfrm>
            <a:custGeom>
              <a:avLst/>
              <a:gdLst>
                <a:gd name="T0" fmla="*/ 0 w 46"/>
                <a:gd name="T1" fmla="*/ 30 h 45"/>
                <a:gd name="T2" fmla="*/ 4 w 46"/>
                <a:gd name="T3" fmla="*/ 8 h 45"/>
                <a:gd name="T4" fmla="*/ 46 w 46"/>
                <a:gd name="T5" fmla="*/ 0 h 45"/>
                <a:gd name="T6" fmla="*/ 30 w 46"/>
                <a:gd name="T7" fmla="*/ 19 h 45"/>
                <a:gd name="T8" fmla="*/ 41 w 46"/>
                <a:gd name="T9" fmla="*/ 28 h 45"/>
                <a:gd name="T10" fmla="*/ 18 w 46"/>
                <a:gd name="T11" fmla="*/ 45 h 45"/>
                <a:gd name="T12" fmla="*/ 18 w 46"/>
                <a:gd name="T13" fmla="*/ 22 h 45"/>
                <a:gd name="T14" fmla="*/ 0 w 46"/>
                <a:gd name="T15" fmla="*/ 30 h 45"/>
                <a:gd name="T16" fmla="*/ 0 w 46"/>
                <a:gd name="T17" fmla="*/ 30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46" h="45">
                  <a:moveTo>
                    <a:pt x="0" y="30"/>
                  </a:moveTo>
                  <a:lnTo>
                    <a:pt x="4" y="8"/>
                  </a:lnTo>
                  <a:lnTo>
                    <a:pt x="46" y="0"/>
                  </a:lnTo>
                  <a:lnTo>
                    <a:pt x="30" y="19"/>
                  </a:lnTo>
                  <a:lnTo>
                    <a:pt x="41" y="28"/>
                  </a:lnTo>
                  <a:lnTo>
                    <a:pt x="18" y="45"/>
                  </a:lnTo>
                  <a:lnTo>
                    <a:pt x="18" y="22"/>
                  </a:lnTo>
                  <a:lnTo>
                    <a:pt x="0" y="30"/>
                  </a:lnTo>
                  <a:lnTo>
                    <a:pt x="0" y="30"/>
                  </a:lnTo>
                  <a:close/>
                </a:path>
              </a:pathLst>
            </a:custGeom>
            <a:solidFill>
              <a:srgbClr val="635E1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" name="Freeform 233"/>
            <p:cNvSpPr>
              <a:spLocks/>
            </p:cNvSpPr>
            <p:nvPr/>
          </p:nvSpPr>
          <p:spPr bwMode="auto">
            <a:xfrm>
              <a:off x="3213" y="3426"/>
              <a:ext cx="45" cy="21"/>
            </a:xfrm>
            <a:custGeom>
              <a:avLst/>
              <a:gdLst>
                <a:gd name="T0" fmla="*/ 21 w 45"/>
                <a:gd name="T1" fmla="*/ 0 h 21"/>
                <a:gd name="T2" fmla="*/ 45 w 45"/>
                <a:gd name="T3" fmla="*/ 7 h 21"/>
                <a:gd name="T4" fmla="*/ 27 w 45"/>
                <a:gd name="T5" fmla="*/ 21 h 21"/>
                <a:gd name="T6" fmla="*/ 0 w 45"/>
                <a:gd name="T7" fmla="*/ 1 h 21"/>
                <a:gd name="T8" fmla="*/ 21 w 45"/>
                <a:gd name="T9" fmla="*/ 0 h 21"/>
                <a:gd name="T10" fmla="*/ 21 w 45"/>
                <a:gd name="T11" fmla="*/ 0 h 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5" h="21">
                  <a:moveTo>
                    <a:pt x="21" y="0"/>
                  </a:moveTo>
                  <a:lnTo>
                    <a:pt x="45" y="7"/>
                  </a:lnTo>
                  <a:lnTo>
                    <a:pt x="27" y="21"/>
                  </a:lnTo>
                  <a:lnTo>
                    <a:pt x="0" y="1"/>
                  </a:lnTo>
                  <a:lnTo>
                    <a:pt x="21" y="0"/>
                  </a:lnTo>
                  <a:lnTo>
                    <a:pt x="21" y="0"/>
                  </a:lnTo>
                  <a:close/>
                </a:path>
              </a:pathLst>
            </a:custGeom>
            <a:solidFill>
              <a:srgbClr val="635E1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" name="Freeform 234"/>
            <p:cNvSpPr>
              <a:spLocks/>
            </p:cNvSpPr>
            <p:nvPr/>
          </p:nvSpPr>
          <p:spPr bwMode="auto">
            <a:xfrm>
              <a:off x="3272" y="3417"/>
              <a:ext cx="43" cy="19"/>
            </a:xfrm>
            <a:custGeom>
              <a:avLst/>
              <a:gdLst>
                <a:gd name="T0" fmla="*/ 0 w 43"/>
                <a:gd name="T1" fmla="*/ 10 h 19"/>
                <a:gd name="T2" fmla="*/ 14 w 43"/>
                <a:gd name="T3" fmla="*/ 0 h 19"/>
                <a:gd name="T4" fmla="*/ 43 w 43"/>
                <a:gd name="T5" fmla="*/ 2 h 19"/>
                <a:gd name="T6" fmla="*/ 23 w 43"/>
                <a:gd name="T7" fmla="*/ 19 h 19"/>
                <a:gd name="T8" fmla="*/ 0 w 43"/>
                <a:gd name="T9" fmla="*/ 10 h 19"/>
                <a:gd name="T10" fmla="*/ 0 w 43"/>
                <a:gd name="T11" fmla="*/ 10 h 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3" h="19">
                  <a:moveTo>
                    <a:pt x="0" y="10"/>
                  </a:moveTo>
                  <a:lnTo>
                    <a:pt x="14" y="0"/>
                  </a:lnTo>
                  <a:lnTo>
                    <a:pt x="43" y="2"/>
                  </a:lnTo>
                  <a:lnTo>
                    <a:pt x="23" y="19"/>
                  </a:lnTo>
                  <a:lnTo>
                    <a:pt x="0" y="10"/>
                  </a:lnTo>
                  <a:lnTo>
                    <a:pt x="0" y="10"/>
                  </a:lnTo>
                  <a:close/>
                </a:path>
              </a:pathLst>
            </a:custGeom>
            <a:solidFill>
              <a:srgbClr val="635E1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" name="Freeform 235"/>
            <p:cNvSpPr>
              <a:spLocks/>
            </p:cNvSpPr>
            <p:nvPr/>
          </p:nvSpPr>
          <p:spPr bwMode="auto">
            <a:xfrm>
              <a:off x="3240" y="3277"/>
              <a:ext cx="794" cy="613"/>
            </a:xfrm>
            <a:custGeom>
              <a:avLst/>
              <a:gdLst>
                <a:gd name="T0" fmla="*/ 778 w 794"/>
                <a:gd name="T1" fmla="*/ 51 h 613"/>
                <a:gd name="T2" fmla="*/ 708 w 794"/>
                <a:gd name="T3" fmla="*/ 0 h 613"/>
                <a:gd name="T4" fmla="*/ 651 w 794"/>
                <a:gd name="T5" fmla="*/ 16 h 613"/>
                <a:gd name="T6" fmla="*/ 566 w 794"/>
                <a:gd name="T7" fmla="*/ 21 h 613"/>
                <a:gd name="T8" fmla="*/ 558 w 794"/>
                <a:gd name="T9" fmla="*/ 44 h 613"/>
                <a:gd name="T10" fmla="*/ 507 w 794"/>
                <a:gd name="T11" fmla="*/ 5 h 613"/>
                <a:gd name="T12" fmla="*/ 435 w 794"/>
                <a:gd name="T13" fmla="*/ 47 h 613"/>
                <a:gd name="T14" fmla="*/ 431 w 794"/>
                <a:gd name="T15" fmla="*/ 105 h 613"/>
                <a:gd name="T16" fmla="*/ 362 w 794"/>
                <a:gd name="T17" fmla="*/ 102 h 613"/>
                <a:gd name="T18" fmla="*/ 318 w 794"/>
                <a:gd name="T19" fmla="*/ 152 h 613"/>
                <a:gd name="T20" fmla="*/ 203 w 794"/>
                <a:gd name="T21" fmla="*/ 216 h 613"/>
                <a:gd name="T22" fmla="*/ 114 w 794"/>
                <a:gd name="T23" fmla="*/ 239 h 613"/>
                <a:gd name="T24" fmla="*/ 27 w 794"/>
                <a:gd name="T25" fmla="*/ 334 h 613"/>
                <a:gd name="T26" fmla="*/ 3 w 794"/>
                <a:gd name="T27" fmla="*/ 382 h 613"/>
                <a:gd name="T28" fmla="*/ 0 w 794"/>
                <a:gd name="T29" fmla="*/ 447 h 613"/>
                <a:gd name="T30" fmla="*/ 55 w 794"/>
                <a:gd name="T31" fmla="*/ 479 h 613"/>
                <a:gd name="T32" fmla="*/ 37 w 794"/>
                <a:gd name="T33" fmla="*/ 539 h 613"/>
                <a:gd name="T34" fmla="*/ 63 w 794"/>
                <a:gd name="T35" fmla="*/ 599 h 613"/>
                <a:gd name="T36" fmla="*/ 125 w 794"/>
                <a:gd name="T37" fmla="*/ 613 h 613"/>
                <a:gd name="T38" fmla="*/ 212 w 794"/>
                <a:gd name="T39" fmla="*/ 569 h 613"/>
                <a:gd name="T40" fmla="*/ 295 w 794"/>
                <a:gd name="T41" fmla="*/ 261 h 613"/>
                <a:gd name="T42" fmla="*/ 458 w 794"/>
                <a:gd name="T43" fmla="*/ 211 h 613"/>
                <a:gd name="T44" fmla="*/ 651 w 794"/>
                <a:gd name="T45" fmla="*/ 175 h 613"/>
                <a:gd name="T46" fmla="*/ 794 w 794"/>
                <a:gd name="T47" fmla="*/ 139 h 613"/>
                <a:gd name="T48" fmla="*/ 778 w 794"/>
                <a:gd name="T49" fmla="*/ 51 h 613"/>
                <a:gd name="T50" fmla="*/ 778 w 794"/>
                <a:gd name="T51" fmla="*/ 51 h 6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794" h="613">
                  <a:moveTo>
                    <a:pt x="778" y="51"/>
                  </a:moveTo>
                  <a:lnTo>
                    <a:pt x="708" y="0"/>
                  </a:lnTo>
                  <a:lnTo>
                    <a:pt x="651" y="16"/>
                  </a:lnTo>
                  <a:lnTo>
                    <a:pt x="566" y="21"/>
                  </a:lnTo>
                  <a:lnTo>
                    <a:pt x="558" y="44"/>
                  </a:lnTo>
                  <a:lnTo>
                    <a:pt x="507" y="5"/>
                  </a:lnTo>
                  <a:lnTo>
                    <a:pt x="435" y="47"/>
                  </a:lnTo>
                  <a:lnTo>
                    <a:pt x="431" y="105"/>
                  </a:lnTo>
                  <a:lnTo>
                    <a:pt x="362" y="102"/>
                  </a:lnTo>
                  <a:lnTo>
                    <a:pt x="318" y="152"/>
                  </a:lnTo>
                  <a:lnTo>
                    <a:pt x="203" y="216"/>
                  </a:lnTo>
                  <a:lnTo>
                    <a:pt x="114" y="239"/>
                  </a:lnTo>
                  <a:lnTo>
                    <a:pt x="27" y="334"/>
                  </a:lnTo>
                  <a:lnTo>
                    <a:pt x="3" y="382"/>
                  </a:lnTo>
                  <a:lnTo>
                    <a:pt x="0" y="447"/>
                  </a:lnTo>
                  <a:lnTo>
                    <a:pt x="55" y="479"/>
                  </a:lnTo>
                  <a:lnTo>
                    <a:pt x="37" y="539"/>
                  </a:lnTo>
                  <a:lnTo>
                    <a:pt x="63" y="599"/>
                  </a:lnTo>
                  <a:lnTo>
                    <a:pt x="125" y="613"/>
                  </a:lnTo>
                  <a:lnTo>
                    <a:pt x="212" y="569"/>
                  </a:lnTo>
                  <a:lnTo>
                    <a:pt x="295" y="261"/>
                  </a:lnTo>
                  <a:lnTo>
                    <a:pt x="458" y="211"/>
                  </a:lnTo>
                  <a:lnTo>
                    <a:pt x="651" y="175"/>
                  </a:lnTo>
                  <a:lnTo>
                    <a:pt x="794" y="139"/>
                  </a:lnTo>
                  <a:lnTo>
                    <a:pt x="778" y="51"/>
                  </a:lnTo>
                  <a:lnTo>
                    <a:pt x="778" y="51"/>
                  </a:lnTo>
                  <a:close/>
                </a:path>
              </a:pathLst>
            </a:custGeom>
            <a:solidFill>
              <a:srgbClr val="ABA37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" name="Freeform 236"/>
            <p:cNvSpPr>
              <a:spLocks/>
            </p:cNvSpPr>
            <p:nvPr/>
          </p:nvSpPr>
          <p:spPr bwMode="auto">
            <a:xfrm>
              <a:off x="3304" y="3240"/>
              <a:ext cx="50" cy="29"/>
            </a:xfrm>
            <a:custGeom>
              <a:avLst/>
              <a:gdLst>
                <a:gd name="T0" fmla="*/ 50 w 50"/>
                <a:gd name="T1" fmla="*/ 10 h 29"/>
                <a:gd name="T2" fmla="*/ 11 w 50"/>
                <a:gd name="T3" fmla="*/ 0 h 29"/>
                <a:gd name="T4" fmla="*/ 0 w 50"/>
                <a:gd name="T5" fmla="*/ 26 h 29"/>
                <a:gd name="T6" fmla="*/ 23 w 50"/>
                <a:gd name="T7" fmla="*/ 22 h 29"/>
                <a:gd name="T8" fmla="*/ 43 w 50"/>
                <a:gd name="T9" fmla="*/ 29 h 29"/>
                <a:gd name="T10" fmla="*/ 50 w 50"/>
                <a:gd name="T11" fmla="*/ 10 h 29"/>
                <a:gd name="T12" fmla="*/ 50 w 50"/>
                <a:gd name="T13" fmla="*/ 1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0" h="29">
                  <a:moveTo>
                    <a:pt x="50" y="10"/>
                  </a:moveTo>
                  <a:lnTo>
                    <a:pt x="11" y="0"/>
                  </a:lnTo>
                  <a:lnTo>
                    <a:pt x="0" y="26"/>
                  </a:lnTo>
                  <a:lnTo>
                    <a:pt x="23" y="22"/>
                  </a:lnTo>
                  <a:lnTo>
                    <a:pt x="43" y="29"/>
                  </a:lnTo>
                  <a:lnTo>
                    <a:pt x="50" y="10"/>
                  </a:lnTo>
                  <a:lnTo>
                    <a:pt x="50" y="10"/>
                  </a:lnTo>
                  <a:close/>
                </a:path>
              </a:pathLst>
            </a:custGeom>
            <a:solidFill>
              <a:srgbClr val="69735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" name="Freeform 237"/>
            <p:cNvSpPr>
              <a:spLocks/>
            </p:cNvSpPr>
            <p:nvPr/>
          </p:nvSpPr>
          <p:spPr bwMode="auto">
            <a:xfrm>
              <a:off x="3671" y="3218"/>
              <a:ext cx="41" cy="22"/>
            </a:xfrm>
            <a:custGeom>
              <a:avLst/>
              <a:gdLst>
                <a:gd name="T0" fmla="*/ 41 w 41"/>
                <a:gd name="T1" fmla="*/ 6 h 22"/>
                <a:gd name="T2" fmla="*/ 22 w 41"/>
                <a:gd name="T3" fmla="*/ 0 h 22"/>
                <a:gd name="T4" fmla="*/ 0 w 41"/>
                <a:gd name="T5" fmla="*/ 10 h 22"/>
                <a:gd name="T6" fmla="*/ 19 w 41"/>
                <a:gd name="T7" fmla="*/ 22 h 22"/>
                <a:gd name="T8" fmla="*/ 41 w 41"/>
                <a:gd name="T9" fmla="*/ 6 h 22"/>
                <a:gd name="T10" fmla="*/ 41 w 41"/>
                <a:gd name="T11" fmla="*/ 6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1" h="22">
                  <a:moveTo>
                    <a:pt x="41" y="6"/>
                  </a:moveTo>
                  <a:lnTo>
                    <a:pt x="22" y="0"/>
                  </a:lnTo>
                  <a:lnTo>
                    <a:pt x="0" y="10"/>
                  </a:lnTo>
                  <a:lnTo>
                    <a:pt x="19" y="22"/>
                  </a:lnTo>
                  <a:lnTo>
                    <a:pt x="41" y="6"/>
                  </a:lnTo>
                  <a:lnTo>
                    <a:pt x="41" y="6"/>
                  </a:lnTo>
                  <a:close/>
                </a:path>
              </a:pathLst>
            </a:custGeom>
            <a:solidFill>
              <a:srgbClr val="F7A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4" name="Freeform 238"/>
            <p:cNvSpPr>
              <a:spLocks/>
            </p:cNvSpPr>
            <p:nvPr/>
          </p:nvSpPr>
          <p:spPr bwMode="auto">
            <a:xfrm>
              <a:off x="3664" y="3254"/>
              <a:ext cx="44" cy="13"/>
            </a:xfrm>
            <a:custGeom>
              <a:avLst/>
              <a:gdLst>
                <a:gd name="T0" fmla="*/ 44 w 44"/>
                <a:gd name="T1" fmla="*/ 6 h 13"/>
                <a:gd name="T2" fmla="*/ 0 w 44"/>
                <a:gd name="T3" fmla="*/ 0 h 13"/>
                <a:gd name="T4" fmla="*/ 16 w 44"/>
                <a:gd name="T5" fmla="*/ 13 h 13"/>
                <a:gd name="T6" fmla="*/ 44 w 44"/>
                <a:gd name="T7" fmla="*/ 6 h 13"/>
                <a:gd name="T8" fmla="*/ 44 w 44"/>
                <a:gd name="T9" fmla="*/ 6 h 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4" h="13">
                  <a:moveTo>
                    <a:pt x="44" y="6"/>
                  </a:moveTo>
                  <a:lnTo>
                    <a:pt x="0" y="0"/>
                  </a:lnTo>
                  <a:lnTo>
                    <a:pt x="16" y="13"/>
                  </a:lnTo>
                  <a:lnTo>
                    <a:pt x="44" y="6"/>
                  </a:lnTo>
                  <a:lnTo>
                    <a:pt x="44" y="6"/>
                  </a:lnTo>
                  <a:close/>
                </a:path>
              </a:pathLst>
            </a:custGeom>
            <a:solidFill>
              <a:srgbClr val="C2BF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5" name="Freeform 239"/>
            <p:cNvSpPr>
              <a:spLocks/>
            </p:cNvSpPr>
            <p:nvPr/>
          </p:nvSpPr>
          <p:spPr bwMode="auto">
            <a:xfrm>
              <a:off x="3399" y="3223"/>
              <a:ext cx="60" cy="148"/>
            </a:xfrm>
            <a:custGeom>
              <a:avLst/>
              <a:gdLst>
                <a:gd name="T0" fmla="*/ 24 w 60"/>
                <a:gd name="T1" fmla="*/ 15 h 148"/>
                <a:gd name="T2" fmla="*/ 36 w 60"/>
                <a:gd name="T3" fmla="*/ 24 h 148"/>
                <a:gd name="T4" fmla="*/ 23 w 60"/>
                <a:gd name="T5" fmla="*/ 50 h 148"/>
                <a:gd name="T6" fmla="*/ 12 w 60"/>
                <a:gd name="T7" fmla="*/ 63 h 148"/>
                <a:gd name="T8" fmla="*/ 8 w 60"/>
                <a:gd name="T9" fmla="*/ 83 h 148"/>
                <a:gd name="T10" fmla="*/ 23 w 60"/>
                <a:gd name="T11" fmla="*/ 91 h 148"/>
                <a:gd name="T12" fmla="*/ 0 w 60"/>
                <a:gd name="T13" fmla="*/ 105 h 148"/>
                <a:gd name="T14" fmla="*/ 3 w 60"/>
                <a:gd name="T15" fmla="*/ 148 h 148"/>
                <a:gd name="T16" fmla="*/ 23 w 60"/>
                <a:gd name="T17" fmla="*/ 146 h 148"/>
                <a:gd name="T18" fmla="*/ 23 w 60"/>
                <a:gd name="T19" fmla="*/ 120 h 148"/>
                <a:gd name="T20" fmla="*/ 60 w 60"/>
                <a:gd name="T21" fmla="*/ 109 h 148"/>
                <a:gd name="T22" fmla="*/ 53 w 60"/>
                <a:gd name="T23" fmla="*/ 81 h 148"/>
                <a:gd name="T24" fmla="*/ 45 w 60"/>
                <a:gd name="T25" fmla="*/ 69 h 148"/>
                <a:gd name="T26" fmla="*/ 51 w 60"/>
                <a:gd name="T27" fmla="*/ 31 h 148"/>
                <a:gd name="T28" fmla="*/ 58 w 60"/>
                <a:gd name="T29" fmla="*/ 0 h 148"/>
                <a:gd name="T30" fmla="*/ 40 w 60"/>
                <a:gd name="T31" fmla="*/ 9 h 148"/>
                <a:gd name="T32" fmla="*/ 28 w 60"/>
                <a:gd name="T33" fmla="*/ 0 h 148"/>
                <a:gd name="T34" fmla="*/ 24 w 60"/>
                <a:gd name="T35" fmla="*/ 15 h 148"/>
                <a:gd name="T36" fmla="*/ 24 w 60"/>
                <a:gd name="T37" fmla="*/ 15 h 1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60" h="148">
                  <a:moveTo>
                    <a:pt x="24" y="15"/>
                  </a:moveTo>
                  <a:lnTo>
                    <a:pt x="36" y="24"/>
                  </a:lnTo>
                  <a:lnTo>
                    <a:pt x="23" y="50"/>
                  </a:lnTo>
                  <a:lnTo>
                    <a:pt x="12" y="63"/>
                  </a:lnTo>
                  <a:lnTo>
                    <a:pt x="8" y="83"/>
                  </a:lnTo>
                  <a:lnTo>
                    <a:pt x="23" y="91"/>
                  </a:lnTo>
                  <a:lnTo>
                    <a:pt x="0" y="105"/>
                  </a:lnTo>
                  <a:lnTo>
                    <a:pt x="3" y="148"/>
                  </a:lnTo>
                  <a:lnTo>
                    <a:pt x="23" y="146"/>
                  </a:lnTo>
                  <a:lnTo>
                    <a:pt x="23" y="120"/>
                  </a:lnTo>
                  <a:lnTo>
                    <a:pt x="60" y="109"/>
                  </a:lnTo>
                  <a:lnTo>
                    <a:pt x="53" y="81"/>
                  </a:lnTo>
                  <a:lnTo>
                    <a:pt x="45" y="69"/>
                  </a:lnTo>
                  <a:lnTo>
                    <a:pt x="51" y="31"/>
                  </a:lnTo>
                  <a:lnTo>
                    <a:pt x="58" y="0"/>
                  </a:lnTo>
                  <a:lnTo>
                    <a:pt x="40" y="9"/>
                  </a:lnTo>
                  <a:lnTo>
                    <a:pt x="28" y="0"/>
                  </a:lnTo>
                  <a:lnTo>
                    <a:pt x="24" y="15"/>
                  </a:lnTo>
                  <a:lnTo>
                    <a:pt x="24" y="15"/>
                  </a:lnTo>
                  <a:close/>
                </a:path>
              </a:pathLst>
            </a:custGeom>
            <a:solidFill>
              <a:srgbClr val="635E1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6" name="Freeform 240"/>
            <p:cNvSpPr>
              <a:spLocks/>
            </p:cNvSpPr>
            <p:nvPr/>
          </p:nvSpPr>
          <p:spPr bwMode="auto">
            <a:xfrm>
              <a:off x="3342" y="3182"/>
              <a:ext cx="77" cy="165"/>
            </a:xfrm>
            <a:custGeom>
              <a:avLst/>
              <a:gdLst>
                <a:gd name="T0" fmla="*/ 31 w 77"/>
                <a:gd name="T1" fmla="*/ 165 h 165"/>
                <a:gd name="T2" fmla="*/ 12 w 77"/>
                <a:gd name="T3" fmla="*/ 154 h 165"/>
                <a:gd name="T4" fmla="*/ 0 w 77"/>
                <a:gd name="T5" fmla="*/ 131 h 165"/>
                <a:gd name="T6" fmla="*/ 18 w 77"/>
                <a:gd name="T7" fmla="*/ 127 h 165"/>
                <a:gd name="T8" fmla="*/ 35 w 77"/>
                <a:gd name="T9" fmla="*/ 106 h 165"/>
                <a:gd name="T10" fmla="*/ 9 w 77"/>
                <a:gd name="T11" fmla="*/ 103 h 165"/>
                <a:gd name="T12" fmla="*/ 0 w 77"/>
                <a:gd name="T13" fmla="*/ 70 h 165"/>
                <a:gd name="T14" fmla="*/ 12 w 77"/>
                <a:gd name="T15" fmla="*/ 70 h 165"/>
                <a:gd name="T16" fmla="*/ 15 w 77"/>
                <a:gd name="T17" fmla="*/ 52 h 165"/>
                <a:gd name="T18" fmla="*/ 28 w 77"/>
                <a:gd name="T19" fmla="*/ 54 h 165"/>
                <a:gd name="T20" fmla="*/ 29 w 77"/>
                <a:gd name="T21" fmla="*/ 78 h 165"/>
                <a:gd name="T22" fmla="*/ 44 w 77"/>
                <a:gd name="T23" fmla="*/ 62 h 165"/>
                <a:gd name="T24" fmla="*/ 35 w 77"/>
                <a:gd name="T25" fmla="*/ 44 h 165"/>
                <a:gd name="T26" fmla="*/ 53 w 77"/>
                <a:gd name="T27" fmla="*/ 49 h 165"/>
                <a:gd name="T28" fmla="*/ 48 w 77"/>
                <a:gd name="T29" fmla="*/ 31 h 165"/>
                <a:gd name="T30" fmla="*/ 56 w 77"/>
                <a:gd name="T31" fmla="*/ 21 h 165"/>
                <a:gd name="T32" fmla="*/ 49 w 77"/>
                <a:gd name="T33" fmla="*/ 3 h 165"/>
                <a:gd name="T34" fmla="*/ 61 w 77"/>
                <a:gd name="T35" fmla="*/ 0 h 165"/>
                <a:gd name="T36" fmla="*/ 77 w 77"/>
                <a:gd name="T37" fmla="*/ 52 h 165"/>
                <a:gd name="T38" fmla="*/ 60 w 77"/>
                <a:gd name="T39" fmla="*/ 70 h 165"/>
                <a:gd name="T40" fmla="*/ 44 w 77"/>
                <a:gd name="T41" fmla="*/ 89 h 165"/>
                <a:gd name="T42" fmla="*/ 61 w 77"/>
                <a:gd name="T43" fmla="*/ 87 h 165"/>
                <a:gd name="T44" fmla="*/ 53 w 77"/>
                <a:gd name="T45" fmla="*/ 121 h 165"/>
                <a:gd name="T46" fmla="*/ 35 w 77"/>
                <a:gd name="T47" fmla="*/ 142 h 165"/>
                <a:gd name="T48" fmla="*/ 56 w 77"/>
                <a:gd name="T49" fmla="*/ 144 h 165"/>
                <a:gd name="T50" fmla="*/ 31 w 77"/>
                <a:gd name="T51" fmla="*/ 165 h 165"/>
                <a:gd name="T52" fmla="*/ 31 w 77"/>
                <a:gd name="T53" fmla="*/ 165 h 1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77" h="165">
                  <a:moveTo>
                    <a:pt x="31" y="165"/>
                  </a:moveTo>
                  <a:lnTo>
                    <a:pt x="12" y="154"/>
                  </a:lnTo>
                  <a:lnTo>
                    <a:pt x="0" y="131"/>
                  </a:lnTo>
                  <a:lnTo>
                    <a:pt x="18" y="127"/>
                  </a:lnTo>
                  <a:lnTo>
                    <a:pt x="35" y="106"/>
                  </a:lnTo>
                  <a:lnTo>
                    <a:pt x="9" y="103"/>
                  </a:lnTo>
                  <a:lnTo>
                    <a:pt x="0" y="70"/>
                  </a:lnTo>
                  <a:lnTo>
                    <a:pt x="12" y="70"/>
                  </a:lnTo>
                  <a:lnTo>
                    <a:pt x="15" y="52"/>
                  </a:lnTo>
                  <a:lnTo>
                    <a:pt x="28" y="54"/>
                  </a:lnTo>
                  <a:lnTo>
                    <a:pt x="29" y="78"/>
                  </a:lnTo>
                  <a:lnTo>
                    <a:pt x="44" y="62"/>
                  </a:lnTo>
                  <a:lnTo>
                    <a:pt x="35" y="44"/>
                  </a:lnTo>
                  <a:lnTo>
                    <a:pt x="53" y="49"/>
                  </a:lnTo>
                  <a:lnTo>
                    <a:pt x="48" y="31"/>
                  </a:lnTo>
                  <a:lnTo>
                    <a:pt x="56" y="21"/>
                  </a:lnTo>
                  <a:lnTo>
                    <a:pt x="49" y="3"/>
                  </a:lnTo>
                  <a:lnTo>
                    <a:pt x="61" y="0"/>
                  </a:lnTo>
                  <a:lnTo>
                    <a:pt x="77" y="52"/>
                  </a:lnTo>
                  <a:lnTo>
                    <a:pt x="60" y="70"/>
                  </a:lnTo>
                  <a:lnTo>
                    <a:pt x="44" y="89"/>
                  </a:lnTo>
                  <a:lnTo>
                    <a:pt x="61" y="87"/>
                  </a:lnTo>
                  <a:lnTo>
                    <a:pt x="53" y="121"/>
                  </a:lnTo>
                  <a:lnTo>
                    <a:pt x="35" y="142"/>
                  </a:lnTo>
                  <a:lnTo>
                    <a:pt x="56" y="144"/>
                  </a:lnTo>
                  <a:lnTo>
                    <a:pt x="31" y="165"/>
                  </a:lnTo>
                  <a:lnTo>
                    <a:pt x="31" y="165"/>
                  </a:lnTo>
                  <a:close/>
                </a:path>
              </a:pathLst>
            </a:custGeom>
            <a:solidFill>
              <a:srgbClr val="73695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7" name="Freeform 241"/>
            <p:cNvSpPr>
              <a:spLocks/>
            </p:cNvSpPr>
            <p:nvPr/>
          </p:nvSpPr>
          <p:spPr bwMode="auto">
            <a:xfrm>
              <a:off x="3226" y="3352"/>
              <a:ext cx="176" cy="60"/>
            </a:xfrm>
            <a:custGeom>
              <a:avLst/>
              <a:gdLst>
                <a:gd name="T0" fmla="*/ 169 w 176"/>
                <a:gd name="T1" fmla="*/ 17 h 60"/>
                <a:gd name="T2" fmla="*/ 52 w 176"/>
                <a:gd name="T3" fmla="*/ 0 h 60"/>
                <a:gd name="T4" fmla="*/ 10 w 176"/>
                <a:gd name="T5" fmla="*/ 10 h 60"/>
                <a:gd name="T6" fmla="*/ 10 w 176"/>
                <a:gd name="T7" fmla="*/ 33 h 60"/>
                <a:gd name="T8" fmla="*/ 0 w 176"/>
                <a:gd name="T9" fmla="*/ 49 h 60"/>
                <a:gd name="T10" fmla="*/ 63 w 176"/>
                <a:gd name="T11" fmla="*/ 42 h 60"/>
                <a:gd name="T12" fmla="*/ 31 w 176"/>
                <a:gd name="T13" fmla="*/ 60 h 60"/>
                <a:gd name="T14" fmla="*/ 87 w 176"/>
                <a:gd name="T15" fmla="*/ 54 h 60"/>
                <a:gd name="T16" fmla="*/ 89 w 176"/>
                <a:gd name="T17" fmla="*/ 34 h 60"/>
                <a:gd name="T18" fmla="*/ 176 w 176"/>
                <a:gd name="T19" fmla="*/ 26 h 60"/>
                <a:gd name="T20" fmla="*/ 169 w 176"/>
                <a:gd name="T21" fmla="*/ 17 h 60"/>
                <a:gd name="T22" fmla="*/ 169 w 176"/>
                <a:gd name="T23" fmla="*/ 17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76" h="60">
                  <a:moveTo>
                    <a:pt x="169" y="17"/>
                  </a:moveTo>
                  <a:lnTo>
                    <a:pt x="52" y="0"/>
                  </a:lnTo>
                  <a:lnTo>
                    <a:pt x="10" y="10"/>
                  </a:lnTo>
                  <a:lnTo>
                    <a:pt x="10" y="33"/>
                  </a:lnTo>
                  <a:lnTo>
                    <a:pt x="0" y="49"/>
                  </a:lnTo>
                  <a:lnTo>
                    <a:pt x="63" y="42"/>
                  </a:lnTo>
                  <a:lnTo>
                    <a:pt x="31" y="60"/>
                  </a:lnTo>
                  <a:lnTo>
                    <a:pt x="87" y="54"/>
                  </a:lnTo>
                  <a:lnTo>
                    <a:pt x="89" y="34"/>
                  </a:lnTo>
                  <a:lnTo>
                    <a:pt x="176" y="26"/>
                  </a:lnTo>
                  <a:lnTo>
                    <a:pt x="169" y="17"/>
                  </a:lnTo>
                  <a:lnTo>
                    <a:pt x="169" y="17"/>
                  </a:lnTo>
                  <a:close/>
                </a:path>
              </a:pathLst>
            </a:custGeom>
            <a:solidFill>
              <a:srgbClr val="6661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8" name="Freeform 242"/>
            <p:cNvSpPr>
              <a:spLocks/>
            </p:cNvSpPr>
            <p:nvPr/>
          </p:nvSpPr>
          <p:spPr bwMode="auto">
            <a:xfrm>
              <a:off x="3283" y="3269"/>
              <a:ext cx="58" cy="45"/>
            </a:xfrm>
            <a:custGeom>
              <a:avLst/>
              <a:gdLst>
                <a:gd name="T0" fmla="*/ 44 w 58"/>
                <a:gd name="T1" fmla="*/ 0 h 45"/>
                <a:gd name="T2" fmla="*/ 30 w 58"/>
                <a:gd name="T3" fmla="*/ 23 h 45"/>
                <a:gd name="T4" fmla="*/ 0 w 58"/>
                <a:gd name="T5" fmla="*/ 23 h 45"/>
                <a:gd name="T6" fmla="*/ 15 w 58"/>
                <a:gd name="T7" fmla="*/ 40 h 45"/>
                <a:gd name="T8" fmla="*/ 47 w 58"/>
                <a:gd name="T9" fmla="*/ 45 h 45"/>
                <a:gd name="T10" fmla="*/ 47 w 58"/>
                <a:gd name="T11" fmla="*/ 27 h 45"/>
                <a:gd name="T12" fmla="*/ 58 w 58"/>
                <a:gd name="T13" fmla="*/ 23 h 45"/>
                <a:gd name="T14" fmla="*/ 44 w 58"/>
                <a:gd name="T15" fmla="*/ 0 h 45"/>
                <a:gd name="T16" fmla="*/ 44 w 58"/>
                <a:gd name="T17" fmla="*/ 0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58" h="45">
                  <a:moveTo>
                    <a:pt x="44" y="0"/>
                  </a:moveTo>
                  <a:lnTo>
                    <a:pt x="30" y="23"/>
                  </a:lnTo>
                  <a:lnTo>
                    <a:pt x="0" y="23"/>
                  </a:lnTo>
                  <a:lnTo>
                    <a:pt x="15" y="40"/>
                  </a:lnTo>
                  <a:lnTo>
                    <a:pt x="47" y="45"/>
                  </a:lnTo>
                  <a:lnTo>
                    <a:pt x="47" y="27"/>
                  </a:lnTo>
                  <a:lnTo>
                    <a:pt x="58" y="23"/>
                  </a:lnTo>
                  <a:lnTo>
                    <a:pt x="44" y="0"/>
                  </a:lnTo>
                  <a:lnTo>
                    <a:pt x="44" y="0"/>
                  </a:lnTo>
                  <a:close/>
                </a:path>
              </a:pathLst>
            </a:custGeom>
            <a:solidFill>
              <a:srgbClr val="4F42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9" name="Freeform 243"/>
            <p:cNvSpPr>
              <a:spLocks/>
            </p:cNvSpPr>
            <p:nvPr/>
          </p:nvSpPr>
          <p:spPr bwMode="auto">
            <a:xfrm>
              <a:off x="3202" y="3309"/>
              <a:ext cx="160" cy="56"/>
            </a:xfrm>
            <a:custGeom>
              <a:avLst/>
              <a:gdLst>
                <a:gd name="T0" fmla="*/ 55 w 160"/>
                <a:gd name="T1" fmla="*/ 14 h 56"/>
                <a:gd name="T2" fmla="*/ 41 w 160"/>
                <a:gd name="T3" fmla="*/ 25 h 56"/>
                <a:gd name="T4" fmla="*/ 52 w 160"/>
                <a:gd name="T5" fmla="*/ 30 h 56"/>
                <a:gd name="T6" fmla="*/ 63 w 160"/>
                <a:gd name="T7" fmla="*/ 25 h 56"/>
                <a:gd name="T8" fmla="*/ 91 w 160"/>
                <a:gd name="T9" fmla="*/ 17 h 56"/>
                <a:gd name="T10" fmla="*/ 89 w 160"/>
                <a:gd name="T11" fmla="*/ 0 h 56"/>
                <a:gd name="T12" fmla="*/ 99 w 160"/>
                <a:gd name="T13" fmla="*/ 7 h 56"/>
                <a:gd name="T14" fmla="*/ 108 w 160"/>
                <a:gd name="T15" fmla="*/ 23 h 56"/>
                <a:gd name="T16" fmla="*/ 139 w 160"/>
                <a:gd name="T17" fmla="*/ 40 h 56"/>
                <a:gd name="T18" fmla="*/ 160 w 160"/>
                <a:gd name="T19" fmla="*/ 43 h 56"/>
                <a:gd name="T20" fmla="*/ 137 w 160"/>
                <a:gd name="T21" fmla="*/ 56 h 56"/>
                <a:gd name="T22" fmla="*/ 89 w 160"/>
                <a:gd name="T23" fmla="*/ 46 h 56"/>
                <a:gd name="T24" fmla="*/ 24 w 160"/>
                <a:gd name="T25" fmla="*/ 54 h 56"/>
                <a:gd name="T26" fmla="*/ 0 w 160"/>
                <a:gd name="T27" fmla="*/ 37 h 56"/>
                <a:gd name="T28" fmla="*/ 15 w 160"/>
                <a:gd name="T29" fmla="*/ 34 h 56"/>
                <a:gd name="T30" fmla="*/ 30 w 160"/>
                <a:gd name="T31" fmla="*/ 4 h 56"/>
                <a:gd name="T32" fmla="*/ 55 w 160"/>
                <a:gd name="T33" fmla="*/ 14 h 56"/>
                <a:gd name="T34" fmla="*/ 55 w 160"/>
                <a:gd name="T35" fmla="*/ 14 h 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60" h="56">
                  <a:moveTo>
                    <a:pt x="55" y="14"/>
                  </a:moveTo>
                  <a:lnTo>
                    <a:pt x="41" y="25"/>
                  </a:lnTo>
                  <a:lnTo>
                    <a:pt x="52" y="30"/>
                  </a:lnTo>
                  <a:lnTo>
                    <a:pt x="63" y="25"/>
                  </a:lnTo>
                  <a:lnTo>
                    <a:pt x="91" y="17"/>
                  </a:lnTo>
                  <a:lnTo>
                    <a:pt x="89" y="0"/>
                  </a:lnTo>
                  <a:lnTo>
                    <a:pt x="99" y="7"/>
                  </a:lnTo>
                  <a:lnTo>
                    <a:pt x="108" y="23"/>
                  </a:lnTo>
                  <a:lnTo>
                    <a:pt x="139" y="40"/>
                  </a:lnTo>
                  <a:lnTo>
                    <a:pt x="160" y="43"/>
                  </a:lnTo>
                  <a:lnTo>
                    <a:pt x="137" y="56"/>
                  </a:lnTo>
                  <a:lnTo>
                    <a:pt x="89" y="46"/>
                  </a:lnTo>
                  <a:lnTo>
                    <a:pt x="24" y="54"/>
                  </a:lnTo>
                  <a:lnTo>
                    <a:pt x="0" y="37"/>
                  </a:lnTo>
                  <a:lnTo>
                    <a:pt x="15" y="34"/>
                  </a:lnTo>
                  <a:lnTo>
                    <a:pt x="30" y="4"/>
                  </a:lnTo>
                  <a:lnTo>
                    <a:pt x="55" y="14"/>
                  </a:lnTo>
                  <a:lnTo>
                    <a:pt x="55" y="14"/>
                  </a:lnTo>
                  <a:close/>
                </a:path>
              </a:pathLst>
            </a:custGeom>
            <a:solidFill>
              <a:srgbClr val="C9D49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0" name="Freeform 244"/>
            <p:cNvSpPr>
              <a:spLocks/>
            </p:cNvSpPr>
            <p:nvPr/>
          </p:nvSpPr>
          <p:spPr bwMode="auto">
            <a:xfrm>
              <a:off x="3838" y="3226"/>
              <a:ext cx="52" cy="59"/>
            </a:xfrm>
            <a:custGeom>
              <a:avLst/>
              <a:gdLst>
                <a:gd name="T0" fmla="*/ 33 w 52"/>
                <a:gd name="T1" fmla="*/ 0 h 59"/>
                <a:gd name="T2" fmla="*/ 21 w 52"/>
                <a:gd name="T3" fmla="*/ 12 h 59"/>
                <a:gd name="T4" fmla="*/ 0 w 52"/>
                <a:gd name="T5" fmla="*/ 6 h 59"/>
                <a:gd name="T6" fmla="*/ 21 w 52"/>
                <a:gd name="T7" fmla="*/ 31 h 59"/>
                <a:gd name="T8" fmla="*/ 15 w 52"/>
                <a:gd name="T9" fmla="*/ 59 h 59"/>
                <a:gd name="T10" fmla="*/ 47 w 52"/>
                <a:gd name="T11" fmla="*/ 45 h 59"/>
                <a:gd name="T12" fmla="*/ 33 w 52"/>
                <a:gd name="T13" fmla="*/ 28 h 59"/>
                <a:gd name="T14" fmla="*/ 52 w 52"/>
                <a:gd name="T15" fmla="*/ 34 h 59"/>
                <a:gd name="T16" fmla="*/ 33 w 52"/>
                <a:gd name="T17" fmla="*/ 0 h 59"/>
                <a:gd name="T18" fmla="*/ 33 w 52"/>
                <a:gd name="T19" fmla="*/ 0 h 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2" h="59">
                  <a:moveTo>
                    <a:pt x="33" y="0"/>
                  </a:moveTo>
                  <a:lnTo>
                    <a:pt x="21" y="12"/>
                  </a:lnTo>
                  <a:lnTo>
                    <a:pt x="0" y="6"/>
                  </a:lnTo>
                  <a:lnTo>
                    <a:pt x="21" y="31"/>
                  </a:lnTo>
                  <a:lnTo>
                    <a:pt x="15" y="59"/>
                  </a:lnTo>
                  <a:lnTo>
                    <a:pt x="47" y="45"/>
                  </a:lnTo>
                  <a:lnTo>
                    <a:pt x="33" y="28"/>
                  </a:lnTo>
                  <a:lnTo>
                    <a:pt x="52" y="34"/>
                  </a:lnTo>
                  <a:lnTo>
                    <a:pt x="33" y="0"/>
                  </a:lnTo>
                  <a:lnTo>
                    <a:pt x="33" y="0"/>
                  </a:lnTo>
                  <a:close/>
                </a:path>
              </a:pathLst>
            </a:custGeom>
            <a:solidFill>
              <a:srgbClr val="CCC4A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1" name="Freeform 245"/>
            <p:cNvSpPr>
              <a:spLocks/>
            </p:cNvSpPr>
            <p:nvPr/>
          </p:nvSpPr>
          <p:spPr bwMode="auto">
            <a:xfrm>
              <a:off x="3645" y="3288"/>
              <a:ext cx="63" cy="44"/>
            </a:xfrm>
            <a:custGeom>
              <a:avLst/>
              <a:gdLst>
                <a:gd name="T0" fmla="*/ 63 w 63"/>
                <a:gd name="T1" fmla="*/ 11 h 44"/>
                <a:gd name="T2" fmla="*/ 36 w 63"/>
                <a:gd name="T3" fmla="*/ 0 h 44"/>
                <a:gd name="T4" fmla="*/ 36 w 63"/>
                <a:gd name="T5" fmla="*/ 18 h 44"/>
                <a:gd name="T6" fmla="*/ 0 w 63"/>
                <a:gd name="T7" fmla="*/ 36 h 44"/>
                <a:gd name="T8" fmla="*/ 33 w 63"/>
                <a:gd name="T9" fmla="*/ 44 h 44"/>
                <a:gd name="T10" fmla="*/ 63 w 63"/>
                <a:gd name="T11" fmla="*/ 11 h 44"/>
                <a:gd name="T12" fmla="*/ 63 w 63"/>
                <a:gd name="T13" fmla="*/ 11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63" h="44">
                  <a:moveTo>
                    <a:pt x="63" y="11"/>
                  </a:moveTo>
                  <a:lnTo>
                    <a:pt x="36" y="0"/>
                  </a:lnTo>
                  <a:lnTo>
                    <a:pt x="36" y="18"/>
                  </a:lnTo>
                  <a:lnTo>
                    <a:pt x="0" y="36"/>
                  </a:lnTo>
                  <a:lnTo>
                    <a:pt x="33" y="44"/>
                  </a:lnTo>
                  <a:lnTo>
                    <a:pt x="63" y="11"/>
                  </a:lnTo>
                  <a:lnTo>
                    <a:pt x="63" y="11"/>
                  </a:lnTo>
                  <a:close/>
                </a:path>
              </a:pathLst>
            </a:custGeom>
            <a:solidFill>
              <a:srgbClr val="91825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2" name="Freeform 246"/>
            <p:cNvSpPr>
              <a:spLocks/>
            </p:cNvSpPr>
            <p:nvPr/>
          </p:nvSpPr>
          <p:spPr bwMode="auto">
            <a:xfrm>
              <a:off x="3583" y="3201"/>
              <a:ext cx="76" cy="45"/>
            </a:xfrm>
            <a:custGeom>
              <a:avLst/>
              <a:gdLst>
                <a:gd name="T0" fmla="*/ 56 w 76"/>
                <a:gd name="T1" fmla="*/ 0 h 45"/>
                <a:gd name="T2" fmla="*/ 35 w 76"/>
                <a:gd name="T3" fmla="*/ 10 h 45"/>
                <a:gd name="T4" fmla="*/ 0 w 76"/>
                <a:gd name="T5" fmla="*/ 10 h 45"/>
                <a:gd name="T6" fmla="*/ 20 w 76"/>
                <a:gd name="T7" fmla="*/ 25 h 45"/>
                <a:gd name="T8" fmla="*/ 24 w 76"/>
                <a:gd name="T9" fmla="*/ 45 h 45"/>
                <a:gd name="T10" fmla="*/ 47 w 76"/>
                <a:gd name="T11" fmla="*/ 25 h 45"/>
                <a:gd name="T12" fmla="*/ 76 w 76"/>
                <a:gd name="T13" fmla="*/ 17 h 45"/>
                <a:gd name="T14" fmla="*/ 56 w 76"/>
                <a:gd name="T15" fmla="*/ 0 h 45"/>
                <a:gd name="T16" fmla="*/ 56 w 76"/>
                <a:gd name="T17" fmla="*/ 0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76" h="45">
                  <a:moveTo>
                    <a:pt x="56" y="0"/>
                  </a:moveTo>
                  <a:lnTo>
                    <a:pt x="35" y="10"/>
                  </a:lnTo>
                  <a:lnTo>
                    <a:pt x="0" y="10"/>
                  </a:lnTo>
                  <a:lnTo>
                    <a:pt x="20" y="25"/>
                  </a:lnTo>
                  <a:lnTo>
                    <a:pt x="24" y="45"/>
                  </a:lnTo>
                  <a:lnTo>
                    <a:pt x="47" y="25"/>
                  </a:lnTo>
                  <a:lnTo>
                    <a:pt x="76" y="17"/>
                  </a:lnTo>
                  <a:lnTo>
                    <a:pt x="56" y="0"/>
                  </a:lnTo>
                  <a:lnTo>
                    <a:pt x="56" y="0"/>
                  </a:lnTo>
                  <a:close/>
                </a:path>
              </a:pathLst>
            </a:custGeom>
            <a:solidFill>
              <a:srgbClr val="91825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3" name="Freeform 247"/>
            <p:cNvSpPr>
              <a:spLocks/>
            </p:cNvSpPr>
            <p:nvPr/>
          </p:nvSpPr>
          <p:spPr bwMode="auto">
            <a:xfrm>
              <a:off x="3462" y="3231"/>
              <a:ext cx="49" cy="61"/>
            </a:xfrm>
            <a:custGeom>
              <a:avLst/>
              <a:gdLst>
                <a:gd name="T0" fmla="*/ 28 w 49"/>
                <a:gd name="T1" fmla="*/ 0 h 61"/>
                <a:gd name="T2" fmla="*/ 0 w 49"/>
                <a:gd name="T3" fmla="*/ 16 h 61"/>
                <a:gd name="T4" fmla="*/ 11 w 49"/>
                <a:gd name="T5" fmla="*/ 26 h 61"/>
                <a:gd name="T6" fmla="*/ 3 w 49"/>
                <a:gd name="T7" fmla="*/ 42 h 61"/>
                <a:gd name="T8" fmla="*/ 19 w 49"/>
                <a:gd name="T9" fmla="*/ 44 h 61"/>
                <a:gd name="T10" fmla="*/ 37 w 49"/>
                <a:gd name="T11" fmla="*/ 61 h 61"/>
                <a:gd name="T12" fmla="*/ 49 w 49"/>
                <a:gd name="T13" fmla="*/ 31 h 61"/>
                <a:gd name="T14" fmla="*/ 37 w 49"/>
                <a:gd name="T15" fmla="*/ 35 h 61"/>
                <a:gd name="T16" fmla="*/ 23 w 49"/>
                <a:gd name="T17" fmla="*/ 13 h 61"/>
                <a:gd name="T18" fmla="*/ 28 w 49"/>
                <a:gd name="T19" fmla="*/ 0 h 61"/>
                <a:gd name="T20" fmla="*/ 28 w 49"/>
                <a:gd name="T21" fmla="*/ 0 h 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49" h="61">
                  <a:moveTo>
                    <a:pt x="28" y="0"/>
                  </a:moveTo>
                  <a:lnTo>
                    <a:pt x="0" y="16"/>
                  </a:lnTo>
                  <a:lnTo>
                    <a:pt x="11" y="26"/>
                  </a:lnTo>
                  <a:lnTo>
                    <a:pt x="3" y="42"/>
                  </a:lnTo>
                  <a:lnTo>
                    <a:pt x="19" y="44"/>
                  </a:lnTo>
                  <a:lnTo>
                    <a:pt x="37" y="61"/>
                  </a:lnTo>
                  <a:lnTo>
                    <a:pt x="49" y="31"/>
                  </a:lnTo>
                  <a:lnTo>
                    <a:pt x="37" y="35"/>
                  </a:lnTo>
                  <a:lnTo>
                    <a:pt x="23" y="13"/>
                  </a:lnTo>
                  <a:lnTo>
                    <a:pt x="28" y="0"/>
                  </a:lnTo>
                  <a:lnTo>
                    <a:pt x="28" y="0"/>
                  </a:lnTo>
                  <a:close/>
                </a:path>
              </a:pathLst>
            </a:custGeom>
            <a:solidFill>
              <a:srgbClr val="7578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4" name="Freeform 248"/>
            <p:cNvSpPr>
              <a:spLocks/>
            </p:cNvSpPr>
            <p:nvPr/>
          </p:nvSpPr>
          <p:spPr bwMode="auto">
            <a:xfrm>
              <a:off x="3370" y="3044"/>
              <a:ext cx="52" cy="93"/>
            </a:xfrm>
            <a:custGeom>
              <a:avLst/>
              <a:gdLst>
                <a:gd name="T0" fmla="*/ 28 w 52"/>
                <a:gd name="T1" fmla="*/ 93 h 93"/>
                <a:gd name="T2" fmla="*/ 21 w 52"/>
                <a:gd name="T3" fmla="*/ 61 h 93"/>
                <a:gd name="T4" fmla="*/ 1 w 52"/>
                <a:gd name="T5" fmla="*/ 31 h 93"/>
                <a:gd name="T6" fmla="*/ 7 w 52"/>
                <a:gd name="T7" fmla="*/ 20 h 93"/>
                <a:gd name="T8" fmla="*/ 0 w 52"/>
                <a:gd name="T9" fmla="*/ 0 h 93"/>
                <a:gd name="T10" fmla="*/ 16 w 52"/>
                <a:gd name="T11" fmla="*/ 1 h 93"/>
                <a:gd name="T12" fmla="*/ 20 w 52"/>
                <a:gd name="T13" fmla="*/ 33 h 93"/>
                <a:gd name="T14" fmla="*/ 39 w 52"/>
                <a:gd name="T15" fmla="*/ 51 h 93"/>
                <a:gd name="T16" fmla="*/ 37 w 52"/>
                <a:gd name="T17" fmla="*/ 69 h 93"/>
                <a:gd name="T18" fmla="*/ 52 w 52"/>
                <a:gd name="T19" fmla="*/ 82 h 93"/>
                <a:gd name="T20" fmla="*/ 28 w 52"/>
                <a:gd name="T21" fmla="*/ 93 h 93"/>
                <a:gd name="T22" fmla="*/ 28 w 52"/>
                <a:gd name="T23" fmla="*/ 93 h 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2" h="93">
                  <a:moveTo>
                    <a:pt x="28" y="93"/>
                  </a:moveTo>
                  <a:lnTo>
                    <a:pt x="21" y="61"/>
                  </a:lnTo>
                  <a:lnTo>
                    <a:pt x="1" y="31"/>
                  </a:lnTo>
                  <a:lnTo>
                    <a:pt x="7" y="20"/>
                  </a:lnTo>
                  <a:lnTo>
                    <a:pt x="0" y="0"/>
                  </a:lnTo>
                  <a:lnTo>
                    <a:pt x="16" y="1"/>
                  </a:lnTo>
                  <a:lnTo>
                    <a:pt x="20" y="33"/>
                  </a:lnTo>
                  <a:lnTo>
                    <a:pt x="39" y="51"/>
                  </a:lnTo>
                  <a:lnTo>
                    <a:pt x="37" y="69"/>
                  </a:lnTo>
                  <a:lnTo>
                    <a:pt x="52" y="82"/>
                  </a:lnTo>
                  <a:lnTo>
                    <a:pt x="28" y="93"/>
                  </a:lnTo>
                  <a:lnTo>
                    <a:pt x="28" y="93"/>
                  </a:lnTo>
                  <a:close/>
                </a:path>
              </a:pathLst>
            </a:custGeom>
            <a:solidFill>
              <a:srgbClr val="80754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5" name="Freeform 249"/>
            <p:cNvSpPr>
              <a:spLocks/>
            </p:cNvSpPr>
            <p:nvPr/>
          </p:nvSpPr>
          <p:spPr bwMode="auto">
            <a:xfrm>
              <a:off x="3395" y="3020"/>
              <a:ext cx="52" cy="123"/>
            </a:xfrm>
            <a:custGeom>
              <a:avLst/>
              <a:gdLst>
                <a:gd name="T0" fmla="*/ 0 w 52"/>
                <a:gd name="T1" fmla="*/ 123 h 123"/>
                <a:gd name="T2" fmla="*/ 18 w 52"/>
                <a:gd name="T3" fmla="*/ 85 h 123"/>
                <a:gd name="T4" fmla="*/ 18 w 52"/>
                <a:gd name="T5" fmla="*/ 60 h 123"/>
                <a:gd name="T6" fmla="*/ 18 w 52"/>
                <a:gd name="T7" fmla="*/ 0 h 123"/>
                <a:gd name="T8" fmla="*/ 34 w 52"/>
                <a:gd name="T9" fmla="*/ 7 h 123"/>
                <a:gd name="T10" fmla="*/ 36 w 52"/>
                <a:gd name="T11" fmla="*/ 65 h 123"/>
                <a:gd name="T12" fmla="*/ 52 w 52"/>
                <a:gd name="T13" fmla="*/ 104 h 123"/>
                <a:gd name="T14" fmla="*/ 34 w 52"/>
                <a:gd name="T15" fmla="*/ 116 h 123"/>
                <a:gd name="T16" fmla="*/ 0 w 52"/>
                <a:gd name="T17" fmla="*/ 123 h 123"/>
                <a:gd name="T18" fmla="*/ 0 w 52"/>
                <a:gd name="T19" fmla="*/ 123 h 1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2" h="123">
                  <a:moveTo>
                    <a:pt x="0" y="123"/>
                  </a:moveTo>
                  <a:lnTo>
                    <a:pt x="18" y="85"/>
                  </a:lnTo>
                  <a:lnTo>
                    <a:pt x="18" y="60"/>
                  </a:lnTo>
                  <a:lnTo>
                    <a:pt x="18" y="0"/>
                  </a:lnTo>
                  <a:lnTo>
                    <a:pt x="34" y="7"/>
                  </a:lnTo>
                  <a:lnTo>
                    <a:pt x="36" y="65"/>
                  </a:lnTo>
                  <a:lnTo>
                    <a:pt x="52" y="104"/>
                  </a:lnTo>
                  <a:lnTo>
                    <a:pt x="34" y="116"/>
                  </a:lnTo>
                  <a:lnTo>
                    <a:pt x="0" y="123"/>
                  </a:lnTo>
                  <a:lnTo>
                    <a:pt x="0" y="123"/>
                  </a:lnTo>
                  <a:close/>
                </a:path>
              </a:pathLst>
            </a:custGeom>
            <a:solidFill>
              <a:srgbClr val="4F42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6" name="Freeform 250"/>
            <p:cNvSpPr>
              <a:spLocks/>
            </p:cNvSpPr>
            <p:nvPr/>
          </p:nvSpPr>
          <p:spPr bwMode="auto">
            <a:xfrm>
              <a:off x="3398" y="3122"/>
              <a:ext cx="98" cy="79"/>
            </a:xfrm>
            <a:custGeom>
              <a:avLst/>
              <a:gdLst>
                <a:gd name="T0" fmla="*/ 57 w 98"/>
                <a:gd name="T1" fmla="*/ 71 h 79"/>
                <a:gd name="T2" fmla="*/ 72 w 98"/>
                <a:gd name="T3" fmla="*/ 61 h 79"/>
                <a:gd name="T4" fmla="*/ 98 w 98"/>
                <a:gd name="T5" fmla="*/ 63 h 79"/>
                <a:gd name="T6" fmla="*/ 98 w 98"/>
                <a:gd name="T7" fmla="*/ 54 h 79"/>
                <a:gd name="T8" fmla="*/ 76 w 98"/>
                <a:gd name="T9" fmla="*/ 46 h 79"/>
                <a:gd name="T10" fmla="*/ 59 w 98"/>
                <a:gd name="T11" fmla="*/ 52 h 79"/>
                <a:gd name="T12" fmla="*/ 76 w 98"/>
                <a:gd name="T13" fmla="*/ 31 h 79"/>
                <a:gd name="T14" fmla="*/ 46 w 98"/>
                <a:gd name="T15" fmla="*/ 0 h 79"/>
                <a:gd name="T16" fmla="*/ 37 w 98"/>
                <a:gd name="T17" fmla="*/ 29 h 79"/>
                <a:gd name="T18" fmla="*/ 20 w 98"/>
                <a:gd name="T19" fmla="*/ 10 h 79"/>
                <a:gd name="T20" fmla="*/ 1 w 98"/>
                <a:gd name="T21" fmla="*/ 18 h 79"/>
                <a:gd name="T22" fmla="*/ 0 w 98"/>
                <a:gd name="T23" fmla="*/ 35 h 79"/>
                <a:gd name="T24" fmla="*/ 20 w 98"/>
                <a:gd name="T25" fmla="*/ 50 h 79"/>
                <a:gd name="T26" fmla="*/ 20 w 98"/>
                <a:gd name="T27" fmla="*/ 79 h 79"/>
                <a:gd name="T28" fmla="*/ 57 w 98"/>
                <a:gd name="T29" fmla="*/ 71 h 79"/>
                <a:gd name="T30" fmla="*/ 57 w 98"/>
                <a:gd name="T31" fmla="*/ 71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98" h="79">
                  <a:moveTo>
                    <a:pt x="57" y="71"/>
                  </a:moveTo>
                  <a:lnTo>
                    <a:pt x="72" y="61"/>
                  </a:lnTo>
                  <a:lnTo>
                    <a:pt x="98" y="63"/>
                  </a:lnTo>
                  <a:lnTo>
                    <a:pt x="98" y="54"/>
                  </a:lnTo>
                  <a:lnTo>
                    <a:pt x="76" y="46"/>
                  </a:lnTo>
                  <a:lnTo>
                    <a:pt x="59" y="52"/>
                  </a:lnTo>
                  <a:lnTo>
                    <a:pt x="76" y="31"/>
                  </a:lnTo>
                  <a:lnTo>
                    <a:pt x="46" y="0"/>
                  </a:lnTo>
                  <a:lnTo>
                    <a:pt x="37" y="29"/>
                  </a:lnTo>
                  <a:lnTo>
                    <a:pt x="20" y="10"/>
                  </a:lnTo>
                  <a:lnTo>
                    <a:pt x="1" y="18"/>
                  </a:lnTo>
                  <a:lnTo>
                    <a:pt x="0" y="35"/>
                  </a:lnTo>
                  <a:lnTo>
                    <a:pt x="20" y="50"/>
                  </a:lnTo>
                  <a:lnTo>
                    <a:pt x="20" y="79"/>
                  </a:lnTo>
                  <a:lnTo>
                    <a:pt x="57" y="71"/>
                  </a:lnTo>
                  <a:lnTo>
                    <a:pt x="57" y="71"/>
                  </a:lnTo>
                  <a:close/>
                </a:path>
              </a:pathLst>
            </a:custGeom>
            <a:solidFill>
              <a:srgbClr val="7578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7" name="Freeform 251"/>
            <p:cNvSpPr>
              <a:spLocks/>
            </p:cNvSpPr>
            <p:nvPr/>
          </p:nvSpPr>
          <p:spPr bwMode="auto">
            <a:xfrm>
              <a:off x="3505" y="3121"/>
              <a:ext cx="81" cy="131"/>
            </a:xfrm>
            <a:custGeom>
              <a:avLst/>
              <a:gdLst>
                <a:gd name="T0" fmla="*/ 0 w 81"/>
                <a:gd name="T1" fmla="*/ 0 h 131"/>
                <a:gd name="T2" fmla="*/ 26 w 81"/>
                <a:gd name="T3" fmla="*/ 16 h 131"/>
                <a:gd name="T4" fmla="*/ 30 w 81"/>
                <a:gd name="T5" fmla="*/ 40 h 131"/>
                <a:gd name="T6" fmla="*/ 39 w 81"/>
                <a:gd name="T7" fmla="*/ 44 h 131"/>
                <a:gd name="T8" fmla="*/ 44 w 81"/>
                <a:gd name="T9" fmla="*/ 66 h 131"/>
                <a:gd name="T10" fmla="*/ 61 w 81"/>
                <a:gd name="T11" fmla="*/ 80 h 131"/>
                <a:gd name="T12" fmla="*/ 81 w 81"/>
                <a:gd name="T13" fmla="*/ 66 h 131"/>
                <a:gd name="T14" fmla="*/ 56 w 81"/>
                <a:gd name="T15" fmla="*/ 131 h 131"/>
                <a:gd name="T16" fmla="*/ 30 w 81"/>
                <a:gd name="T17" fmla="*/ 107 h 131"/>
                <a:gd name="T18" fmla="*/ 39 w 81"/>
                <a:gd name="T19" fmla="*/ 86 h 131"/>
                <a:gd name="T20" fmla="*/ 24 w 81"/>
                <a:gd name="T21" fmla="*/ 72 h 131"/>
                <a:gd name="T22" fmla="*/ 24 w 81"/>
                <a:gd name="T23" fmla="*/ 61 h 131"/>
                <a:gd name="T24" fmla="*/ 6 w 81"/>
                <a:gd name="T25" fmla="*/ 47 h 131"/>
                <a:gd name="T26" fmla="*/ 6 w 81"/>
                <a:gd name="T27" fmla="*/ 23 h 131"/>
                <a:gd name="T28" fmla="*/ 0 w 81"/>
                <a:gd name="T29" fmla="*/ 0 h 131"/>
                <a:gd name="T30" fmla="*/ 0 w 81"/>
                <a:gd name="T31" fmla="*/ 0 h 1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81" h="131">
                  <a:moveTo>
                    <a:pt x="0" y="0"/>
                  </a:moveTo>
                  <a:lnTo>
                    <a:pt x="26" y="16"/>
                  </a:lnTo>
                  <a:lnTo>
                    <a:pt x="30" y="40"/>
                  </a:lnTo>
                  <a:lnTo>
                    <a:pt x="39" y="44"/>
                  </a:lnTo>
                  <a:lnTo>
                    <a:pt x="44" y="66"/>
                  </a:lnTo>
                  <a:lnTo>
                    <a:pt x="61" y="80"/>
                  </a:lnTo>
                  <a:lnTo>
                    <a:pt x="81" y="66"/>
                  </a:lnTo>
                  <a:lnTo>
                    <a:pt x="56" y="131"/>
                  </a:lnTo>
                  <a:lnTo>
                    <a:pt x="30" y="107"/>
                  </a:lnTo>
                  <a:lnTo>
                    <a:pt x="39" y="86"/>
                  </a:lnTo>
                  <a:lnTo>
                    <a:pt x="24" y="72"/>
                  </a:lnTo>
                  <a:lnTo>
                    <a:pt x="24" y="61"/>
                  </a:lnTo>
                  <a:lnTo>
                    <a:pt x="6" y="47"/>
                  </a:lnTo>
                  <a:lnTo>
                    <a:pt x="6" y="23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5756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8" name="Freeform 252"/>
            <p:cNvSpPr>
              <a:spLocks/>
            </p:cNvSpPr>
            <p:nvPr/>
          </p:nvSpPr>
          <p:spPr bwMode="auto">
            <a:xfrm>
              <a:off x="3614" y="3121"/>
              <a:ext cx="50" cy="73"/>
            </a:xfrm>
            <a:custGeom>
              <a:avLst/>
              <a:gdLst>
                <a:gd name="T0" fmla="*/ 33 w 50"/>
                <a:gd name="T1" fmla="*/ 13 h 73"/>
                <a:gd name="T2" fmla="*/ 33 w 50"/>
                <a:gd name="T3" fmla="*/ 55 h 73"/>
                <a:gd name="T4" fmla="*/ 50 w 50"/>
                <a:gd name="T5" fmla="*/ 72 h 73"/>
                <a:gd name="T6" fmla="*/ 12 w 50"/>
                <a:gd name="T7" fmla="*/ 73 h 73"/>
                <a:gd name="T8" fmla="*/ 0 w 50"/>
                <a:gd name="T9" fmla="*/ 51 h 73"/>
                <a:gd name="T10" fmla="*/ 16 w 50"/>
                <a:gd name="T11" fmla="*/ 43 h 73"/>
                <a:gd name="T12" fmla="*/ 16 w 50"/>
                <a:gd name="T13" fmla="*/ 16 h 73"/>
                <a:gd name="T14" fmla="*/ 29 w 50"/>
                <a:gd name="T15" fmla="*/ 0 h 73"/>
                <a:gd name="T16" fmla="*/ 33 w 50"/>
                <a:gd name="T17" fmla="*/ 13 h 73"/>
                <a:gd name="T18" fmla="*/ 33 w 50"/>
                <a:gd name="T19" fmla="*/ 13 h 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0" h="73">
                  <a:moveTo>
                    <a:pt x="33" y="13"/>
                  </a:moveTo>
                  <a:lnTo>
                    <a:pt x="33" y="55"/>
                  </a:lnTo>
                  <a:lnTo>
                    <a:pt x="50" y="72"/>
                  </a:lnTo>
                  <a:lnTo>
                    <a:pt x="12" y="73"/>
                  </a:lnTo>
                  <a:lnTo>
                    <a:pt x="0" y="51"/>
                  </a:lnTo>
                  <a:lnTo>
                    <a:pt x="16" y="43"/>
                  </a:lnTo>
                  <a:lnTo>
                    <a:pt x="16" y="16"/>
                  </a:lnTo>
                  <a:lnTo>
                    <a:pt x="29" y="0"/>
                  </a:lnTo>
                  <a:lnTo>
                    <a:pt x="33" y="13"/>
                  </a:lnTo>
                  <a:lnTo>
                    <a:pt x="33" y="13"/>
                  </a:lnTo>
                  <a:close/>
                </a:path>
              </a:pathLst>
            </a:custGeom>
            <a:solidFill>
              <a:srgbClr val="85756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9" name="Freeform 253"/>
            <p:cNvSpPr>
              <a:spLocks/>
            </p:cNvSpPr>
            <p:nvPr/>
          </p:nvSpPr>
          <p:spPr bwMode="auto">
            <a:xfrm>
              <a:off x="3797" y="3161"/>
              <a:ext cx="232" cy="163"/>
            </a:xfrm>
            <a:custGeom>
              <a:avLst/>
              <a:gdLst>
                <a:gd name="T0" fmla="*/ 0 w 232"/>
                <a:gd name="T1" fmla="*/ 7 h 163"/>
                <a:gd name="T2" fmla="*/ 146 w 232"/>
                <a:gd name="T3" fmla="*/ 13 h 163"/>
                <a:gd name="T4" fmla="*/ 190 w 232"/>
                <a:gd name="T5" fmla="*/ 0 h 163"/>
                <a:gd name="T6" fmla="*/ 201 w 232"/>
                <a:gd name="T7" fmla="*/ 13 h 163"/>
                <a:gd name="T8" fmla="*/ 212 w 232"/>
                <a:gd name="T9" fmla="*/ 33 h 163"/>
                <a:gd name="T10" fmla="*/ 232 w 232"/>
                <a:gd name="T11" fmla="*/ 52 h 163"/>
                <a:gd name="T12" fmla="*/ 228 w 232"/>
                <a:gd name="T13" fmla="*/ 163 h 163"/>
                <a:gd name="T14" fmla="*/ 190 w 232"/>
                <a:gd name="T15" fmla="*/ 134 h 163"/>
                <a:gd name="T16" fmla="*/ 220 w 232"/>
                <a:gd name="T17" fmla="*/ 120 h 163"/>
                <a:gd name="T18" fmla="*/ 214 w 232"/>
                <a:gd name="T19" fmla="*/ 101 h 163"/>
                <a:gd name="T20" fmla="*/ 99 w 232"/>
                <a:gd name="T21" fmla="*/ 102 h 163"/>
                <a:gd name="T22" fmla="*/ 97 w 232"/>
                <a:gd name="T23" fmla="*/ 79 h 163"/>
                <a:gd name="T24" fmla="*/ 128 w 232"/>
                <a:gd name="T25" fmla="*/ 81 h 163"/>
                <a:gd name="T26" fmla="*/ 145 w 232"/>
                <a:gd name="T27" fmla="*/ 83 h 163"/>
                <a:gd name="T28" fmla="*/ 143 w 232"/>
                <a:gd name="T29" fmla="*/ 70 h 163"/>
                <a:gd name="T30" fmla="*/ 110 w 232"/>
                <a:gd name="T31" fmla="*/ 42 h 163"/>
                <a:gd name="T32" fmla="*/ 164 w 232"/>
                <a:gd name="T33" fmla="*/ 40 h 163"/>
                <a:gd name="T34" fmla="*/ 110 w 232"/>
                <a:gd name="T35" fmla="*/ 32 h 163"/>
                <a:gd name="T36" fmla="*/ 53 w 232"/>
                <a:gd name="T37" fmla="*/ 36 h 163"/>
                <a:gd name="T38" fmla="*/ 5 w 232"/>
                <a:gd name="T39" fmla="*/ 29 h 163"/>
                <a:gd name="T40" fmla="*/ 0 w 232"/>
                <a:gd name="T41" fmla="*/ 7 h 163"/>
                <a:gd name="T42" fmla="*/ 0 w 232"/>
                <a:gd name="T43" fmla="*/ 7 h 1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232" h="163">
                  <a:moveTo>
                    <a:pt x="0" y="7"/>
                  </a:moveTo>
                  <a:lnTo>
                    <a:pt x="146" y="13"/>
                  </a:lnTo>
                  <a:lnTo>
                    <a:pt x="190" y="0"/>
                  </a:lnTo>
                  <a:lnTo>
                    <a:pt x="201" y="13"/>
                  </a:lnTo>
                  <a:lnTo>
                    <a:pt x="212" y="33"/>
                  </a:lnTo>
                  <a:lnTo>
                    <a:pt x="232" y="52"/>
                  </a:lnTo>
                  <a:lnTo>
                    <a:pt x="228" y="163"/>
                  </a:lnTo>
                  <a:lnTo>
                    <a:pt x="190" y="134"/>
                  </a:lnTo>
                  <a:lnTo>
                    <a:pt x="220" y="120"/>
                  </a:lnTo>
                  <a:lnTo>
                    <a:pt x="214" y="101"/>
                  </a:lnTo>
                  <a:lnTo>
                    <a:pt x="99" y="102"/>
                  </a:lnTo>
                  <a:lnTo>
                    <a:pt x="97" y="79"/>
                  </a:lnTo>
                  <a:lnTo>
                    <a:pt x="128" y="81"/>
                  </a:lnTo>
                  <a:lnTo>
                    <a:pt x="145" y="83"/>
                  </a:lnTo>
                  <a:lnTo>
                    <a:pt x="143" y="70"/>
                  </a:lnTo>
                  <a:lnTo>
                    <a:pt x="110" y="42"/>
                  </a:lnTo>
                  <a:lnTo>
                    <a:pt x="164" y="40"/>
                  </a:lnTo>
                  <a:lnTo>
                    <a:pt x="110" y="32"/>
                  </a:lnTo>
                  <a:lnTo>
                    <a:pt x="53" y="36"/>
                  </a:lnTo>
                  <a:lnTo>
                    <a:pt x="5" y="29"/>
                  </a:lnTo>
                  <a:lnTo>
                    <a:pt x="0" y="7"/>
                  </a:lnTo>
                  <a:lnTo>
                    <a:pt x="0" y="7"/>
                  </a:lnTo>
                  <a:close/>
                </a:path>
              </a:pathLst>
            </a:custGeom>
            <a:solidFill>
              <a:srgbClr val="FFD4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0" name="Freeform 254"/>
            <p:cNvSpPr>
              <a:spLocks/>
            </p:cNvSpPr>
            <p:nvPr/>
          </p:nvSpPr>
          <p:spPr bwMode="auto">
            <a:xfrm>
              <a:off x="3269" y="3493"/>
              <a:ext cx="169" cy="201"/>
            </a:xfrm>
            <a:custGeom>
              <a:avLst/>
              <a:gdLst>
                <a:gd name="T0" fmla="*/ 46 w 169"/>
                <a:gd name="T1" fmla="*/ 50 h 201"/>
                <a:gd name="T2" fmla="*/ 55 w 169"/>
                <a:gd name="T3" fmla="*/ 41 h 201"/>
                <a:gd name="T4" fmla="*/ 56 w 169"/>
                <a:gd name="T5" fmla="*/ 13 h 201"/>
                <a:gd name="T6" fmla="*/ 73 w 169"/>
                <a:gd name="T7" fmla="*/ 17 h 201"/>
                <a:gd name="T8" fmla="*/ 96 w 169"/>
                <a:gd name="T9" fmla="*/ 13 h 201"/>
                <a:gd name="T10" fmla="*/ 117 w 169"/>
                <a:gd name="T11" fmla="*/ 21 h 201"/>
                <a:gd name="T12" fmla="*/ 133 w 169"/>
                <a:gd name="T13" fmla="*/ 15 h 201"/>
                <a:gd name="T14" fmla="*/ 117 w 169"/>
                <a:gd name="T15" fmla="*/ 0 h 201"/>
                <a:gd name="T16" fmla="*/ 130 w 169"/>
                <a:gd name="T17" fmla="*/ 0 h 201"/>
                <a:gd name="T18" fmla="*/ 169 w 169"/>
                <a:gd name="T19" fmla="*/ 15 h 201"/>
                <a:gd name="T20" fmla="*/ 169 w 169"/>
                <a:gd name="T21" fmla="*/ 39 h 201"/>
                <a:gd name="T22" fmla="*/ 153 w 169"/>
                <a:gd name="T23" fmla="*/ 50 h 201"/>
                <a:gd name="T24" fmla="*/ 153 w 169"/>
                <a:gd name="T25" fmla="*/ 89 h 201"/>
                <a:gd name="T26" fmla="*/ 133 w 169"/>
                <a:gd name="T27" fmla="*/ 131 h 201"/>
                <a:gd name="T28" fmla="*/ 89 w 169"/>
                <a:gd name="T29" fmla="*/ 160 h 201"/>
                <a:gd name="T30" fmla="*/ 72 w 169"/>
                <a:gd name="T31" fmla="*/ 150 h 201"/>
                <a:gd name="T32" fmla="*/ 61 w 169"/>
                <a:gd name="T33" fmla="*/ 170 h 201"/>
                <a:gd name="T34" fmla="*/ 37 w 169"/>
                <a:gd name="T35" fmla="*/ 187 h 201"/>
                <a:gd name="T36" fmla="*/ 14 w 169"/>
                <a:gd name="T37" fmla="*/ 201 h 201"/>
                <a:gd name="T38" fmla="*/ 0 w 169"/>
                <a:gd name="T39" fmla="*/ 181 h 201"/>
                <a:gd name="T40" fmla="*/ 14 w 169"/>
                <a:gd name="T41" fmla="*/ 173 h 201"/>
                <a:gd name="T42" fmla="*/ 24 w 169"/>
                <a:gd name="T43" fmla="*/ 181 h 201"/>
                <a:gd name="T44" fmla="*/ 32 w 169"/>
                <a:gd name="T45" fmla="*/ 170 h 201"/>
                <a:gd name="T46" fmla="*/ 0 w 169"/>
                <a:gd name="T47" fmla="*/ 148 h 201"/>
                <a:gd name="T48" fmla="*/ 3 w 169"/>
                <a:gd name="T49" fmla="*/ 136 h 201"/>
                <a:gd name="T50" fmla="*/ 29 w 169"/>
                <a:gd name="T51" fmla="*/ 146 h 201"/>
                <a:gd name="T52" fmla="*/ 44 w 169"/>
                <a:gd name="T53" fmla="*/ 156 h 201"/>
                <a:gd name="T54" fmla="*/ 47 w 169"/>
                <a:gd name="T55" fmla="*/ 128 h 201"/>
                <a:gd name="T56" fmla="*/ 65 w 169"/>
                <a:gd name="T57" fmla="*/ 121 h 201"/>
                <a:gd name="T58" fmla="*/ 81 w 169"/>
                <a:gd name="T59" fmla="*/ 103 h 201"/>
                <a:gd name="T60" fmla="*/ 81 w 169"/>
                <a:gd name="T61" fmla="*/ 122 h 201"/>
                <a:gd name="T62" fmla="*/ 98 w 169"/>
                <a:gd name="T63" fmla="*/ 111 h 201"/>
                <a:gd name="T64" fmla="*/ 76 w 169"/>
                <a:gd name="T65" fmla="*/ 77 h 201"/>
                <a:gd name="T66" fmla="*/ 93 w 169"/>
                <a:gd name="T67" fmla="*/ 77 h 201"/>
                <a:gd name="T68" fmla="*/ 98 w 169"/>
                <a:gd name="T69" fmla="*/ 31 h 201"/>
                <a:gd name="T70" fmla="*/ 76 w 169"/>
                <a:gd name="T71" fmla="*/ 34 h 201"/>
                <a:gd name="T72" fmla="*/ 70 w 169"/>
                <a:gd name="T73" fmla="*/ 57 h 201"/>
                <a:gd name="T74" fmla="*/ 46 w 169"/>
                <a:gd name="T75" fmla="*/ 50 h 201"/>
                <a:gd name="T76" fmla="*/ 46 w 169"/>
                <a:gd name="T77" fmla="*/ 50 h 2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169" h="201">
                  <a:moveTo>
                    <a:pt x="46" y="50"/>
                  </a:moveTo>
                  <a:lnTo>
                    <a:pt x="55" y="41"/>
                  </a:lnTo>
                  <a:lnTo>
                    <a:pt x="56" y="13"/>
                  </a:lnTo>
                  <a:lnTo>
                    <a:pt x="73" y="17"/>
                  </a:lnTo>
                  <a:lnTo>
                    <a:pt x="96" y="13"/>
                  </a:lnTo>
                  <a:lnTo>
                    <a:pt x="117" y="21"/>
                  </a:lnTo>
                  <a:lnTo>
                    <a:pt x="133" y="15"/>
                  </a:lnTo>
                  <a:lnTo>
                    <a:pt x="117" y="0"/>
                  </a:lnTo>
                  <a:lnTo>
                    <a:pt x="130" y="0"/>
                  </a:lnTo>
                  <a:lnTo>
                    <a:pt x="169" y="15"/>
                  </a:lnTo>
                  <a:lnTo>
                    <a:pt x="169" y="39"/>
                  </a:lnTo>
                  <a:lnTo>
                    <a:pt x="153" y="50"/>
                  </a:lnTo>
                  <a:lnTo>
                    <a:pt x="153" y="89"/>
                  </a:lnTo>
                  <a:lnTo>
                    <a:pt x="133" y="131"/>
                  </a:lnTo>
                  <a:lnTo>
                    <a:pt x="89" y="160"/>
                  </a:lnTo>
                  <a:lnTo>
                    <a:pt x="72" y="150"/>
                  </a:lnTo>
                  <a:lnTo>
                    <a:pt x="61" y="170"/>
                  </a:lnTo>
                  <a:lnTo>
                    <a:pt x="37" y="187"/>
                  </a:lnTo>
                  <a:lnTo>
                    <a:pt x="14" y="201"/>
                  </a:lnTo>
                  <a:lnTo>
                    <a:pt x="0" y="181"/>
                  </a:lnTo>
                  <a:lnTo>
                    <a:pt x="14" y="173"/>
                  </a:lnTo>
                  <a:lnTo>
                    <a:pt x="24" y="181"/>
                  </a:lnTo>
                  <a:lnTo>
                    <a:pt x="32" y="170"/>
                  </a:lnTo>
                  <a:lnTo>
                    <a:pt x="0" y="148"/>
                  </a:lnTo>
                  <a:lnTo>
                    <a:pt x="3" y="136"/>
                  </a:lnTo>
                  <a:lnTo>
                    <a:pt x="29" y="146"/>
                  </a:lnTo>
                  <a:lnTo>
                    <a:pt x="44" y="156"/>
                  </a:lnTo>
                  <a:lnTo>
                    <a:pt x="47" y="128"/>
                  </a:lnTo>
                  <a:lnTo>
                    <a:pt x="65" y="121"/>
                  </a:lnTo>
                  <a:lnTo>
                    <a:pt x="81" y="103"/>
                  </a:lnTo>
                  <a:lnTo>
                    <a:pt x="81" y="122"/>
                  </a:lnTo>
                  <a:lnTo>
                    <a:pt x="98" y="111"/>
                  </a:lnTo>
                  <a:lnTo>
                    <a:pt x="76" y="77"/>
                  </a:lnTo>
                  <a:lnTo>
                    <a:pt x="93" y="77"/>
                  </a:lnTo>
                  <a:lnTo>
                    <a:pt x="98" y="31"/>
                  </a:lnTo>
                  <a:lnTo>
                    <a:pt x="76" y="34"/>
                  </a:lnTo>
                  <a:lnTo>
                    <a:pt x="70" y="57"/>
                  </a:lnTo>
                  <a:lnTo>
                    <a:pt x="46" y="50"/>
                  </a:lnTo>
                  <a:lnTo>
                    <a:pt x="46" y="50"/>
                  </a:lnTo>
                  <a:close/>
                </a:path>
              </a:pathLst>
            </a:custGeom>
            <a:solidFill>
              <a:srgbClr val="7578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1" name="Freeform 255"/>
            <p:cNvSpPr>
              <a:spLocks/>
            </p:cNvSpPr>
            <p:nvPr/>
          </p:nvSpPr>
          <p:spPr bwMode="auto">
            <a:xfrm>
              <a:off x="3725" y="3263"/>
              <a:ext cx="60" cy="68"/>
            </a:xfrm>
            <a:custGeom>
              <a:avLst/>
              <a:gdLst>
                <a:gd name="T0" fmla="*/ 17 w 60"/>
                <a:gd name="T1" fmla="*/ 54 h 68"/>
                <a:gd name="T2" fmla="*/ 0 w 60"/>
                <a:gd name="T3" fmla="*/ 36 h 68"/>
                <a:gd name="T4" fmla="*/ 0 w 60"/>
                <a:gd name="T5" fmla="*/ 14 h 68"/>
                <a:gd name="T6" fmla="*/ 14 w 60"/>
                <a:gd name="T7" fmla="*/ 0 h 68"/>
                <a:gd name="T8" fmla="*/ 22 w 60"/>
                <a:gd name="T9" fmla="*/ 6 h 68"/>
                <a:gd name="T10" fmla="*/ 11 w 60"/>
                <a:gd name="T11" fmla="*/ 23 h 68"/>
                <a:gd name="T12" fmla="*/ 25 w 60"/>
                <a:gd name="T13" fmla="*/ 40 h 68"/>
                <a:gd name="T14" fmla="*/ 35 w 60"/>
                <a:gd name="T15" fmla="*/ 15 h 68"/>
                <a:gd name="T16" fmla="*/ 57 w 60"/>
                <a:gd name="T17" fmla="*/ 25 h 68"/>
                <a:gd name="T18" fmla="*/ 40 w 60"/>
                <a:gd name="T19" fmla="*/ 36 h 68"/>
                <a:gd name="T20" fmla="*/ 37 w 60"/>
                <a:gd name="T21" fmla="*/ 50 h 68"/>
                <a:gd name="T22" fmla="*/ 55 w 60"/>
                <a:gd name="T23" fmla="*/ 46 h 68"/>
                <a:gd name="T24" fmla="*/ 60 w 60"/>
                <a:gd name="T25" fmla="*/ 58 h 68"/>
                <a:gd name="T26" fmla="*/ 26 w 60"/>
                <a:gd name="T27" fmla="*/ 68 h 68"/>
                <a:gd name="T28" fmla="*/ 17 w 60"/>
                <a:gd name="T29" fmla="*/ 54 h 68"/>
                <a:gd name="T30" fmla="*/ 17 w 60"/>
                <a:gd name="T31" fmla="*/ 54 h 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0" h="68">
                  <a:moveTo>
                    <a:pt x="17" y="54"/>
                  </a:moveTo>
                  <a:lnTo>
                    <a:pt x="0" y="36"/>
                  </a:lnTo>
                  <a:lnTo>
                    <a:pt x="0" y="14"/>
                  </a:lnTo>
                  <a:lnTo>
                    <a:pt x="14" y="0"/>
                  </a:lnTo>
                  <a:lnTo>
                    <a:pt x="22" y="6"/>
                  </a:lnTo>
                  <a:lnTo>
                    <a:pt x="11" y="23"/>
                  </a:lnTo>
                  <a:lnTo>
                    <a:pt x="25" y="40"/>
                  </a:lnTo>
                  <a:lnTo>
                    <a:pt x="35" y="15"/>
                  </a:lnTo>
                  <a:lnTo>
                    <a:pt x="57" y="25"/>
                  </a:lnTo>
                  <a:lnTo>
                    <a:pt x="40" y="36"/>
                  </a:lnTo>
                  <a:lnTo>
                    <a:pt x="37" y="50"/>
                  </a:lnTo>
                  <a:lnTo>
                    <a:pt x="55" y="46"/>
                  </a:lnTo>
                  <a:lnTo>
                    <a:pt x="60" y="58"/>
                  </a:lnTo>
                  <a:lnTo>
                    <a:pt x="26" y="68"/>
                  </a:lnTo>
                  <a:lnTo>
                    <a:pt x="17" y="54"/>
                  </a:lnTo>
                  <a:lnTo>
                    <a:pt x="17" y="54"/>
                  </a:lnTo>
                  <a:close/>
                </a:path>
              </a:pathLst>
            </a:custGeom>
            <a:solidFill>
              <a:srgbClr val="80754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2" name="Freeform 256"/>
            <p:cNvSpPr>
              <a:spLocks/>
            </p:cNvSpPr>
            <p:nvPr/>
          </p:nvSpPr>
          <p:spPr bwMode="auto">
            <a:xfrm>
              <a:off x="3655" y="3313"/>
              <a:ext cx="125" cy="91"/>
            </a:xfrm>
            <a:custGeom>
              <a:avLst/>
              <a:gdLst>
                <a:gd name="T0" fmla="*/ 98 w 125"/>
                <a:gd name="T1" fmla="*/ 8 h 91"/>
                <a:gd name="T2" fmla="*/ 66 w 125"/>
                <a:gd name="T3" fmla="*/ 0 h 91"/>
                <a:gd name="T4" fmla="*/ 75 w 125"/>
                <a:gd name="T5" fmla="*/ 15 h 91"/>
                <a:gd name="T6" fmla="*/ 51 w 125"/>
                <a:gd name="T7" fmla="*/ 18 h 91"/>
                <a:gd name="T8" fmla="*/ 69 w 125"/>
                <a:gd name="T9" fmla="*/ 30 h 91"/>
                <a:gd name="T10" fmla="*/ 51 w 125"/>
                <a:gd name="T11" fmla="*/ 50 h 91"/>
                <a:gd name="T12" fmla="*/ 43 w 125"/>
                <a:gd name="T13" fmla="*/ 42 h 91"/>
                <a:gd name="T14" fmla="*/ 46 w 125"/>
                <a:gd name="T15" fmla="*/ 30 h 91"/>
                <a:gd name="T16" fmla="*/ 35 w 125"/>
                <a:gd name="T17" fmla="*/ 23 h 91"/>
                <a:gd name="T18" fmla="*/ 25 w 125"/>
                <a:gd name="T19" fmla="*/ 34 h 91"/>
                <a:gd name="T20" fmla="*/ 0 w 125"/>
                <a:gd name="T21" fmla="*/ 30 h 91"/>
                <a:gd name="T22" fmla="*/ 25 w 125"/>
                <a:gd name="T23" fmla="*/ 46 h 91"/>
                <a:gd name="T24" fmla="*/ 4 w 125"/>
                <a:gd name="T25" fmla="*/ 54 h 91"/>
                <a:gd name="T26" fmla="*/ 29 w 125"/>
                <a:gd name="T27" fmla="*/ 78 h 91"/>
                <a:gd name="T28" fmla="*/ 31 w 125"/>
                <a:gd name="T29" fmla="*/ 91 h 91"/>
                <a:gd name="T30" fmla="*/ 49 w 125"/>
                <a:gd name="T31" fmla="*/ 89 h 91"/>
                <a:gd name="T32" fmla="*/ 51 w 125"/>
                <a:gd name="T33" fmla="*/ 75 h 91"/>
                <a:gd name="T34" fmla="*/ 61 w 125"/>
                <a:gd name="T35" fmla="*/ 68 h 91"/>
                <a:gd name="T36" fmla="*/ 69 w 125"/>
                <a:gd name="T37" fmla="*/ 81 h 91"/>
                <a:gd name="T38" fmla="*/ 92 w 125"/>
                <a:gd name="T39" fmla="*/ 88 h 91"/>
                <a:gd name="T40" fmla="*/ 105 w 125"/>
                <a:gd name="T41" fmla="*/ 73 h 91"/>
                <a:gd name="T42" fmla="*/ 92 w 125"/>
                <a:gd name="T43" fmla="*/ 64 h 91"/>
                <a:gd name="T44" fmla="*/ 125 w 125"/>
                <a:gd name="T45" fmla="*/ 29 h 91"/>
                <a:gd name="T46" fmla="*/ 98 w 125"/>
                <a:gd name="T47" fmla="*/ 23 h 91"/>
                <a:gd name="T48" fmla="*/ 98 w 125"/>
                <a:gd name="T49" fmla="*/ 8 h 91"/>
                <a:gd name="T50" fmla="*/ 98 w 125"/>
                <a:gd name="T51" fmla="*/ 8 h 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125" h="91">
                  <a:moveTo>
                    <a:pt x="98" y="8"/>
                  </a:moveTo>
                  <a:lnTo>
                    <a:pt x="66" y="0"/>
                  </a:lnTo>
                  <a:lnTo>
                    <a:pt x="75" y="15"/>
                  </a:lnTo>
                  <a:lnTo>
                    <a:pt x="51" y="18"/>
                  </a:lnTo>
                  <a:lnTo>
                    <a:pt x="69" y="30"/>
                  </a:lnTo>
                  <a:lnTo>
                    <a:pt x="51" y="50"/>
                  </a:lnTo>
                  <a:lnTo>
                    <a:pt x="43" y="42"/>
                  </a:lnTo>
                  <a:lnTo>
                    <a:pt x="46" y="30"/>
                  </a:lnTo>
                  <a:lnTo>
                    <a:pt x="35" y="23"/>
                  </a:lnTo>
                  <a:lnTo>
                    <a:pt x="25" y="34"/>
                  </a:lnTo>
                  <a:lnTo>
                    <a:pt x="0" y="30"/>
                  </a:lnTo>
                  <a:lnTo>
                    <a:pt x="25" y="46"/>
                  </a:lnTo>
                  <a:lnTo>
                    <a:pt x="4" y="54"/>
                  </a:lnTo>
                  <a:lnTo>
                    <a:pt x="29" y="78"/>
                  </a:lnTo>
                  <a:lnTo>
                    <a:pt x="31" y="91"/>
                  </a:lnTo>
                  <a:lnTo>
                    <a:pt x="49" y="89"/>
                  </a:lnTo>
                  <a:lnTo>
                    <a:pt x="51" y="75"/>
                  </a:lnTo>
                  <a:lnTo>
                    <a:pt x="61" y="68"/>
                  </a:lnTo>
                  <a:lnTo>
                    <a:pt x="69" y="81"/>
                  </a:lnTo>
                  <a:lnTo>
                    <a:pt x="92" y="88"/>
                  </a:lnTo>
                  <a:lnTo>
                    <a:pt x="105" y="73"/>
                  </a:lnTo>
                  <a:lnTo>
                    <a:pt x="92" y="64"/>
                  </a:lnTo>
                  <a:lnTo>
                    <a:pt x="125" y="29"/>
                  </a:lnTo>
                  <a:lnTo>
                    <a:pt x="98" y="23"/>
                  </a:lnTo>
                  <a:lnTo>
                    <a:pt x="98" y="8"/>
                  </a:lnTo>
                  <a:lnTo>
                    <a:pt x="98" y="8"/>
                  </a:lnTo>
                  <a:close/>
                </a:path>
              </a:pathLst>
            </a:custGeom>
            <a:solidFill>
              <a:srgbClr val="80754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3" name="Freeform 257"/>
            <p:cNvSpPr>
              <a:spLocks/>
            </p:cNvSpPr>
            <p:nvPr/>
          </p:nvSpPr>
          <p:spPr bwMode="auto">
            <a:xfrm>
              <a:off x="3525" y="3295"/>
              <a:ext cx="45" cy="29"/>
            </a:xfrm>
            <a:custGeom>
              <a:avLst/>
              <a:gdLst>
                <a:gd name="T0" fmla="*/ 45 w 45"/>
                <a:gd name="T1" fmla="*/ 0 h 29"/>
                <a:gd name="T2" fmla="*/ 27 w 45"/>
                <a:gd name="T3" fmla="*/ 11 h 29"/>
                <a:gd name="T4" fmla="*/ 0 w 45"/>
                <a:gd name="T5" fmla="*/ 21 h 29"/>
                <a:gd name="T6" fmla="*/ 26 w 45"/>
                <a:gd name="T7" fmla="*/ 29 h 29"/>
                <a:gd name="T8" fmla="*/ 45 w 45"/>
                <a:gd name="T9" fmla="*/ 0 h 29"/>
                <a:gd name="T10" fmla="*/ 45 w 45"/>
                <a:gd name="T11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5" h="29">
                  <a:moveTo>
                    <a:pt x="45" y="0"/>
                  </a:moveTo>
                  <a:lnTo>
                    <a:pt x="27" y="11"/>
                  </a:lnTo>
                  <a:lnTo>
                    <a:pt x="0" y="21"/>
                  </a:lnTo>
                  <a:lnTo>
                    <a:pt x="26" y="29"/>
                  </a:lnTo>
                  <a:lnTo>
                    <a:pt x="45" y="0"/>
                  </a:lnTo>
                  <a:lnTo>
                    <a:pt x="45" y="0"/>
                  </a:lnTo>
                  <a:close/>
                </a:path>
              </a:pathLst>
            </a:custGeom>
            <a:solidFill>
              <a:srgbClr val="C2BF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4" name="Freeform 258"/>
            <p:cNvSpPr>
              <a:spLocks/>
            </p:cNvSpPr>
            <p:nvPr/>
          </p:nvSpPr>
          <p:spPr bwMode="auto">
            <a:xfrm>
              <a:off x="3476" y="3299"/>
              <a:ext cx="50" cy="25"/>
            </a:xfrm>
            <a:custGeom>
              <a:avLst/>
              <a:gdLst>
                <a:gd name="T0" fmla="*/ 35 w 50"/>
                <a:gd name="T1" fmla="*/ 0 h 25"/>
                <a:gd name="T2" fmla="*/ 14 w 50"/>
                <a:gd name="T3" fmla="*/ 4 h 25"/>
                <a:gd name="T4" fmla="*/ 0 w 50"/>
                <a:gd name="T5" fmla="*/ 25 h 25"/>
                <a:gd name="T6" fmla="*/ 35 w 50"/>
                <a:gd name="T7" fmla="*/ 15 h 25"/>
                <a:gd name="T8" fmla="*/ 50 w 50"/>
                <a:gd name="T9" fmla="*/ 15 h 25"/>
                <a:gd name="T10" fmla="*/ 35 w 50"/>
                <a:gd name="T11" fmla="*/ 0 h 25"/>
                <a:gd name="T12" fmla="*/ 35 w 50"/>
                <a:gd name="T13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0" h="25">
                  <a:moveTo>
                    <a:pt x="35" y="0"/>
                  </a:moveTo>
                  <a:lnTo>
                    <a:pt x="14" y="4"/>
                  </a:lnTo>
                  <a:lnTo>
                    <a:pt x="0" y="25"/>
                  </a:lnTo>
                  <a:lnTo>
                    <a:pt x="35" y="15"/>
                  </a:lnTo>
                  <a:lnTo>
                    <a:pt x="50" y="15"/>
                  </a:lnTo>
                  <a:lnTo>
                    <a:pt x="35" y="0"/>
                  </a:lnTo>
                  <a:lnTo>
                    <a:pt x="35" y="0"/>
                  </a:lnTo>
                  <a:close/>
                </a:path>
              </a:pathLst>
            </a:custGeom>
            <a:solidFill>
              <a:srgbClr val="C2BF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5" name="Freeform 259"/>
            <p:cNvSpPr>
              <a:spLocks/>
            </p:cNvSpPr>
            <p:nvPr/>
          </p:nvSpPr>
          <p:spPr bwMode="auto">
            <a:xfrm>
              <a:off x="3345" y="3419"/>
              <a:ext cx="37" cy="26"/>
            </a:xfrm>
            <a:custGeom>
              <a:avLst/>
              <a:gdLst>
                <a:gd name="T0" fmla="*/ 36 w 37"/>
                <a:gd name="T1" fmla="*/ 0 h 26"/>
                <a:gd name="T2" fmla="*/ 9 w 37"/>
                <a:gd name="T3" fmla="*/ 10 h 26"/>
                <a:gd name="T4" fmla="*/ 0 w 37"/>
                <a:gd name="T5" fmla="*/ 26 h 26"/>
                <a:gd name="T6" fmla="*/ 37 w 37"/>
                <a:gd name="T7" fmla="*/ 14 h 26"/>
                <a:gd name="T8" fmla="*/ 36 w 37"/>
                <a:gd name="T9" fmla="*/ 0 h 26"/>
                <a:gd name="T10" fmla="*/ 36 w 37"/>
                <a:gd name="T11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7" h="26">
                  <a:moveTo>
                    <a:pt x="36" y="0"/>
                  </a:moveTo>
                  <a:lnTo>
                    <a:pt x="9" y="10"/>
                  </a:lnTo>
                  <a:lnTo>
                    <a:pt x="0" y="26"/>
                  </a:lnTo>
                  <a:lnTo>
                    <a:pt x="37" y="14"/>
                  </a:lnTo>
                  <a:lnTo>
                    <a:pt x="36" y="0"/>
                  </a:lnTo>
                  <a:lnTo>
                    <a:pt x="36" y="0"/>
                  </a:lnTo>
                  <a:close/>
                </a:path>
              </a:pathLst>
            </a:custGeom>
            <a:solidFill>
              <a:srgbClr val="C2BF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6" name="Freeform 260"/>
            <p:cNvSpPr>
              <a:spLocks/>
            </p:cNvSpPr>
            <p:nvPr/>
          </p:nvSpPr>
          <p:spPr bwMode="auto">
            <a:xfrm>
              <a:off x="3360" y="3373"/>
              <a:ext cx="49" cy="43"/>
            </a:xfrm>
            <a:custGeom>
              <a:avLst/>
              <a:gdLst>
                <a:gd name="T0" fmla="*/ 43 w 49"/>
                <a:gd name="T1" fmla="*/ 20 h 43"/>
                <a:gd name="T2" fmla="*/ 38 w 49"/>
                <a:gd name="T3" fmla="*/ 39 h 43"/>
                <a:gd name="T4" fmla="*/ 0 w 49"/>
                <a:gd name="T5" fmla="*/ 43 h 43"/>
                <a:gd name="T6" fmla="*/ 30 w 49"/>
                <a:gd name="T7" fmla="*/ 28 h 43"/>
                <a:gd name="T8" fmla="*/ 49 w 49"/>
                <a:gd name="T9" fmla="*/ 0 h 43"/>
                <a:gd name="T10" fmla="*/ 43 w 49"/>
                <a:gd name="T11" fmla="*/ 20 h 43"/>
                <a:gd name="T12" fmla="*/ 43 w 49"/>
                <a:gd name="T13" fmla="*/ 20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49" h="43">
                  <a:moveTo>
                    <a:pt x="43" y="20"/>
                  </a:moveTo>
                  <a:lnTo>
                    <a:pt x="38" y="39"/>
                  </a:lnTo>
                  <a:lnTo>
                    <a:pt x="0" y="43"/>
                  </a:lnTo>
                  <a:lnTo>
                    <a:pt x="30" y="28"/>
                  </a:lnTo>
                  <a:lnTo>
                    <a:pt x="49" y="0"/>
                  </a:lnTo>
                  <a:lnTo>
                    <a:pt x="43" y="20"/>
                  </a:lnTo>
                  <a:lnTo>
                    <a:pt x="43" y="20"/>
                  </a:lnTo>
                  <a:close/>
                </a:path>
              </a:pathLst>
            </a:custGeom>
            <a:solidFill>
              <a:srgbClr val="C2BF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7" name="Freeform 261"/>
            <p:cNvSpPr>
              <a:spLocks/>
            </p:cNvSpPr>
            <p:nvPr/>
          </p:nvSpPr>
          <p:spPr bwMode="auto">
            <a:xfrm>
              <a:off x="3575" y="3313"/>
              <a:ext cx="41" cy="33"/>
            </a:xfrm>
            <a:custGeom>
              <a:avLst/>
              <a:gdLst>
                <a:gd name="T0" fmla="*/ 32 w 41"/>
                <a:gd name="T1" fmla="*/ 0 h 33"/>
                <a:gd name="T2" fmla="*/ 19 w 41"/>
                <a:gd name="T3" fmla="*/ 19 h 33"/>
                <a:gd name="T4" fmla="*/ 0 w 41"/>
                <a:gd name="T5" fmla="*/ 33 h 33"/>
                <a:gd name="T6" fmla="*/ 36 w 41"/>
                <a:gd name="T7" fmla="*/ 30 h 33"/>
                <a:gd name="T8" fmla="*/ 41 w 41"/>
                <a:gd name="T9" fmla="*/ 15 h 33"/>
                <a:gd name="T10" fmla="*/ 32 w 41"/>
                <a:gd name="T11" fmla="*/ 0 h 33"/>
                <a:gd name="T12" fmla="*/ 32 w 41"/>
                <a:gd name="T13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41" h="33">
                  <a:moveTo>
                    <a:pt x="32" y="0"/>
                  </a:moveTo>
                  <a:lnTo>
                    <a:pt x="19" y="19"/>
                  </a:lnTo>
                  <a:lnTo>
                    <a:pt x="0" y="33"/>
                  </a:lnTo>
                  <a:lnTo>
                    <a:pt x="36" y="30"/>
                  </a:lnTo>
                  <a:lnTo>
                    <a:pt x="41" y="15"/>
                  </a:lnTo>
                  <a:lnTo>
                    <a:pt x="32" y="0"/>
                  </a:lnTo>
                  <a:lnTo>
                    <a:pt x="32" y="0"/>
                  </a:lnTo>
                  <a:close/>
                </a:path>
              </a:pathLst>
            </a:custGeom>
            <a:solidFill>
              <a:srgbClr val="C2BF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8" name="Freeform 262"/>
            <p:cNvSpPr>
              <a:spLocks/>
            </p:cNvSpPr>
            <p:nvPr/>
          </p:nvSpPr>
          <p:spPr bwMode="auto">
            <a:xfrm>
              <a:off x="3583" y="3286"/>
              <a:ext cx="51" cy="17"/>
            </a:xfrm>
            <a:custGeom>
              <a:avLst/>
              <a:gdLst>
                <a:gd name="T0" fmla="*/ 10 w 51"/>
                <a:gd name="T1" fmla="*/ 0 h 17"/>
                <a:gd name="T2" fmla="*/ 51 w 51"/>
                <a:gd name="T3" fmla="*/ 6 h 17"/>
                <a:gd name="T4" fmla="*/ 39 w 51"/>
                <a:gd name="T5" fmla="*/ 13 h 17"/>
                <a:gd name="T6" fmla="*/ 0 w 51"/>
                <a:gd name="T7" fmla="*/ 17 h 17"/>
                <a:gd name="T8" fmla="*/ 10 w 51"/>
                <a:gd name="T9" fmla="*/ 0 h 17"/>
                <a:gd name="T10" fmla="*/ 10 w 51"/>
                <a:gd name="T11" fmla="*/ 0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1" h="17">
                  <a:moveTo>
                    <a:pt x="10" y="0"/>
                  </a:moveTo>
                  <a:lnTo>
                    <a:pt x="51" y="6"/>
                  </a:lnTo>
                  <a:lnTo>
                    <a:pt x="39" y="13"/>
                  </a:lnTo>
                  <a:lnTo>
                    <a:pt x="0" y="17"/>
                  </a:lnTo>
                  <a:lnTo>
                    <a:pt x="10" y="0"/>
                  </a:lnTo>
                  <a:lnTo>
                    <a:pt x="10" y="0"/>
                  </a:lnTo>
                  <a:close/>
                </a:path>
              </a:pathLst>
            </a:custGeom>
            <a:solidFill>
              <a:srgbClr val="F2CC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9" name="Freeform 263"/>
            <p:cNvSpPr>
              <a:spLocks/>
            </p:cNvSpPr>
            <p:nvPr/>
          </p:nvSpPr>
          <p:spPr bwMode="auto">
            <a:xfrm>
              <a:off x="3407" y="3357"/>
              <a:ext cx="252" cy="162"/>
            </a:xfrm>
            <a:custGeom>
              <a:avLst/>
              <a:gdLst>
                <a:gd name="T0" fmla="*/ 31 w 252"/>
                <a:gd name="T1" fmla="*/ 69 h 162"/>
                <a:gd name="T2" fmla="*/ 0 w 252"/>
                <a:gd name="T3" fmla="*/ 58 h 162"/>
                <a:gd name="T4" fmla="*/ 0 w 252"/>
                <a:gd name="T5" fmla="*/ 47 h 162"/>
                <a:gd name="T6" fmla="*/ 24 w 252"/>
                <a:gd name="T7" fmla="*/ 51 h 162"/>
                <a:gd name="T8" fmla="*/ 48 w 252"/>
                <a:gd name="T9" fmla="*/ 55 h 162"/>
                <a:gd name="T10" fmla="*/ 48 w 252"/>
                <a:gd name="T11" fmla="*/ 39 h 162"/>
                <a:gd name="T12" fmla="*/ 72 w 252"/>
                <a:gd name="T13" fmla="*/ 34 h 162"/>
                <a:gd name="T14" fmla="*/ 63 w 252"/>
                <a:gd name="T15" fmla="*/ 62 h 162"/>
                <a:gd name="T16" fmla="*/ 84 w 252"/>
                <a:gd name="T17" fmla="*/ 55 h 162"/>
                <a:gd name="T18" fmla="*/ 96 w 252"/>
                <a:gd name="T19" fmla="*/ 80 h 162"/>
                <a:gd name="T20" fmla="*/ 130 w 252"/>
                <a:gd name="T21" fmla="*/ 60 h 162"/>
                <a:gd name="T22" fmla="*/ 118 w 252"/>
                <a:gd name="T23" fmla="*/ 52 h 162"/>
                <a:gd name="T24" fmla="*/ 96 w 252"/>
                <a:gd name="T25" fmla="*/ 52 h 162"/>
                <a:gd name="T26" fmla="*/ 109 w 252"/>
                <a:gd name="T27" fmla="*/ 36 h 162"/>
                <a:gd name="T28" fmla="*/ 109 w 252"/>
                <a:gd name="T29" fmla="*/ 18 h 162"/>
                <a:gd name="T30" fmla="*/ 128 w 252"/>
                <a:gd name="T31" fmla="*/ 29 h 162"/>
                <a:gd name="T32" fmla="*/ 130 w 252"/>
                <a:gd name="T33" fmla="*/ 18 h 162"/>
                <a:gd name="T34" fmla="*/ 186 w 252"/>
                <a:gd name="T35" fmla="*/ 0 h 162"/>
                <a:gd name="T36" fmla="*/ 190 w 252"/>
                <a:gd name="T37" fmla="*/ 34 h 162"/>
                <a:gd name="T38" fmla="*/ 211 w 252"/>
                <a:gd name="T39" fmla="*/ 39 h 162"/>
                <a:gd name="T40" fmla="*/ 211 w 252"/>
                <a:gd name="T41" fmla="*/ 12 h 162"/>
                <a:gd name="T42" fmla="*/ 252 w 252"/>
                <a:gd name="T43" fmla="*/ 26 h 162"/>
                <a:gd name="T44" fmla="*/ 247 w 252"/>
                <a:gd name="T45" fmla="*/ 51 h 162"/>
                <a:gd name="T46" fmla="*/ 216 w 252"/>
                <a:gd name="T47" fmla="*/ 87 h 162"/>
                <a:gd name="T48" fmla="*/ 191 w 252"/>
                <a:gd name="T49" fmla="*/ 91 h 162"/>
                <a:gd name="T50" fmla="*/ 161 w 252"/>
                <a:gd name="T51" fmla="*/ 76 h 162"/>
                <a:gd name="T52" fmla="*/ 170 w 252"/>
                <a:gd name="T53" fmla="*/ 106 h 162"/>
                <a:gd name="T54" fmla="*/ 101 w 252"/>
                <a:gd name="T55" fmla="*/ 112 h 162"/>
                <a:gd name="T56" fmla="*/ 96 w 252"/>
                <a:gd name="T57" fmla="*/ 162 h 162"/>
                <a:gd name="T58" fmla="*/ 57 w 252"/>
                <a:gd name="T59" fmla="*/ 133 h 162"/>
                <a:gd name="T60" fmla="*/ 48 w 252"/>
                <a:gd name="T61" fmla="*/ 83 h 162"/>
                <a:gd name="T62" fmla="*/ 31 w 252"/>
                <a:gd name="T63" fmla="*/ 69 h 162"/>
                <a:gd name="T64" fmla="*/ 31 w 252"/>
                <a:gd name="T65" fmla="*/ 69 h 1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252" h="162">
                  <a:moveTo>
                    <a:pt x="31" y="69"/>
                  </a:moveTo>
                  <a:lnTo>
                    <a:pt x="0" y="58"/>
                  </a:lnTo>
                  <a:lnTo>
                    <a:pt x="0" y="47"/>
                  </a:lnTo>
                  <a:lnTo>
                    <a:pt x="24" y="51"/>
                  </a:lnTo>
                  <a:lnTo>
                    <a:pt x="48" y="55"/>
                  </a:lnTo>
                  <a:lnTo>
                    <a:pt x="48" y="39"/>
                  </a:lnTo>
                  <a:lnTo>
                    <a:pt x="72" y="34"/>
                  </a:lnTo>
                  <a:lnTo>
                    <a:pt x="63" y="62"/>
                  </a:lnTo>
                  <a:lnTo>
                    <a:pt x="84" y="55"/>
                  </a:lnTo>
                  <a:lnTo>
                    <a:pt x="96" y="80"/>
                  </a:lnTo>
                  <a:lnTo>
                    <a:pt x="130" y="60"/>
                  </a:lnTo>
                  <a:lnTo>
                    <a:pt x="118" y="52"/>
                  </a:lnTo>
                  <a:lnTo>
                    <a:pt x="96" y="52"/>
                  </a:lnTo>
                  <a:lnTo>
                    <a:pt x="109" y="36"/>
                  </a:lnTo>
                  <a:lnTo>
                    <a:pt x="109" y="18"/>
                  </a:lnTo>
                  <a:lnTo>
                    <a:pt x="128" y="29"/>
                  </a:lnTo>
                  <a:lnTo>
                    <a:pt x="130" y="18"/>
                  </a:lnTo>
                  <a:lnTo>
                    <a:pt x="186" y="0"/>
                  </a:lnTo>
                  <a:lnTo>
                    <a:pt x="190" y="34"/>
                  </a:lnTo>
                  <a:lnTo>
                    <a:pt x="211" y="39"/>
                  </a:lnTo>
                  <a:lnTo>
                    <a:pt x="211" y="12"/>
                  </a:lnTo>
                  <a:lnTo>
                    <a:pt x="252" y="26"/>
                  </a:lnTo>
                  <a:lnTo>
                    <a:pt x="247" y="51"/>
                  </a:lnTo>
                  <a:lnTo>
                    <a:pt x="216" y="87"/>
                  </a:lnTo>
                  <a:lnTo>
                    <a:pt x="191" y="91"/>
                  </a:lnTo>
                  <a:lnTo>
                    <a:pt x="161" y="76"/>
                  </a:lnTo>
                  <a:lnTo>
                    <a:pt x="170" y="106"/>
                  </a:lnTo>
                  <a:lnTo>
                    <a:pt x="101" y="112"/>
                  </a:lnTo>
                  <a:lnTo>
                    <a:pt x="96" y="162"/>
                  </a:lnTo>
                  <a:lnTo>
                    <a:pt x="57" y="133"/>
                  </a:lnTo>
                  <a:lnTo>
                    <a:pt x="48" y="83"/>
                  </a:lnTo>
                  <a:lnTo>
                    <a:pt x="31" y="69"/>
                  </a:lnTo>
                  <a:lnTo>
                    <a:pt x="31" y="69"/>
                  </a:lnTo>
                  <a:close/>
                </a:path>
              </a:pathLst>
            </a:custGeom>
            <a:solidFill>
              <a:srgbClr val="80754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0" name="Freeform 264"/>
            <p:cNvSpPr>
              <a:spLocks/>
            </p:cNvSpPr>
            <p:nvPr/>
          </p:nvSpPr>
          <p:spPr bwMode="auto">
            <a:xfrm>
              <a:off x="3573" y="3402"/>
              <a:ext cx="57" cy="20"/>
            </a:xfrm>
            <a:custGeom>
              <a:avLst/>
              <a:gdLst>
                <a:gd name="T0" fmla="*/ 10 w 57"/>
                <a:gd name="T1" fmla="*/ 4 h 20"/>
                <a:gd name="T2" fmla="*/ 30 w 57"/>
                <a:gd name="T3" fmla="*/ 0 h 20"/>
                <a:gd name="T4" fmla="*/ 57 w 57"/>
                <a:gd name="T5" fmla="*/ 13 h 20"/>
                <a:gd name="T6" fmla="*/ 41 w 57"/>
                <a:gd name="T7" fmla="*/ 20 h 20"/>
                <a:gd name="T8" fmla="*/ 21 w 57"/>
                <a:gd name="T9" fmla="*/ 13 h 20"/>
                <a:gd name="T10" fmla="*/ 0 w 57"/>
                <a:gd name="T11" fmla="*/ 17 h 20"/>
                <a:gd name="T12" fmla="*/ 10 w 57"/>
                <a:gd name="T13" fmla="*/ 4 h 20"/>
                <a:gd name="T14" fmla="*/ 10 w 57"/>
                <a:gd name="T15" fmla="*/ 4 h 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57" h="20">
                  <a:moveTo>
                    <a:pt x="10" y="4"/>
                  </a:moveTo>
                  <a:lnTo>
                    <a:pt x="30" y="0"/>
                  </a:lnTo>
                  <a:lnTo>
                    <a:pt x="57" y="13"/>
                  </a:lnTo>
                  <a:lnTo>
                    <a:pt x="41" y="20"/>
                  </a:lnTo>
                  <a:lnTo>
                    <a:pt x="21" y="13"/>
                  </a:lnTo>
                  <a:lnTo>
                    <a:pt x="0" y="17"/>
                  </a:lnTo>
                  <a:lnTo>
                    <a:pt x="10" y="4"/>
                  </a:lnTo>
                  <a:lnTo>
                    <a:pt x="10" y="4"/>
                  </a:lnTo>
                  <a:close/>
                </a:path>
              </a:pathLst>
            </a:custGeom>
            <a:solidFill>
              <a:srgbClr val="E3BA7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1" name="Freeform 265"/>
            <p:cNvSpPr>
              <a:spLocks/>
            </p:cNvSpPr>
            <p:nvPr/>
          </p:nvSpPr>
          <p:spPr bwMode="auto">
            <a:xfrm>
              <a:off x="3479" y="3343"/>
              <a:ext cx="58" cy="24"/>
            </a:xfrm>
            <a:custGeom>
              <a:avLst/>
              <a:gdLst>
                <a:gd name="T0" fmla="*/ 11 w 58"/>
                <a:gd name="T1" fmla="*/ 22 h 24"/>
                <a:gd name="T2" fmla="*/ 38 w 58"/>
                <a:gd name="T3" fmla="*/ 24 h 24"/>
                <a:gd name="T4" fmla="*/ 58 w 58"/>
                <a:gd name="T5" fmla="*/ 12 h 24"/>
                <a:gd name="T6" fmla="*/ 41 w 58"/>
                <a:gd name="T7" fmla="*/ 0 h 24"/>
                <a:gd name="T8" fmla="*/ 0 w 58"/>
                <a:gd name="T9" fmla="*/ 12 h 24"/>
                <a:gd name="T10" fmla="*/ 11 w 58"/>
                <a:gd name="T11" fmla="*/ 22 h 24"/>
                <a:gd name="T12" fmla="*/ 11 w 58"/>
                <a:gd name="T13" fmla="*/ 22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8" h="24">
                  <a:moveTo>
                    <a:pt x="11" y="22"/>
                  </a:moveTo>
                  <a:lnTo>
                    <a:pt x="38" y="24"/>
                  </a:lnTo>
                  <a:lnTo>
                    <a:pt x="58" y="12"/>
                  </a:lnTo>
                  <a:lnTo>
                    <a:pt x="41" y="0"/>
                  </a:lnTo>
                  <a:lnTo>
                    <a:pt x="0" y="12"/>
                  </a:lnTo>
                  <a:lnTo>
                    <a:pt x="11" y="22"/>
                  </a:lnTo>
                  <a:lnTo>
                    <a:pt x="11" y="22"/>
                  </a:lnTo>
                  <a:close/>
                </a:path>
              </a:pathLst>
            </a:custGeom>
            <a:solidFill>
              <a:srgbClr val="DEAB9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2" name="Freeform 266"/>
            <p:cNvSpPr>
              <a:spLocks/>
            </p:cNvSpPr>
            <p:nvPr/>
          </p:nvSpPr>
          <p:spPr bwMode="auto">
            <a:xfrm>
              <a:off x="3370" y="3586"/>
              <a:ext cx="80" cy="53"/>
            </a:xfrm>
            <a:custGeom>
              <a:avLst/>
              <a:gdLst>
                <a:gd name="T0" fmla="*/ 52 w 80"/>
                <a:gd name="T1" fmla="*/ 0 h 53"/>
                <a:gd name="T2" fmla="*/ 29 w 80"/>
                <a:gd name="T3" fmla="*/ 11 h 53"/>
                <a:gd name="T4" fmla="*/ 0 w 80"/>
                <a:gd name="T5" fmla="*/ 32 h 53"/>
                <a:gd name="T6" fmla="*/ 0 w 80"/>
                <a:gd name="T7" fmla="*/ 48 h 53"/>
                <a:gd name="T8" fmla="*/ 21 w 80"/>
                <a:gd name="T9" fmla="*/ 53 h 53"/>
                <a:gd name="T10" fmla="*/ 80 w 80"/>
                <a:gd name="T11" fmla="*/ 18 h 53"/>
                <a:gd name="T12" fmla="*/ 52 w 80"/>
                <a:gd name="T13" fmla="*/ 0 h 53"/>
                <a:gd name="T14" fmla="*/ 52 w 80"/>
                <a:gd name="T15" fmla="*/ 0 h 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80" h="53">
                  <a:moveTo>
                    <a:pt x="52" y="0"/>
                  </a:moveTo>
                  <a:lnTo>
                    <a:pt x="29" y="11"/>
                  </a:lnTo>
                  <a:lnTo>
                    <a:pt x="0" y="32"/>
                  </a:lnTo>
                  <a:lnTo>
                    <a:pt x="0" y="48"/>
                  </a:lnTo>
                  <a:lnTo>
                    <a:pt x="21" y="53"/>
                  </a:lnTo>
                  <a:lnTo>
                    <a:pt x="80" y="18"/>
                  </a:lnTo>
                  <a:lnTo>
                    <a:pt x="52" y="0"/>
                  </a:lnTo>
                  <a:lnTo>
                    <a:pt x="52" y="0"/>
                  </a:lnTo>
                  <a:close/>
                </a:path>
              </a:pathLst>
            </a:custGeom>
            <a:solidFill>
              <a:srgbClr val="D4B39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3" name="Freeform 267"/>
            <p:cNvSpPr>
              <a:spLocks/>
            </p:cNvSpPr>
            <p:nvPr/>
          </p:nvSpPr>
          <p:spPr bwMode="auto">
            <a:xfrm>
              <a:off x="3354" y="3281"/>
              <a:ext cx="679" cy="896"/>
            </a:xfrm>
            <a:custGeom>
              <a:avLst/>
              <a:gdLst>
                <a:gd name="T0" fmla="*/ 653 w 679"/>
                <a:gd name="T1" fmla="*/ 103 h 896"/>
                <a:gd name="T2" fmla="*/ 630 w 679"/>
                <a:gd name="T3" fmla="*/ 115 h 896"/>
                <a:gd name="T4" fmla="*/ 621 w 679"/>
                <a:gd name="T5" fmla="*/ 57 h 896"/>
                <a:gd name="T6" fmla="*/ 639 w 679"/>
                <a:gd name="T7" fmla="*/ 57 h 896"/>
                <a:gd name="T8" fmla="*/ 622 w 679"/>
                <a:gd name="T9" fmla="*/ 33 h 896"/>
                <a:gd name="T10" fmla="*/ 571 w 679"/>
                <a:gd name="T11" fmla="*/ 57 h 896"/>
                <a:gd name="T12" fmla="*/ 585 w 679"/>
                <a:gd name="T13" fmla="*/ 44 h 896"/>
                <a:gd name="T14" fmla="*/ 551 w 679"/>
                <a:gd name="T15" fmla="*/ 14 h 896"/>
                <a:gd name="T16" fmla="*/ 509 w 679"/>
                <a:gd name="T17" fmla="*/ 62 h 896"/>
                <a:gd name="T18" fmla="*/ 537 w 679"/>
                <a:gd name="T19" fmla="*/ 112 h 896"/>
                <a:gd name="T20" fmla="*/ 515 w 679"/>
                <a:gd name="T21" fmla="*/ 134 h 896"/>
                <a:gd name="T22" fmla="*/ 505 w 679"/>
                <a:gd name="T23" fmla="*/ 88 h 896"/>
                <a:gd name="T24" fmla="*/ 484 w 679"/>
                <a:gd name="T25" fmla="*/ 76 h 896"/>
                <a:gd name="T26" fmla="*/ 455 w 679"/>
                <a:gd name="T27" fmla="*/ 95 h 896"/>
                <a:gd name="T28" fmla="*/ 469 w 679"/>
                <a:gd name="T29" fmla="*/ 53 h 896"/>
                <a:gd name="T30" fmla="*/ 509 w 679"/>
                <a:gd name="T31" fmla="*/ 0 h 896"/>
                <a:gd name="T32" fmla="*/ 465 w 679"/>
                <a:gd name="T33" fmla="*/ 38 h 896"/>
                <a:gd name="T34" fmla="*/ 435 w 679"/>
                <a:gd name="T35" fmla="*/ 80 h 896"/>
                <a:gd name="T36" fmla="*/ 435 w 679"/>
                <a:gd name="T37" fmla="*/ 134 h 896"/>
                <a:gd name="T38" fmla="*/ 452 w 679"/>
                <a:gd name="T39" fmla="*/ 136 h 896"/>
                <a:gd name="T40" fmla="*/ 424 w 679"/>
                <a:gd name="T41" fmla="*/ 134 h 896"/>
                <a:gd name="T42" fmla="*/ 347 w 679"/>
                <a:gd name="T43" fmla="*/ 140 h 896"/>
                <a:gd name="T44" fmla="*/ 327 w 679"/>
                <a:gd name="T45" fmla="*/ 148 h 896"/>
                <a:gd name="T46" fmla="*/ 315 w 679"/>
                <a:gd name="T47" fmla="*/ 164 h 896"/>
                <a:gd name="T48" fmla="*/ 209 w 679"/>
                <a:gd name="T49" fmla="*/ 175 h 896"/>
                <a:gd name="T50" fmla="*/ 167 w 679"/>
                <a:gd name="T51" fmla="*/ 225 h 896"/>
                <a:gd name="T52" fmla="*/ 101 w 679"/>
                <a:gd name="T53" fmla="*/ 219 h 896"/>
                <a:gd name="T54" fmla="*/ 85 w 679"/>
                <a:gd name="T55" fmla="*/ 258 h 896"/>
                <a:gd name="T56" fmla="*/ 106 w 679"/>
                <a:gd name="T57" fmla="*/ 264 h 896"/>
                <a:gd name="T58" fmla="*/ 134 w 679"/>
                <a:gd name="T59" fmla="*/ 254 h 896"/>
                <a:gd name="T60" fmla="*/ 110 w 679"/>
                <a:gd name="T61" fmla="*/ 301 h 896"/>
                <a:gd name="T62" fmla="*/ 77 w 679"/>
                <a:gd name="T63" fmla="*/ 348 h 896"/>
                <a:gd name="T64" fmla="*/ 39 w 679"/>
                <a:gd name="T65" fmla="*/ 417 h 896"/>
                <a:gd name="T66" fmla="*/ 59 w 679"/>
                <a:gd name="T67" fmla="*/ 586 h 896"/>
                <a:gd name="T68" fmla="*/ 0 w 679"/>
                <a:gd name="T69" fmla="*/ 661 h 896"/>
                <a:gd name="T70" fmla="*/ 21 w 679"/>
                <a:gd name="T71" fmla="*/ 739 h 896"/>
                <a:gd name="T72" fmla="*/ 13 w 679"/>
                <a:gd name="T73" fmla="*/ 892 h 896"/>
                <a:gd name="T74" fmla="*/ 675 w 679"/>
                <a:gd name="T75" fmla="*/ 100 h 8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679" h="896">
                  <a:moveTo>
                    <a:pt x="675" y="100"/>
                  </a:moveTo>
                  <a:lnTo>
                    <a:pt x="653" y="103"/>
                  </a:lnTo>
                  <a:lnTo>
                    <a:pt x="644" y="82"/>
                  </a:lnTo>
                  <a:lnTo>
                    <a:pt x="630" y="115"/>
                  </a:lnTo>
                  <a:lnTo>
                    <a:pt x="633" y="68"/>
                  </a:lnTo>
                  <a:lnTo>
                    <a:pt x="621" y="57"/>
                  </a:lnTo>
                  <a:lnTo>
                    <a:pt x="624" y="50"/>
                  </a:lnTo>
                  <a:lnTo>
                    <a:pt x="639" y="57"/>
                  </a:lnTo>
                  <a:lnTo>
                    <a:pt x="635" y="36"/>
                  </a:lnTo>
                  <a:lnTo>
                    <a:pt x="622" y="33"/>
                  </a:lnTo>
                  <a:lnTo>
                    <a:pt x="603" y="57"/>
                  </a:lnTo>
                  <a:lnTo>
                    <a:pt x="571" y="57"/>
                  </a:lnTo>
                  <a:lnTo>
                    <a:pt x="565" y="40"/>
                  </a:lnTo>
                  <a:lnTo>
                    <a:pt x="585" y="44"/>
                  </a:lnTo>
                  <a:lnTo>
                    <a:pt x="565" y="21"/>
                  </a:lnTo>
                  <a:lnTo>
                    <a:pt x="551" y="14"/>
                  </a:lnTo>
                  <a:lnTo>
                    <a:pt x="536" y="40"/>
                  </a:lnTo>
                  <a:lnTo>
                    <a:pt x="509" y="62"/>
                  </a:lnTo>
                  <a:lnTo>
                    <a:pt x="532" y="84"/>
                  </a:lnTo>
                  <a:lnTo>
                    <a:pt x="537" y="112"/>
                  </a:lnTo>
                  <a:lnTo>
                    <a:pt x="515" y="159"/>
                  </a:lnTo>
                  <a:lnTo>
                    <a:pt x="515" y="134"/>
                  </a:lnTo>
                  <a:lnTo>
                    <a:pt x="525" y="101"/>
                  </a:lnTo>
                  <a:lnTo>
                    <a:pt x="505" y="88"/>
                  </a:lnTo>
                  <a:lnTo>
                    <a:pt x="499" y="72"/>
                  </a:lnTo>
                  <a:lnTo>
                    <a:pt x="484" y="76"/>
                  </a:lnTo>
                  <a:lnTo>
                    <a:pt x="469" y="101"/>
                  </a:lnTo>
                  <a:lnTo>
                    <a:pt x="455" y="95"/>
                  </a:lnTo>
                  <a:lnTo>
                    <a:pt x="469" y="76"/>
                  </a:lnTo>
                  <a:lnTo>
                    <a:pt x="469" y="53"/>
                  </a:lnTo>
                  <a:lnTo>
                    <a:pt x="505" y="45"/>
                  </a:lnTo>
                  <a:lnTo>
                    <a:pt x="509" y="0"/>
                  </a:lnTo>
                  <a:lnTo>
                    <a:pt x="488" y="40"/>
                  </a:lnTo>
                  <a:lnTo>
                    <a:pt x="465" y="38"/>
                  </a:lnTo>
                  <a:lnTo>
                    <a:pt x="453" y="56"/>
                  </a:lnTo>
                  <a:lnTo>
                    <a:pt x="435" y="80"/>
                  </a:lnTo>
                  <a:lnTo>
                    <a:pt x="433" y="104"/>
                  </a:lnTo>
                  <a:lnTo>
                    <a:pt x="435" y="134"/>
                  </a:lnTo>
                  <a:lnTo>
                    <a:pt x="448" y="116"/>
                  </a:lnTo>
                  <a:lnTo>
                    <a:pt x="452" y="136"/>
                  </a:lnTo>
                  <a:lnTo>
                    <a:pt x="435" y="148"/>
                  </a:lnTo>
                  <a:lnTo>
                    <a:pt x="424" y="134"/>
                  </a:lnTo>
                  <a:lnTo>
                    <a:pt x="367" y="131"/>
                  </a:lnTo>
                  <a:lnTo>
                    <a:pt x="347" y="140"/>
                  </a:lnTo>
                  <a:lnTo>
                    <a:pt x="315" y="138"/>
                  </a:lnTo>
                  <a:lnTo>
                    <a:pt x="327" y="148"/>
                  </a:lnTo>
                  <a:lnTo>
                    <a:pt x="332" y="172"/>
                  </a:lnTo>
                  <a:lnTo>
                    <a:pt x="315" y="164"/>
                  </a:lnTo>
                  <a:lnTo>
                    <a:pt x="275" y="174"/>
                  </a:lnTo>
                  <a:lnTo>
                    <a:pt x="209" y="175"/>
                  </a:lnTo>
                  <a:lnTo>
                    <a:pt x="207" y="213"/>
                  </a:lnTo>
                  <a:lnTo>
                    <a:pt x="167" y="225"/>
                  </a:lnTo>
                  <a:lnTo>
                    <a:pt x="142" y="195"/>
                  </a:lnTo>
                  <a:lnTo>
                    <a:pt x="101" y="219"/>
                  </a:lnTo>
                  <a:lnTo>
                    <a:pt x="96" y="241"/>
                  </a:lnTo>
                  <a:lnTo>
                    <a:pt x="85" y="258"/>
                  </a:lnTo>
                  <a:lnTo>
                    <a:pt x="85" y="274"/>
                  </a:lnTo>
                  <a:lnTo>
                    <a:pt x="106" y="264"/>
                  </a:lnTo>
                  <a:lnTo>
                    <a:pt x="116" y="247"/>
                  </a:lnTo>
                  <a:lnTo>
                    <a:pt x="134" y="254"/>
                  </a:lnTo>
                  <a:lnTo>
                    <a:pt x="134" y="268"/>
                  </a:lnTo>
                  <a:lnTo>
                    <a:pt x="110" y="301"/>
                  </a:lnTo>
                  <a:lnTo>
                    <a:pt x="115" y="326"/>
                  </a:lnTo>
                  <a:lnTo>
                    <a:pt x="77" y="348"/>
                  </a:lnTo>
                  <a:lnTo>
                    <a:pt x="23" y="367"/>
                  </a:lnTo>
                  <a:lnTo>
                    <a:pt x="39" y="417"/>
                  </a:lnTo>
                  <a:lnTo>
                    <a:pt x="17" y="446"/>
                  </a:lnTo>
                  <a:lnTo>
                    <a:pt x="59" y="586"/>
                  </a:lnTo>
                  <a:lnTo>
                    <a:pt x="57" y="629"/>
                  </a:lnTo>
                  <a:lnTo>
                    <a:pt x="0" y="661"/>
                  </a:lnTo>
                  <a:lnTo>
                    <a:pt x="12" y="706"/>
                  </a:lnTo>
                  <a:lnTo>
                    <a:pt x="21" y="739"/>
                  </a:lnTo>
                  <a:lnTo>
                    <a:pt x="27" y="796"/>
                  </a:lnTo>
                  <a:lnTo>
                    <a:pt x="13" y="892"/>
                  </a:lnTo>
                  <a:lnTo>
                    <a:pt x="679" y="896"/>
                  </a:lnTo>
                  <a:lnTo>
                    <a:pt x="675" y="100"/>
                  </a:lnTo>
                  <a:lnTo>
                    <a:pt x="675" y="100"/>
                  </a:lnTo>
                  <a:close/>
                </a:path>
              </a:pathLst>
            </a:custGeom>
            <a:solidFill>
              <a:srgbClr val="80754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4" name="Freeform 268"/>
            <p:cNvSpPr>
              <a:spLocks/>
            </p:cNvSpPr>
            <p:nvPr/>
          </p:nvSpPr>
          <p:spPr bwMode="auto">
            <a:xfrm>
              <a:off x="3426" y="4005"/>
              <a:ext cx="26" cy="95"/>
            </a:xfrm>
            <a:custGeom>
              <a:avLst/>
              <a:gdLst>
                <a:gd name="T0" fmla="*/ 26 w 26"/>
                <a:gd name="T1" fmla="*/ 5 h 95"/>
                <a:gd name="T2" fmla="*/ 11 w 26"/>
                <a:gd name="T3" fmla="*/ 0 h 95"/>
                <a:gd name="T4" fmla="*/ 0 w 26"/>
                <a:gd name="T5" fmla="*/ 18 h 95"/>
                <a:gd name="T6" fmla="*/ 0 w 26"/>
                <a:gd name="T7" fmla="*/ 62 h 95"/>
                <a:gd name="T8" fmla="*/ 24 w 26"/>
                <a:gd name="T9" fmla="*/ 95 h 95"/>
                <a:gd name="T10" fmla="*/ 26 w 26"/>
                <a:gd name="T11" fmla="*/ 5 h 95"/>
                <a:gd name="T12" fmla="*/ 26 w 26"/>
                <a:gd name="T13" fmla="*/ 5 h 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" h="95">
                  <a:moveTo>
                    <a:pt x="26" y="5"/>
                  </a:moveTo>
                  <a:lnTo>
                    <a:pt x="11" y="0"/>
                  </a:lnTo>
                  <a:lnTo>
                    <a:pt x="0" y="18"/>
                  </a:lnTo>
                  <a:lnTo>
                    <a:pt x="0" y="62"/>
                  </a:lnTo>
                  <a:lnTo>
                    <a:pt x="24" y="95"/>
                  </a:lnTo>
                  <a:lnTo>
                    <a:pt x="26" y="5"/>
                  </a:lnTo>
                  <a:lnTo>
                    <a:pt x="26" y="5"/>
                  </a:lnTo>
                  <a:close/>
                </a:path>
              </a:pathLst>
            </a:custGeom>
            <a:solidFill>
              <a:srgbClr val="D1D14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5" name="Freeform 269"/>
            <p:cNvSpPr>
              <a:spLocks/>
            </p:cNvSpPr>
            <p:nvPr/>
          </p:nvSpPr>
          <p:spPr bwMode="auto">
            <a:xfrm>
              <a:off x="3850" y="3456"/>
              <a:ext cx="59" cy="30"/>
            </a:xfrm>
            <a:custGeom>
              <a:avLst/>
              <a:gdLst>
                <a:gd name="T0" fmla="*/ 41 w 59"/>
                <a:gd name="T1" fmla="*/ 0 h 30"/>
                <a:gd name="T2" fmla="*/ 59 w 59"/>
                <a:gd name="T3" fmla="*/ 9 h 30"/>
                <a:gd name="T4" fmla="*/ 45 w 59"/>
                <a:gd name="T5" fmla="*/ 30 h 30"/>
                <a:gd name="T6" fmla="*/ 0 w 59"/>
                <a:gd name="T7" fmla="*/ 24 h 30"/>
                <a:gd name="T8" fmla="*/ 21 w 59"/>
                <a:gd name="T9" fmla="*/ 12 h 30"/>
                <a:gd name="T10" fmla="*/ 41 w 59"/>
                <a:gd name="T11" fmla="*/ 0 h 30"/>
                <a:gd name="T12" fmla="*/ 41 w 59"/>
                <a:gd name="T13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9" h="30">
                  <a:moveTo>
                    <a:pt x="41" y="0"/>
                  </a:moveTo>
                  <a:lnTo>
                    <a:pt x="59" y="9"/>
                  </a:lnTo>
                  <a:lnTo>
                    <a:pt x="45" y="30"/>
                  </a:lnTo>
                  <a:lnTo>
                    <a:pt x="0" y="24"/>
                  </a:lnTo>
                  <a:lnTo>
                    <a:pt x="21" y="12"/>
                  </a:lnTo>
                  <a:lnTo>
                    <a:pt x="41" y="0"/>
                  </a:lnTo>
                  <a:lnTo>
                    <a:pt x="41" y="0"/>
                  </a:lnTo>
                  <a:close/>
                </a:path>
              </a:pathLst>
            </a:custGeom>
            <a:solidFill>
              <a:srgbClr val="9CB36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6" name="Freeform 270"/>
            <p:cNvSpPr>
              <a:spLocks/>
            </p:cNvSpPr>
            <p:nvPr/>
          </p:nvSpPr>
          <p:spPr bwMode="auto">
            <a:xfrm>
              <a:off x="3473" y="4046"/>
              <a:ext cx="72" cy="35"/>
            </a:xfrm>
            <a:custGeom>
              <a:avLst/>
              <a:gdLst>
                <a:gd name="T0" fmla="*/ 0 w 72"/>
                <a:gd name="T1" fmla="*/ 0 h 35"/>
                <a:gd name="T2" fmla="*/ 58 w 72"/>
                <a:gd name="T3" fmla="*/ 13 h 35"/>
                <a:gd name="T4" fmla="*/ 72 w 72"/>
                <a:gd name="T5" fmla="*/ 24 h 35"/>
                <a:gd name="T6" fmla="*/ 32 w 72"/>
                <a:gd name="T7" fmla="*/ 26 h 35"/>
                <a:gd name="T8" fmla="*/ 18 w 72"/>
                <a:gd name="T9" fmla="*/ 35 h 35"/>
                <a:gd name="T10" fmla="*/ 0 w 72"/>
                <a:gd name="T11" fmla="*/ 0 h 35"/>
                <a:gd name="T12" fmla="*/ 0 w 72"/>
                <a:gd name="T13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35">
                  <a:moveTo>
                    <a:pt x="0" y="0"/>
                  </a:moveTo>
                  <a:lnTo>
                    <a:pt x="58" y="13"/>
                  </a:lnTo>
                  <a:lnTo>
                    <a:pt x="72" y="24"/>
                  </a:lnTo>
                  <a:lnTo>
                    <a:pt x="32" y="26"/>
                  </a:lnTo>
                  <a:lnTo>
                    <a:pt x="18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A964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7" name="Freeform 271"/>
            <p:cNvSpPr>
              <a:spLocks/>
            </p:cNvSpPr>
            <p:nvPr/>
          </p:nvSpPr>
          <p:spPr bwMode="auto">
            <a:xfrm>
              <a:off x="3980" y="3926"/>
              <a:ext cx="45" cy="52"/>
            </a:xfrm>
            <a:custGeom>
              <a:avLst/>
              <a:gdLst>
                <a:gd name="T0" fmla="*/ 26 w 45"/>
                <a:gd name="T1" fmla="*/ 1 h 52"/>
                <a:gd name="T2" fmla="*/ 45 w 45"/>
                <a:gd name="T3" fmla="*/ 16 h 52"/>
                <a:gd name="T4" fmla="*/ 34 w 45"/>
                <a:gd name="T5" fmla="*/ 35 h 52"/>
                <a:gd name="T6" fmla="*/ 21 w 45"/>
                <a:gd name="T7" fmla="*/ 52 h 52"/>
                <a:gd name="T8" fmla="*/ 9 w 45"/>
                <a:gd name="T9" fmla="*/ 52 h 52"/>
                <a:gd name="T10" fmla="*/ 0 w 45"/>
                <a:gd name="T11" fmla="*/ 33 h 52"/>
                <a:gd name="T12" fmla="*/ 26 w 45"/>
                <a:gd name="T13" fmla="*/ 25 h 52"/>
                <a:gd name="T14" fmla="*/ 13 w 45"/>
                <a:gd name="T15" fmla="*/ 0 h 52"/>
                <a:gd name="T16" fmla="*/ 26 w 45"/>
                <a:gd name="T17" fmla="*/ 1 h 52"/>
                <a:gd name="T18" fmla="*/ 26 w 45"/>
                <a:gd name="T19" fmla="*/ 1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5" h="52">
                  <a:moveTo>
                    <a:pt x="26" y="1"/>
                  </a:moveTo>
                  <a:lnTo>
                    <a:pt x="45" y="16"/>
                  </a:lnTo>
                  <a:lnTo>
                    <a:pt x="34" y="35"/>
                  </a:lnTo>
                  <a:lnTo>
                    <a:pt x="21" y="52"/>
                  </a:lnTo>
                  <a:lnTo>
                    <a:pt x="9" y="52"/>
                  </a:lnTo>
                  <a:lnTo>
                    <a:pt x="0" y="33"/>
                  </a:lnTo>
                  <a:lnTo>
                    <a:pt x="26" y="25"/>
                  </a:lnTo>
                  <a:lnTo>
                    <a:pt x="13" y="0"/>
                  </a:lnTo>
                  <a:lnTo>
                    <a:pt x="26" y="1"/>
                  </a:lnTo>
                  <a:lnTo>
                    <a:pt x="26" y="1"/>
                  </a:lnTo>
                  <a:close/>
                </a:path>
              </a:pathLst>
            </a:custGeom>
            <a:solidFill>
              <a:srgbClr val="8A964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8" name="Freeform 272"/>
            <p:cNvSpPr>
              <a:spLocks/>
            </p:cNvSpPr>
            <p:nvPr/>
          </p:nvSpPr>
          <p:spPr bwMode="auto">
            <a:xfrm>
              <a:off x="3961" y="4013"/>
              <a:ext cx="62" cy="37"/>
            </a:xfrm>
            <a:custGeom>
              <a:avLst/>
              <a:gdLst>
                <a:gd name="T0" fmla="*/ 17 w 62"/>
                <a:gd name="T1" fmla="*/ 0 h 37"/>
                <a:gd name="T2" fmla="*/ 57 w 62"/>
                <a:gd name="T3" fmla="*/ 0 h 37"/>
                <a:gd name="T4" fmla="*/ 52 w 62"/>
                <a:gd name="T5" fmla="*/ 10 h 37"/>
                <a:gd name="T6" fmla="*/ 62 w 62"/>
                <a:gd name="T7" fmla="*/ 33 h 37"/>
                <a:gd name="T8" fmla="*/ 56 w 62"/>
                <a:gd name="T9" fmla="*/ 37 h 37"/>
                <a:gd name="T10" fmla="*/ 37 w 62"/>
                <a:gd name="T11" fmla="*/ 26 h 37"/>
                <a:gd name="T12" fmla="*/ 36 w 62"/>
                <a:gd name="T13" fmla="*/ 13 h 37"/>
                <a:gd name="T14" fmla="*/ 0 w 62"/>
                <a:gd name="T15" fmla="*/ 15 h 37"/>
                <a:gd name="T16" fmla="*/ 17 w 62"/>
                <a:gd name="T17" fmla="*/ 0 h 37"/>
                <a:gd name="T18" fmla="*/ 17 w 62"/>
                <a:gd name="T19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62" h="37">
                  <a:moveTo>
                    <a:pt x="17" y="0"/>
                  </a:moveTo>
                  <a:lnTo>
                    <a:pt x="57" y="0"/>
                  </a:lnTo>
                  <a:lnTo>
                    <a:pt x="52" y="10"/>
                  </a:lnTo>
                  <a:lnTo>
                    <a:pt x="62" y="33"/>
                  </a:lnTo>
                  <a:lnTo>
                    <a:pt x="56" y="37"/>
                  </a:lnTo>
                  <a:lnTo>
                    <a:pt x="37" y="26"/>
                  </a:lnTo>
                  <a:lnTo>
                    <a:pt x="36" y="13"/>
                  </a:lnTo>
                  <a:lnTo>
                    <a:pt x="0" y="15"/>
                  </a:lnTo>
                  <a:lnTo>
                    <a:pt x="17" y="0"/>
                  </a:lnTo>
                  <a:lnTo>
                    <a:pt x="17" y="0"/>
                  </a:lnTo>
                  <a:close/>
                </a:path>
              </a:pathLst>
            </a:custGeom>
            <a:solidFill>
              <a:srgbClr val="173B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9" name="Freeform 273"/>
            <p:cNvSpPr>
              <a:spLocks/>
            </p:cNvSpPr>
            <p:nvPr/>
          </p:nvSpPr>
          <p:spPr bwMode="auto">
            <a:xfrm>
              <a:off x="3930" y="3972"/>
              <a:ext cx="46" cy="64"/>
            </a:xfrm>
            <a:custGeom>
              <a:avLst/>
              <a:gdLst>
                <a:gd name="T0" fmla="*/ 0 w 46"/>
                <a:gd name="T1" fmla="*/ 30 h 64"/>
                <a:gd name="T2" fmla="*/ 6 w 46"/>
                <a:gd name="T3" fmla="*/ 21 h 64"/>
                <a:gd name="T4" fmla="*/ 5 w 46"/>
                <a:gd name="T5" fmla="*/ 0 h 64"/>
                <a:gd name="T6" fmla="*/ 20 w 46"/>
                <a:gd name="T7" fmla="*/ 13 h 64"/>
                <a:gd name="T8" fmla="*/ 37 w 46"/>
                <a:gd name="T9" fmla="*/ 3 h 64"/>
                <a:gd name="T10" fmla="*/ 46 w 46"/>
                <a:gd name="T11" fmla="*/ 21 h 64"/>
                <a:gd name="T12" fmla="*/ 27 w 46"/>
                <a:gd name="T13" fmla="*/ 56 h 64"/>
                <a:gd name="T14" fmla="*/ 5 w 46"/>
                <a:gd name="T15" fmla="*/ 64 h 64"/>
                <a:gd name="T16" fmla="*/ 27 w 46"/>
                <a:gd name="T17" fmla="*/ 25 h 64"/>
                <a:gd name="T18" fmla="*/ 0 w 46"/>
                <a:gd name="T19" fmla="*/ 30 h 64"/>
                <a:gd name="T20" fmla="*/ 0 w 46"/>
                <a:gd name="T21" fmla="*/ 30 h 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46" h="64">
                  <a:moveTo>
                    <a:pt x="0" y="30"/>
                  </a:moveTo>
                  <a:lnTo>
                    <a:pt x="6" y="21"/>
                  </a:lnTo>
                  <a:lnTo>
                    <a:pt x="5" y="0"/>
                  </a:lnTo>
                  <a:lnTo>
                    <a:pt x="20" y="13"/>
                  </a:lnTo>
                  <a:lnTo>
                    <a:pt x="37" y="3"/>
                  </a:lnTo>
                  <a:lnTo>
                    <a:pt x="46" y="21"/>
                  </a:lnTo>
                  <a:lnTo>
                    <a:pt x="27" y="56"/>
                  </a:lnTo>
                  <a:lnTo>
                    <a:pt x="5" y="64"/>
                  </a:lnTo>
                  <a:lnTo>
                    <a:pt x="27" y="25"/>
                  </a:lnTo>
                  <a:lnTo>
                    <a:pt x="0" y="30"/>
                  </a:lnTo>
                  <a:lnTo>
                    <a:pt x="0" y="30"/>
                  </a:lnTo>
                  <a:close/>
                </a:path>
              </a:pathLst>
            </a:custGeom>
            <a:solidFill>
              <a:srgbClr val="173B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0" name="Freeform 274"/>
            <p:cNvSpPr>
              <a:spLocks/>
            </p:cNvSpPr>
            <p:nvPr/>
          </p:nvSpPr>
          <p:spPr bwMode="auto">
            <a:xfrm>
              <a:off x="3936" y="3935"/>
              <a:ext cx="71" cy="40"/>
            </a:xfrm>
            <a:custGeom>
              <a:avLst/>
              <a:gdLst>
                <a:gd name="T0" fmla="*/ 68 w 71"/>
                <a:gd name="T1" fmla="*/ 10 h 40"/>
                <a:gd name="T2" fmla="*/ 48 w 71"/>
                <a:gd name="T3" fmla="*/ 0 h 40"/>
                <a:gd name="T4" fmla="*/ 21 w 71"/>
                <a:gd name="T5" fmla="*/ 27 h 40"/>
                <a:gd name="T6" fmla="*/ 0 w 71"/>
                <a:gd name="T7" fmla="*/ 30 h 40"/>
                <a:gd name="T8" fmla="*/ 48 w 71"/>
                <a:gd name="T9" fmla="*/ 40 h 40"/>
                <a:gd name="T10" fmla="*/ 39 w 71"/>
                <a:gd name="T11" fmla="*/ 24 h 40"/>
                <a:gd name="T12" fmla="*/ 51 w 71"/>
                <a:gd name="T13" fmla="*/ 18 h 40"/>
                <a:gd name="T14" fmla="*/ 71 w 71"/>
                <a:gd name="T15" fmla="*/ 24 h 40"/>
                <a:gd name="T16" fmla="*/ 68 w 71"/>
                <a:gd name="T17" fmla="*/ 10 h 40"/>
                <a:gd name="T18" fmla="*/ 68 w 71"/>
                <a:gd name="T19" fmla="*/ 1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1" h="40">
                  <a:moveTo>
                    <a:pt x="68" y="10"/>
                  </a:moveTo>
                  <a:lnTo>
                    <a:pt x="48" y="0"/>
                  </a:lnTo>
                  <a:lnTo>
                    <a:pt x="21" y="27"/>
                  </a:lnTo>
                  <a:lnTo>
                    <a:pt x="0" y="30"/>
                  </a:lnTo>
                  <a:lnTo>
                    <a:pt x="48" y="40"/>
                  </a:lnTo>
                  <a:lnTo>
                    <a:pt x="39" y="24"/>
                  </a:lnTo>
                  <a:lnTo>
                    <a:pt x="51" y="18"/>
                  </a:lnTo>
                  <a:lnTo>
                    <a:pt x="71" y="24"/>
                  </a:lnTo>
                  <a:lnTo>
                    <a:pt x="68" y="10"/>
                  </a:lnTo>
                  <a:lnTo>
                    <a:pt x="68" y="10"/>
                  </a:lnTo>
                  <a:close/>
                </a:path>
              </a:pathLst>
            </a:custGeom>
            <a:solidFill>
              <a:srgbClr val="4736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1" name="Freeform 275"/>
            <p:cNvSpPr>
              <a:spLocks/>
            </p:cNvSpPr>
            <p:nvPr/>
          </p:nvSpPr>
          <p:spPr bwMode="auto">
            <a:xfrm>
              <a:off x="3945" y="3894"/>
              <a:ext cx="31" cy="30"/>
            </a:xfrm>
            <a:custGeom>
              <a:avLst/>
              <a:gdLst>
                <a:gd name="T0" fmla="*/ 3 w 31"/>
                <a:gd name="T1" fmla="*/ 1 h 30"/>
                <a:gd name="T2" fmla="*/ 0 w 31"/>
                <a:gd name="T3" fmla="*/ 30 h 30"/>
                <a:gd name="T4" fmla="*/ 31 w 31"/>
                <a:gd name="T5" fmla="*/ 15 h 30"/>
                <a:gd name="T6" fmla="*/ 12 w 31"/>
                <a:gd name="T7" fmla="*/ 0 h 30"/>
                <a:gd name="T8" fmla="*/ 3 w 31"/>
                <a:gd name="T9" fmla="*/ 1 h 30"/>
                <a:gd name="T10" fmla="*/ 3 w 31"/>
                <a:gd name="T11" fmla="*/ 1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1" h="30">
                  <a:moveTo>
                    <a:pt x="3" y="1"/>
                  </a:moveTo>
                  <a:lnTo>
                    <a:pt x="0" y="30"/>
                  </a:lnTo>
                  <a:lnTo>
                    <a:pt x="31" y="15"/>
                  </a:lnTo>
                  <a:lnTo>
                    <a:pt x="12" y="0"/>
                  </a:lnTo>
                  <a:lnTo>
                    <a:pt x="3" y="1"/>
                  </a:lnTo>
                  <a:lnTo>
                    <a:pt x="3" y="1"/>
                  </a:lnTo>
                  <a:close/>
                </a:path>
              </a:pathLst>
            </a:custGeom>
            <a:solidFill>
              <a:srgbClr val="8A964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2" name="Freeform 276"/>
            <p:cNvSpPr>
              <a:spLocks/>
            </p:cNvSpPr>
            <p:nvPr/>
          </p:nvSpPr>
          <p:spPr bwMode="auto">
            <a:xfrm>
              <a:off x="3705" y="3811"/>
              <a:ext cx="45" cy="68"/>
            </a:xfrm>
            <a:custGeom>
              <a:avLst/>
              <a:gdLst>
                <a:gd name="T0" fmla="*/ 14 w 45"/>
                <a:gd name="T1" fmla="*/ 7 h 68"/>
                <a:gd name="T2" fmla="*/ 45 w 45"/>
                <a:gd name="T3" fmla="*/ 19 h 68"/>
                <a:gd name="T4" fmla="*/ 43 w 45"/>
                <a:gd name="T5" fmla="*/ 68 h 68"/>
                <a:gd name="T6" fmla="*/ 11 w 45"/>
                <a:gd name="T7" fmla="*/ 50 h 68"/>
                <a:gd name="T8" fmla="*/ 25 w 45"/>
                <a:gd name="T9" fmla="*/ 46 h 68"/>
                <a:gd name="T10" fmla="*/ 31 w 45"/>
                <a:gd name="T11" fmla="*/ 30 h 68"/>
                <a:gd name="T12" fmla="*/ 0 w 45"/>
                <a:gd name="T13" fmla="*/ 0 h 68"/>
                <a:gd name="T14" fmla="*/ 14 w 45"/>
                <a:gd name="T15" fmla="*/ 7 h 68"/>
                <a:gd name="T16" fmla="*/ 14 w 45"/>
                <a:gd name="T17" fmla="*/ 7 h 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45" h="68">
                  <a:moveTo>
                    <a:pt x="14" y="7"/>
                  </a:moveTo>
                  <a:lnTo>
                    <a:pt x="45" y="19"/>
                  </a:lnTo>
                  <a:lnTo>
                    <a:pt x="43" y="68"/>
                  </a:lnTo>
                  <a:lnTo>
                    <a:pt x="11" y="50"/>
                  </a:lnTo>
                  <a:lnTo>
                    <a:pt x="25" y="46"/>
                  </a:lnTo>
                  <a:lnTo>
                    <a:pt x="31" y="30"/>
                  </a:lnTo>
                  <a:lnTo>
                    <a:pt x="0" y="0"/>
                  </a:lnTo>
                  <a:lnTo>
                    <a:pt x="14" y="7"/>
                  </a:lnTo>
                  <a:lnTo>
                    <a:pt x="14" y="7"/>
                  </a:lnTo>
                  <a:close/>
                </a:path>
              </a:pathLst>
            </a:custGeom>
            <a:solidFill>
              <a:srgbClr val="9CB36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3" name="Freeform 277"/>
            <p:cNvSpPr>
              <a:spLocks/>
            </p:cNvSpPr>
            <p:nvPr/>
          </p:nvSpPr>
          <p:spPr bwMode="auto">
            <a:xfrm>
              <a:off x="3590" y="3746"/>
              <a:ext cx="53" cy="52"/>
            </a:xfrm>
            <a:custGeom>
              <a:avLst/>
              <a:gdLst>
                <a:gd name="T0" fmla="*/ 0 w 53"/>
                <a:gd name="T1" fmla="*/ 0 h 52"/>
                <a:gd name="T2" fmla="*/ 32 w 53"/>
                <a:gd name="T3" fmla="*/ 12 h 52"/>
                <a:gd name="T4" fmla="*/ 53 w 53"/>
                <a:gd name="T5" fmla="*/ 40 h 52"/>
                <a:gd name="T6" fmla="*/ 24 w 53"/>
                <a:gd name="T7" fmla="*/ 44 h 52"/>
                <a:gd name="T8" fmla="*/ 8 w 53"/>
                <a:gd name="T9" fmla="*/ 52 h 52"/>
                <a:gd name="T10" fmla="*/ 12 w 53"/>
                <a:gd name="T11" fmla="*/ 41 h 52"/>
                <a:gd name="T12" fmla="*/ 26 w 53"/>
                <a:gd name="T13" fmla="*/ 32 h 52"/>
                <a:gd name="T14" fmla="*/ 0 w 53"/>
                <a:gd name="T15" fmla="*/ 0 h 52"/>
                <a:gd name="T16" fmla="*/ 0 w 53"/>
                <a:gd name="T17" fmla="*/ 0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53" h="52">
                  <a:moveTo>
                    <a:pt x="0" y="0"/>
                  </a:moveTo>
                  <a:lnTo>
                    <a:pt x="32" y="12"/>
                  </a:lnTo>
                  <a:lnTo>
                    <a:pt x="53" y="40"/>
                  </a:lnTo>
                  <a:lnTo>
                    <a:pt x="24" y="44"/>
                  </a:lnTo>
                  <a:lnTo>
                    <a:pt x="8" y="52"/>
                  </a:lnTo>
                  <a:lnTo>
                    <a:pt x="12" y="41"/>
                  </a:lnTo>
                  <a:lnTo>
                    <a:pt x="26" y="3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A964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4" name="Freeform 278"/>
            <p:cNvSpPr>
              <a:spLocks/>
            </p:cNvSpPr>
            <p:nvPr/>
          </p:nvSpPr>
          <p:spPr bwMode="auto">
            <a:xfrm>
              <a:off x="3234" y="3590"/>
              <a:ext cx="88" cy="123"/>
            </a:xfrm>
            <a:custGeom>
              <a:avLst/>
              <a:gdLst>
                <a:gd name="T0" fmla="*/ 81 w 88"/>
                <a:gd name="T1" fmla="*/ 0 h 123"/>
                <a:gd name="T2" fmla="*/ 19 w 88"/>
                <a:gd name="T3" fmla="*/ 27 h 123"/>
                <a:gd name="T4" fmla="*/ 30 w 88"/>
                <a:gd name="T5" fmla="*/ 35 h 123"/>
                <a:gd name="T6" fmla="*/ 28 w 88"/>
                <a:gd name="T7" fmla="*/ 50 h 123"/>
                <a:gd name="T8" fmla="*/ 0 w 88"/>
                <a:gd name="T9" fmla="*/ 66 h 123"/>
                <a:gd name="T10" fmla="*/ 13 w 88"/>
                <a:gd name="T11" fmla="*/ 75 h 123"/>
                <a:gd name="T12" fmla="*/ 8 w 88"/>
                <a:gd name="T13" fmla="*/ 123 h 123"/>
                <a:gd name="T14" fmla="*/ 23 w 88"/>
                <a:gd name="T15" fmla="*/ 109 h 123"/>
                <a:gd name="T16" fmla="*/ 25 w 88"/>
                <a:gd name="T17" fmla="*/ 66 h 123"/>
                <a:gd name="T18" fmla="*/ 39 w 88"/>
                <a:gd name="T19" fmla="*/ 58 h 123"/>
                <a:gd name="T20" fmla="*/ 49 w 88"/>
                <a:gd name="T21" fmla="*/ 35 h 123"/>
                <a:gd name="T22" fmla="*/ 88 w 88"/>
                <a:gd name="T23" fmla="*/ 14 h 123"/>
                <a:gd name="T24" fmla="*/ 81 w 88"/>
                <a:gd name="T25" fmla="*/ 0 h 123"/>
                <a:gd name="T26" fmla="*/ 81 w 88"/>
                <a:gd name="T27" fmla="*/ 0 h 1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88" h="123">
                  <a:moveTo>
                    <a:pt x="81" y="0"/>
                  </a:moveTo>
                  <a:lnTo>
                    <a:pt x="19" y="27"/>
                  </a:lnTo>
                  <a:lnTo>
                    <a:pt x="30" y="35"/>
                  </a:lnTo>
                  <a:lnTo>
                    <a:pt x="28" y="50"/>
                  </a:lnTo>
                  <a:lnTo>
                    <a:pt x="0" y="66"/>
                  </a:lnTo>
                  <a:lnTo>
                    <a:pt x="13" y="75"/>
                  </a:lnTo>
                  <a:lnTo>
                    <a:pt x="8" y="123"/>
                  </a:lnTo>
                  <a:lnTo>
                    <a:pt x="23" y="109"/>
                  </a:lnTo>
                  <a:lnTo>
                    <a:pt x="25" y="66"/>
                  </a:lnTo>
                  <a:lnTo>
                    <a:pt x="39" y="58"/>
                  </a:lnTo>
                  <a:lnTo>
                    <a:pt x="49" y="35"/>
                  </a:lnTo>
                  <a:lnTo>
                    <a:pt x="88" y="14"/>
                  </a:lnTo>
                  <a:lnTo>
                    <a:pt x="81" y="0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635E1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5" name="Freeform 279"/>
            <p:cNvSpPr>
              <a:spLocks/>
            </p:cNvSpPr>
            <p:nvPr/>
          </p:nvSpPr>
          <p:spPr bwMode="auto">
            <a:xfrm>
              <a:off x="3341" y="3568"/>
              <a:ext cx="85" cy="87"/>
            </a:xfrm>
            <a:custGeom>
              <a:avLst/>
              <a:gdLst>
                <a:gd name="T0" fmla="*/ 61 w 85"/>
                <a:gd name="T1" fmla="*/ 0 h 87"/>
                <a:gd name="T2" fmla="*/ 40 w 85"/>
                <a:gd name="T3" fmla="*/ 8 h 87"/>
                <a:gd name="T4" fmla="*/ 41 w 85"/>
                <a:gd name="T5" fmla="*/ 25 h 87"/>
                <a:gd name="T6" fmla="*/ 30 w 85"/>
                <a:gd name="T7" fmla="*/ 28 h 87"/>
                <a:gd name="T8" fmla="*/ 16 w 85"/>
                <a:gd name="T9" fmla="*/ 57 h 87"/>
                <a:gd name="T10" fmla="*/ 0 w 85"/>
                <a:gd name="T11" fmla="*/ 83 h 87"/>
                <a:gd name="T12" fmla="*/ 21 w 85"/>
                <a:gd name="T13" fmla="*/ 87 h 87"/>
                <a:gd name="T14" fmla="*/ 36 w 85"/>
                <a:gd name="T15" fmla="*/ 72 h 87"/>
                <a:gd name="T16" fmla="*/ 30 w 85"/>
                <a:gd name="T17" fmla="*/ 56 h 87"/>
                <a:gd name="T18" fmla="*/ 37 w 85"/>
                <a:gd name="T19" fmla="*/ 40 h 87"/>
                <a:gd name="T20" fmla="*/ 66 w 85"/>
                <a:gd name="T21" fmla="*/ 43 h 87"/>
                <a:gd name="T22" fmla="*/ 70 w 85"/>
                <a:gd name="T23" fmla="*/ 25 h 87"/>
                <a:gd name="T24" fmla="*/ 85 w 85"/>
                <a:gd name="T25" fmla="*/ 25 h 87"/>
                <a:gd name="T26" fmla="*/ 78 w 85"/>
                <a:gd name="T27" fmla="*/ 11 h 87"/>
                <a:gd name="T28" fmla="*/ 61 w 85"/>
                <a:gd name="T29" fmla="*/ 0 h 87"/>
                <a:gd name="T30" fmla="*/ 61 w 85"/>
                <a:gd name="T31" fmla="*/ 0 h 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85" h="87">
                  <a:moveTo>
                    <a:pt x="61" y="0"/>
                  </a:moveTo>
                  <a:lnTo>
                    <a:pt x="40" y="8"/>
                  </a:lnTo>
                  <a:lnTo>
                    <a:pt x="41" y="25"/>
                  </a:lnTo>
                  <a:lnTo>
                    <a:pt x="30" y="28"/>
                  </a:lnTo>
                  <a:lnTo>
                    <a:pt x="16" y="57"/>
                  </a:lnTo>
                  <a:lnTo>
                    <a:pt x="0" y="83"/>
                  </a:lnTo>
                  <a:lnTo>
                    <a:pt x="21" y="87"/>
                  </a:lnTo>
                  <a:lnTo>
                    <a:pt x="36" y="72"/>
                  </a:lnTo>
                  <a:lnTo>
                    <a:pt x="30" y="56"/>
                  </a:lnTo>
                  <a:lnTo>
                    <a:pt x="37" y="40"/>
                  </a:lnTo>
                  <a:lnTo>
                    <a:pt x="66" y="43"/>
                  </a:lnTo>
                  <a:lnTo>
                    <a:pt x="70" y="25"/>
                  </a:lnTo>
                  <a:lnTo>
                    <a:pt x="85" y="25"/>
                  </a:lnTo>
                  <a:lnTo>
                    <a:pt x="78" y="11"/>
                  </a:lnTo>
                  <a:lnTo>
                    <a:pt x="61" y="0"/>
                  </a:lnTo>
                  <a:lnTo>
                    <a:pt x="61" y="0"/>
                  </a:lnTo>
                  <a:close/>
                </a:path>
              </a:pathLst>
            </a:custGeom>
            <a:solidFill>
              <a:srgbClr val="2E4F1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6" name="Freeform 280"/>
            <p:cNvSpPr>
              <a:spLocks/>
            </p:cNvSpPr>
            <p:nvPr/>
          </p:nvSpPr>
          <p:spPr bwMode="auto">
            <a:xfrm>
              <a:off x="3355" y="3505"/>
              <a:ext cx="56" cy="63"/>
            </a:xfrm>
            <a:custGeom>
              <a:avLst/>
              <a:gdLst>
                <a:gd name="T0" fmla="*/ 0 w 56"/>
                <a:gd name="T1" fmla="*/ 3 h 63"/>
                <a:gd name="T2" fmla="*/ 15 w 56"/>
                <a:gd name="T3" fmla="*/ 0 h 63"/>
                <a:gd name="T4" fmla="*/ 31 w 56"/>
                <a:gd name="T5" fmla="*/ 15 h 63"/>
                <a:gd name="T6" fmla="*/ 56 w 56"/>
                <a:gd name="T7" fmla="*/ 3 h 63"/>
                <a:gd name="T8" fmla="*/ 52 w 56"/>
                <a:gd name="T9" fmla="*/ 35 h 63"/>
                <a:gd name="T10" fmla="*/ 32 w 56"/>
                <a:gd name="T11" fmla="*/ 51 h 63"/>
                <a:gd name="T12" fmla="*/ 15 w 56"/>
                <a:gd name="T13" fmla="*/ 63 h 63"/>
                <a:gd name="T14" fmla="*/ 11 w 56"/>
                <a:gd name="T15" fmla="*/ 51 h 63"/>
                <a:gd name="T16" fmla="*/ 35 w 56"/>
                <a:gd name="T17" fmla="*/ 37 h 63"/>
                <a:gd name="T18" fmla="*/ 20 w 56"/>
                <a:gd name="T19" fmla="*/ 23 h 63"/>
                <a:gd name="T20" fmla="*/ 2 w 56"/>
                <a:gd name="T21" fmla="*/ 22 h 63"/>
                <a:gd name="T22" fmla="*/ 0 w 56"/>
                <a:gd name="T23" fmla="*/ 3 h 63"/>
                <a:gd name="T24" fmla="*/ 0 w 56"/>
                <a:gd name="T25" fmla="*/ 3 h 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56" h="63">
                  <a:moveTo>
                    <a:pt x="0" y="3"/>
                  </a:moveTo>
                  <a:lnTo>
                    <a:pt x="15" y="0"/>
                  </a:lnTo>
                  <a:lnTo>
                    <a:pt x="31" y="15"/>
                  </a:lnTo>
                  <a:lnTo>
                    <a:pt x="56" y="3"/>
                  </a:lnTo>
                  <a:lnTo>
                    <a:pt x="52" y="35"/>
                  </a:lnTo>
                  <a:lnTo>
                    <a:pt x="32" y="51"/>
                  </a:lnTo>
                  <a:lnTo>
                    <a:pt x="15" y="63"/>
                  </a:lnTo>
                  <a:lnTo>
                    <a:pt x="11" y="51"/>
                  </a:lnTo>
                  <a:lnTo>
                    <a:pt x="35" y="37"/>
                  </a:lnTo>
                  <a:lnTo>
                    <a:pt x="20" y="23"/>
                  </a:lnTo>
                  <a:lnTo>
                    <a:pt x="2" y="22"/>
                  </a:lnTo>
                  <a:lnTo>
                    <a:pt x="0" y="3"/>
                  </a:lnTo>
                  <a:lnTo>
                    <a:pt x="0" y="3"/>
                  </a:lnTo>
                  <a:close/>
                </a:path>
              </a:pathLst>
            </a:custGeom>
            <a:solidFill>
              <a:srgbClr val="2E4F1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7" name="Freeform 281"/>
            <p:cNvSpPr>
              <a:spLocks/>
            </p:cNvSpPr>
            <p:nvPr/>
          </p:nvSpPr>
          <p:spPr bwMode="auto">
            <a:xfrm>
              <a:off x="3437" y="3422"/>
              <a:ext cx="71" cy="84"/>
            </a:xfrm>
            <a:custGeom>
              <a:avLst/>
              <a:gdLst>
                <a:gd name="T0" fmla="*/ 67 w 71"/>
                <a:gd name="T1" fmla="*/ 43 h 84"/>
                <a:gd name="T2" fmla="*/ 46 w 71"/>
                <a:gd name="T3" fmla="*/ 75 h 84"/>
                <a:gd name="T4" fmla="*/ 28 w 71"/>
                <a:gd name="T5" fmla="*/ 84 h 84"/>
                <a:gd name="T6" fmla="*/ 2 w 71"/>
                <a:gd name="T7" fmla="*/ 84 h 84"/>
                <a:gd name="T8" fmla="*/ 0 w 71"/>
                <a:gd name="T9" fmla="*/ 70 h 84"/>
                <a:gd name="T10" fmla="*/ 15 w 71"/>
                <a:gd name="T11" fmla="*/ 64 h 84"/>
                <a:gd name="T12" fmla="*/ 10 w 71"/>
                <a:gd name="T13" fmla="*/ 43 h 84"/>
                <a:gd name="T14" fmla="*/ 28 w 71"/>
                <a:gd name="T15" fmla="*/ 22 h 84"/>
                <a:gd name="T16" fmla="*/ 31 w 71"/>
                <a:gd name="T17" fmla="*/ 63 h 84"/>
                <a:gd name="T18" fmla="*/ 42 w 71"/>
                <a:gd name="T19" fmla="*/ 55 h 84"/>
                <a:gd name="T20" fmla="*/ 42 w 71"/>
                <a:gd name="T21" fmla="*/ 40 h 84"/>
                <a:gd name="T22" fmla="*/ 33 w 71"/>
                <a:gd name="T23" fmla="*/ 11 h 84"/>
                <a:gd name="T24" fmla="*/ 44 w 71"/>
                <a:gd name="T25" fmla="*/ 0 h 84"/>
                <a:gd name="T26" fmla="*/ 71 w 71"/>
                <a:gd name="T27" fmla="*/ 26 h 84"/>
                <a:gd name="T28" fmla="*/ 49 w 71"/>
                <a:gd name="T29" fmla="*/ 25 h 84"/>
                <a:gd name="T30" fmla="*/ 53 w 71"/>
                <a:gd name="T31" fmla="*/ 41 h 84"/>
                <a:gd name="T32" fmla="*/ 67 w 71"/>
                <a:gd name="T33" fmla="*/ 43 h 84"/>
                <a:gd name="T34" fmla="*/ 67 w 71"/>
                <a:gd name="T35" fmla="*/ 43 h 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71" h="84">
                  <a:moveTo>
                    <a:pt x="67" y="43"/>
                  </a:moveTo>
                  <a:lnTo>
                    <a:pt x="46" y="75"/>
                  </a:lnTo>
                  <a:lnTo>
                    <a:pt x="28" y="84"/>
                  </a:lnTo>
                  <a:lnTo>
                    <a:pt x="2" y="84"/>
                  </a:lnTo>
                  <a:lnTo>
                    <a:pt x="0" y="70"/>
                  </a:lnTo>
                  <a:lnTo>
                    <a:pt x="15" y="64"/>
                  </a:lnTo>
                  <a:lnTo>
                    <a:pt x="10" y="43"/>
                  </a:lnTo>
                  <a:lnTo>
                    <a:pt x="28" y="22"/>
                  </a:lnTo>
                  <a:lnTo>
                    <a:pt x="31" y="63"/>
                  </a:lnTo>
                  <a:lnTo>
                    <a:pt x="42" y="55"/>
                  </a:lnTo>
                  <a:lnTo>
                    <a:pt x="42" y="40"/>
                  </a:lnTo>
                  <a:lnTo>
                    <a:pt x="33" y="11"/>
                  </a:lnTo>
                  <a:lnTo>
                    <a:pt x="44" y="0"/>
                  </a:lnTo>
                  <a:lnTo>
                    <a:pt x="71" y="26"/>
                  </a:lnTo>
                  <a:lnTo>
                    <a:pt x="49" y="25"/>
                  </a:lnTo>
                  <a:lnTo>
                    <a:pt x="53" y="41"/>
                  </a:lnTo>
                  <a:lnTo>
                    <a:pt x="67" y="43"/>
                  </a:lnTo>
                  <a:lnTo>
                    <a:pt x="67" y="43"/>
                  </a:lnTo>
                  <a:close/>
                </a:path>
              </a:pathLst>
            </a:custGeom>
            <a:solidFill>
              <a:srgbClr val="4F42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8" name="Freeform 282"/>
            <p:cNvSpPr>
              <a:spLocks/>
            </p:cNvSpPr>
            <p:nvPr/>
          </p:nvSpPr>
          <p:spPr bwMode="auto">
            <a:xfrm>
              <a:off x="3283" y="3739"/>
              <a:ext cx="53" cy="99"/>
            </a:xfrm>
            <a:custGeom>
              <a:avLst/>
              <a:gdLst>
                <a:gd name="T0" fmla="*/ 39 w 53"/>
                <a:gd name="T1" fmla="*/ 0 h 99"/>
                <a:gd name="T2" fmla="*/ 26 w 53"/>
                <a:gd name="T3" fmla="*/ 10 h 99"/>
                <a:gd name="T4" fmla="*/ 32 w 53"/>
                <a:gd name="T5" fmla="*/ 39 h 99"/>
                <a:gd name="T6" fmla="*/ 1 w 53"/>
                <a:gd name="T7" fmla="*/ 56 h 99"/>
                <a:gd name="T8" fmla="*/ 0 w 53"/>
                <a:gd name="T9" fmla="*/ 68 h 99"/>
                <a:gd name="T10" fmla="*/ 12 w 53"/>
                <a:gd name="T11" fmla="*/ 82 h 99"/>
                <a:gd name="T12" fmla="*/ 17 w 53"/>
                <a:gd name="T13" fmla="*/ 99 h 99"/>
                <a:gd name="T14" fmla="*/ 26 w 53"/>
                <a:gd name="T15" fmla="*/ 80 h 99"/>
                <a:gd name="T16" fmla="*/ 18 w 53"/>
                <a:gd name="T17" fmla="*/ 57 h 99"/>
                <a:gd name="T18" fmla="*/ 53 w 53"/>
                <a:gd name="T19" fmla="*/ 34 h 99"/>
                <a:gd name="T20" fmla="*/ 53 w 53"/>
                <a:gd name="T21" fmla="*/ 9 h 99"/>
                <a:gd name="T22" fmla="*/ 39 w 53"/>
                <a:gd name="T23" fmla="*/ 0 h 99"/>
                <a:gd name="T24" fmla="*/ 39 w 53"/>
                <a:gd name="T25" fmla="*/ 0 h 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53" h="99">
                  <a:moveTo>
                    <a:pt x="39" y="0"/>
                  </a:moveTo>
                  <a:lnTo>
                    <a:pt x="26" y="10"/>
                  </a:lnTo>
                  <a:lnTo>
                    <a:pt x="32" y="39"/>
                  </a:lnTo>
                  <a:lnTo>
                    <a:pt x="1" y="56"/>
                  </a:lnTo>
                  <a:lnTo>
                    <a:pt x="0" y="68"/>
                  </a:lnTo>
                  <a:lnTo>
                    <a:pt x="12" y="82"/>
                  </a:lnTo>
                  <a:lnTo>
                    <a:pt x="17" y="99"/>
                  </a:lnTo>
                  <a:lnTo>
                    <a:pt x="26" y="80"/>
                  </a:lnTo>
                  <a:lnTo>
                    <a:pt x="18" y="57"/>
                  </a:lnTo>
                  <a:lnTo>
                    <a:pt x="53" y="34"/>
                  </a:lnTo>
                  <a:lnTo>
                    <a:pt x="53" y="9"/>
                  </a:lnTo>
                  <a:lnTo>
                    <a:pt x="39" y="0"/>
                  </a:lnTo>
                  <a:lnTo>
                    <a:pt x="39" y="0"/>
                  </a:lnTo>
                  <a:close/>
                </a:path>
              </a:pathLst>
            </a:custGeom>
            <a:solidFill>
              <a:srgbClr val="173B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9" name="Freeform 283"/>
            <p:cNvSpPr>
              <a:spLocks/>
            </p:cNvSpPr>
            <p:nvPr/>
          </p:nvSpPr>
          <p:spPr bwMode="auto">
            <a:xfrm>
              <a:off x="3335" y="3710"/>
              <a:ext cx="26" cy="31"/>
            </a:xfrm>
            <a:custGeom>
              <a:avLst/>
              <a:gdLst>
                <a:gd name="T0" fmla="*/ 14 w 26"/>
                <a:gd name="T1" fmla="*/ 0 h 31"/>
                <a:gd name="T2" fmla="*/ 0 w 26"/>
                <a:gd name="T3" fmla="*/ 14 h 31"/>
                <a:gd name="T4" fmla="*/ 6 w 26"/>
                <a:gd name="T5" fmla="*/ 31 h 31"/>
                <a:gd name="T6" fmla="*/ 26 w 26"/>
                <a:gd name="T7" fmla="*/ 6 h 31"/>
                <a:gd name="T8" fmla="*/ 14 w 26"/>
                <a:gd name="T9" fmla="*/ 0 h 31"/>
                <a:gd name="T10" fmla="*/ 14 w 26"/>
                <a:gd name="T11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6" h="31">
                  <a:moveTo>
                    <a:pt x="14" y="0"/>
                  </a:moveTo>
                  <a:lnTo>
                    <a:pt x="0" y="14"/>
                  </a:lnTo>
                  <a:lnTo>
                    <a:pt x="6" y="31"/>
                  </a:lnTo>
                  <a:lnTo>
                    <a:pt x="26" y="6"/>
                  </a:lnTo>
                  <a:lnTo>
                    <a:pt x="14" y="0"/>
                  </a:lnTo>
                  <a:lnTo>
                    <a:pt x="14" y="0"/>
                  </a:lnTo>
                  <a:close/>
                </a:path>
              </a:pathLst>
            </a:custGeom>
            <a:solidFill>
              <a:srgbClr val="173B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0" name="Freeform 284"/>
            <p:cNvSpPr>
              <a:spLocks/>
            </p:cNvSpPr>
            <p:nvPr/>
          </p:nvSpPr>
          <p:spPr bwMode="auto">
            <a:xfrm>
              <a:off x="3373" y="3647"/>
              <a:ext cx="50" cy="16"/>
            </a:xfrm>
            <a:custGeom>
              <a:avLst/>
              <a:gdLst>
                <a:gd name="T0" fmla="*/ 0 w 50"/>
                <a:gd name="T1" fmla="*/ 0 h 16"/>
                <a:gd name="T2" fmla="*/ 46 w 50"/>
                <a:gd name="T3" fmla="*/ 0 h 16"/>
                <a:gd name="T4" fmla="*/ 50 w 50"/>
                <a:gd name="T5" fmla="*/ 16 h 16"/>
                <a:gd name="T6" fmla="*/ 17 w 50"/>
                <a:gd name="T7" fmla="*/ 16 h 16"/>
                <a:gd name="T8" fmla="*/ 0 w 50"/>
                <a:gd name="T9" fmla="*/ 0 h 16"/>
                <a:gd name="T10" fmla="*/ 0 w 50"/>
                <a:gd name="T11" fmla="*/ 0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0" h="16">
                  <a:moveTo>
                    <a:pt x="0" y="0"/>
                  </a:moveTo>
                  <a:lnTo>
                    <a:pt x="46" y="0"/>
                  </a:lnTo>
                  <a:lnTo>
                    <a:pt x="50" y="16"/>
                  </a:lnTo>
                  <a:lnTo>
                    <a:pt x="17" y="1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4F42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1" name="Freeform 285"/>
            <p:cNvSpPr>
              <a:spLocks/>
            </p:cNvSpPr>
            <p:nvPr/>
          </p:nvSpPr>
          <p:spPr bwMode="auto">
            <a:xfrm>
              <a:off x="3488" y="3617"/>
              <a:ext cx="167" cy="161"/>
            </a:xfrm>
            <a:custGeom>
              <a:avLst/>
              <a:gdLst>
                <a:gd name="T0" fmla="*/ 70 w 167"/>
                <a:gd name="T1" fmla="*/ 0 h 161"/>
                <a:gd name="T2" fmla="*/ 39 w 167"/>
                <a:gd name="T3" fmla="*/ 27 h 161"/>
                <a:gd name="T4" fmla="*/ 0 w 167"/>
                <a:gd name="T5" fmla="*/ 87 h 161"/>
                <a:gd name="T6" fmla="*/ 20 w 167"/>
                <a:gd name="T7" fmla="*/ 99 h 161"/>
                <a:gd name="T8" fmla="*/ 26 w 167"/>
                <a:gd name="T9" fmla="*/ 111 h 161"/>
                <a:gd name="T10" fmla="*/ 56 w 167"/>
                <a:gd name="T11" fmla="*/ 124 h 161"/>
                <a:gd name="T12" fmla="*/ 62 w 167"/>
                <a:gd name="T13" fmla="*/ 142 h 161"/>
                <a:gd name="T14" fmla="*/ 73 w 167"/>
                <a:gd name="T15" fmla="*/ 147 h 161"/>
                <a:gd name="T16" fmla="*/ 74 w 167"/>
                <a:gd name="T17" fmla="*/ 126 h 161"/>
                <a:gd name="T18" fmla="*/ 87 w 167"/>
                <a:gd name="T19" fmla="*/ 132 h 161"/>
                <a:gd name="T20" fmla="*/ 92 w 167"/>
                <a:gd name="T21" fmla="*/ 161 h 161"/>
                <a:gd name="T22" fmla="*/ 123 w 167"/>
                <a:gd name="T23" fmla="*/ 154 h 161"/>
                <a:gd name="T24" fmla="*/ 102 w 167"/>
                <a:gd name="T25" fmla="*/ 136 h 161"/>
                <a:gd name="T26" fmla="*/ 102 w 167"/>
                <a:gd name="T27" fmla="*/ 122 h 161"/>
                <a:gd name="T28" fmla="*/ 131 w 167"/>
                <a:gd name="T29" fmla="*/ 138 h 161"/>
                <a:gd name="T30" fmla="*/ 146 w 167"/>
                <a:gd name="T31" fmla="*/ 111 h 161"/>
                <a:gd name="T32" fmla="*/ 167 w 167"/>
                <a:gd name="T33" fmla="*/ 111 h 161"/>
                <a:gd name="T34" fmla="*/ 151 w 167"/>
                <a:gd name="T35" fmla="*/ 96 h 161"/>
                <a:gd name="T36" fmla="*/ 128 w 167"/>
                <a:gd name="T37" fmla="*/ 90 h 161"/>
                <a:gd name="T38" fmla="*/ 130 w 167"/>
                <a:gd name="T39" fmla="*/ 113 h 161"/>
                <a:gd name="T40" fmla="*/ 118 w 167"/>
                <a:gd name="T41" fmla="*/ 124 h 161"/>
                <a:gd name="T42" fmla="*/ 110 w 167"/>
                <a:gd name="T43" fmla="*/ 99 h 161"/>
                <a:gd name="T44" fmla="*/ 118 w 167"/>
                <a:gd name="T45" fmla="*/ 81 h 161"/>
                <a:gd name="T46" fmla="*/ 141 w 167"/>
                <a:gd name="T47" fmla="*/ 78 h 161"/>
                <a:gd name="T48" fmla="*/ 125 w 167"/>
                <a:gd name="T49" fmla="*/ 63 h 161"/>
                <a:gd name="T50" fmla="*/ 139 w 167"/>
                <a:gd name="T51" fmla="*/ 22 h 161"/>
                <a:gd name="T52" fmla="*/ 114 w 167"/>
                <a:gd name="T53" fmla="*/ 26 h 161"/>
                <a:gd name="T54" fmla="*/ 105 w 167"/>
                <a:gd name="T55" fmla="*/ 11 h 161"/>
                <a:gd name="T56" fmla="*/ 70 w 167"/>
                <a:gd name="T57" fmla="*/ 0 h 161"/>
                <a:gd name="T58" fmla="*/ 70 w 167"/>
                <a:gd name="T59" fmla="*/ 0 h 1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167" h="161">
                  <a:moveTo>
                    <a:pt x="70" y="0"/>
                  </a:moveTo>
                  <a:lnTo>
                    <a:pt x="39" y="27"/>
                  </a:lnTo>
                  <a:lnTo>
                    <a:pt x="0" y="87"/>
                  </a:lnTo>
                  <a:lnTo>
                    <a:pt x="20" y="99"/>
                  </a:lnTo>
                  <a:lnTo>
                    <a:pt x="26" y="111"/>
                  </a:lnTo>
                  <a:lnTo>
                    <a:pt x="56" y="124"/>
                  </a:lnTo>
                  <a:lnTo>
                    <a:pt x="62" y="142"/>
                  </a:lnTo>
                  <a:lnTo>
                    <a:pt x="73" y="147"/>
                  </a:lnTo>
                  <a:lnTo>
                    <a:pt x="74" y="126"/>
                  </a:lnTo>
                  <a:lnTo>
                    <a:pt x="87" y="132"/>
                  </a:lnTo>
                  <a:lnTo>
                    <a:pt x="92" y="161"/>
                  </a:lnTo>
                  <a:lnTo>
                    <a:pt x="123" y="154"/>
                  </a:lnTo>
                  <a:lnTo>
                    <a:pt x="102" y="136"/>
                  </a:lnTo>
                  <a:lnTo>
                    <a:pt x="102" y="122"/>
                  </a:lnTo>
                  <a:lnTo>
                    <a:pt x="131" y="138"/>
                  </a:lnTo>
                  <a:lnTo>
                    <a:pt x="146" y="111"/>
                  </a:lnTo>
                  <a:lnTo>
                    <a:pt x="167" y="111"/>
                  </a:lnTo>
                  <a:lnTo>
                    <a:pt x="151" y="96"/>
                  </a:lnTo>
                  <a:lnTo>
                    <a:pt x="128" y="90"/>
                  </a:lnTo>
                  <a:lnTo>
                    <a:pt x="130" y="113"/>
                  </a:lnTo>
                  <a:lnTo>
                    <a:pt x="118" y="124"/>
                  </a:lnTo>
                  <a:lnTo>
                    <a:pt x="110" y="99"/>
                  </a:lnTo>
                  <a:lnTo>
                    <a:pt x="118" y="81"/>
                  </a:lnTo>
                  <a:lnTo>
                    <a:pt x="141" y="78"/>
                  </a:lnTo>
                  <a:lnTo>
                    <a:pt x="125" y="63"/>
                  </a:lnTo>
                  <a:lnTo>
                    <a:pt x="139" y="22"/>
                  </a:lnTo>
                  <a:lnTo>
                    <a:pt x="114" y="26"/>
                  </a:lnTo>
                  <a:lnTo>
                    <a:pt x="105" y="11"/>
                  </a:lnTo>
                  <a:lnTo>
                    <a:pt x="70" y="0"/>
                  </a:lnTo>
                  <a:lnTo>
                    <a:pt x="70" y="0"/>
                  </a:lnTo>
                  <a:close/>
                </a:path>
              </a:pathLst>
            </a:custGeom>
            <a:solidFill>
              <a:srgbClr val="173B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2" name="Freeform 286"/>
            <p:cNvSpPr>
              <a:spLocks/>
            </p:cNvSpPr>
            <p:nvPr/>
          </p:nvSpPr>
          <p:spPr bwMode="auto">
            <a:xfrm>
              <a:off x="3479" y="4088"/>
              <a:ext cx="62" cy="79"/>
            </a:xfrm>
            <a:custGeom>
              <a:avLst/>
              <a:gdLst>
                <a:gd name="T0" fmla="*/ 37 w 62"/>
                <a:gd name="T1" fmla="*/ 0 h 79"/>
                <a:gd name="T2" fmla="*/ 56 w 62"/>
                <a:gd name="T3" fmla="*/ 5 h 79"/>
                <a:gd name="T4" fmla="*/ 57 w 62"/>
                <a:gd name="T5" fmla="*/ 22 h 79"/>
                <a:gd name="T6" fmla="*/ 62 w 62"/>
                <a:gd name="T7" fmla="*/ 48 h 79"/>
                <a:gd name="T8" fmla="*/ 48 w 62"/>
                <a:gd name="T9" fmla="*/ 36 h 79"/>
                <a:gd name="T10" fmla="*/ 48 w 62"/>
                <a:gd name="T11" fmla="*/ 65 h 79"/>
                <a:gd name="T12" fmla="*/ 31 w 62"/>
                <a:gd name="T13" fmla="*/ 56 h 79"/>
                <a:gd name="T14" fmla="*/ 29 w 62"/>
                <a:gd name="T15" fmla="*/ 79 h 79"/>
                <a:gd name="T16" fmla="*/ 16 w 62"/>
                <a:gd name="T17" fmla="*/ 64 h 79"/>
                <a:gd name="T18" fmla="*/ 0 w 62"/>
                <a:gd name="T19" fmla="*/ 60 h 79"/>
                <a:gd name="T20" fmla="*/ 26 w 62"/>
                <a:gd name="T21" fmla="*/ 50 h 79"/>
                <a:gd name="T22" fmla="*/ 38 w 62"/>
                <a:gd name="T23" fmla="*/ 22 h 79"/>
                <a:gd name="T24" fmla="*/ 37 w 62"/>
                <a:gd name="T25" fmla="*/ 0 h 79"/>
                <a:gd name="T26" fmla="*/ 37 w 62"/>
                <a:gd name="T27" fmla="*/ 0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62" h="79">
                  <a:moveTo>
                    <a:pt x="37" y="0"/>
                  </a:moveTo>
                  <a:lnTo>
                    <a:pt x="56" y="5"/>
                  </a:lnTo>
                  <a:lnTo>
                    <a:pt x="57" y="22"/>
                  </a:lnTo>
                  <a:lnTo>
                    <a:pt x="62" y="48"/>
                  </a:lnTo>
                  <a:lnTo>
                    <a:pt x="48" y="36"/>
                  </a:lnTo>
                  <a:lnTo>
                    <a:pt x="48" y="65"/>
                  </a:lnTo>
                  <a:lnTo>
                    <a:pt x="31" y="56"/>
                  </a:lnTo>
                  <a:lnTo>
                    <a:pt x="29" y="79"/>
                  </a:lnTo>
                  <a:lnTo>
                    <a:pt x="16" y="64"/>
                  </a:lnTo>
                  <a:lnTo>
                    <a:pt x="0" y="60"/>
                  </a:lnTo>
                  <a:lnTo>
                    <a:pt x="26" y="50"/>
                  </a:lnTo>
                  <a:lnTo>
                    <a:pt x="38" y="22"/>
                  </a:lnTo>
                  <a:lnTo>
                    <a:pt x="37" y="0"/>
                  </a:lnTo>
                  <a:lnTo>
                    <a:pt x="37" y="0"/>
                  </a:lnTo>
                  <a:close/>
                </a:path>
              </a:pathLst>
            </a:custGeom>
            <a:solidFill>
              <a:srgbClr val="A6BF7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3" name="Freeform 287"/>
            <p:cNvSpPr>
              <a:spLocks/>
            </p:cNvSpPr>
            <p:nvPr/>
          </p:nvSpPr>
          <p:spPr bwMode="auto">
            <a:xfrm>
              <a:off x="3606" y="4108"/>
              <a:ext cx="39" cy="61"/>
            </a:xfrm>
            <a:custGeom>
              <a:avLst/>
              <a:gdLst>
                <a:gd name="T0" fmla="*/ 21 w 39"/>
                <a:gd name="T1" fmla="*/ 4 h 61"/>
                <a:gd name="T2" fmla="*/ 21 w 39"/>
                <a:gd name="T3" fmla="*/ 24 h 61"/>
                <a:gd name="T4" fmla="*/ 0 w 39"/>
                <a:gd name="T5" fmla="*/ 61 h 61"/>
                <a:gd name="T6" fmla="*/ 12 w 39"/>
                <a:gd name="T7" fmla="*/ 59 h 61"/>
                <a:gd name="T8" fmla="*/ 39 w 39"/>
                <a:gd name="T9" fmla="*/ 21 h 61"/>
                <a:gd name="T10" fmla="*/ 37 w 39"/>
                <a:gd name="T11" fmla="*/ 0 h 61"/>
                <a:gd name="T12" fmla="*/ 21 w 39"/>
                <a:gd name="T13" fmla="*/ 4 h 61"/>
                <a:gd name="T14" fmla="*/ 21 w 39"/>
                <a:gd name="T15" fmla="*/ 4 h 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9" h="61">
                  <a:moveTo>
                    <a:pt x="21" y="4"/>
                  </a:moveTo>
                  <a:lnTo>
                    <a:pt x="21" y="24"/>
                  </a:lnTo>
                  <a:lnTo>
                    <a:pt x="0" y="61"/>
                  </a:lnTo>
                  <a:lnTo>
                    <a:pt x="12" y="59"/>
                  </a:lnTo>
                  <a:lnTo>
                    <a:pt x="39" y="21"/>
                  </a:lnTo>
                  <a:lnTo>
                    <a:pt x="37" y="0"/>
                  </a:lnTo>
                  <a:lnTo>
                    <a:pt x="21" y="4"/>
                  </a:lnTo>
                  <a:lnTo>
                    <a:pt x="21" y="4"/>
                  </a:lnTo>
                  <a:close/>
                </a:path>
              </a:pathLst>
            </a:custGeom>
            <a:solidFill>
              <a:srgbClr val="173B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4" name="Freeform 288"/>
            <p:cNvSpPr>
              <a:spLocks/>
            </p:cNvSpPr>
            <p:nvPr/>
          </p:nvSpPr>
          <p:spPr bwMode="auto">
            <a:xfrm>
              <a:off x="3532" y="4088"/>
              <a:ext cx="55" cy="81"/>
            </a:xfrm>
            <a:custGeom>
              <a:avLst/>
              <a:gdLst>
                <a:gd name="T0" fmla="*/ 43 w 55"/>
                <a:gd name="T1" fmla="*/ 0 h 81"/>
                <a:gd name="T2" fmla="*/ 20 w 55"/>
                <a:gd name="T3" fmla="*/ 22 h 81"/>
                <a:gd name="T4" fmla="*/ 31 w 55"/>
                <a:gd name="T5" fmla="*/ 33 h 81"/>
                <a:gd name="T6" fmla="*/ 0 w 55"/>
                <a:gd name="T7" fmla="*/ 55 h 81"/>
                <a:gd name="T8" fmla="*/ 3 w 55"/>
                <a:gd name="T9" fmla="*/ 81 h 81"/>
                <a:gd name="T10" fmla="*/ 39 w 55"/>
                <a:gd name="T11" fmla="*/ 81 h 81"/>
                <a:gd name="T12" fmla="*/ 34 w 55"/>
                <a:gd name="T13" fmla="*/ 56 h 81"/>
                <a:gd name="T14" fmla="*/ 55 w 55"/>
                <a:gd name="T15" fmla="*/ 60 h 81"/>
                <a:gd name="T16" fmla="*/ 46 w 55"/>
                <a:gd name="T17" fmla="*/ 36 h 81"/>
                <a:gd name="T18" fmla="*/ 51 w 55"/>
                <a:gd name="T19" fmla="*/ 17 h 81"/>
                <a:gd name="T20" fmla="*/ 43 w 55"/>
                <a:gd name="T21" fmla="*/ 0 h 81"/>
                <a:gd name="T22" fmla="*/ 43 w 55"/>
                <a:gd name="T23" fmla="*/ 0 h 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5" h="81">
                  <a:moveTo>
                    <a:pt x="43" y="0"/>
                  </a:moveTo>
                  <a:lnTo>
                    <a:pt x="20" y="22"/>
                  </a:lnTo>
                  <a:lnTo>
                    <a:pt x="31" y="33"/>
                  </a:lnTo>
                  <a:lnTo>
                    <a:pt x="0" y="55"/>
                  </a:lnTo>
                  <a:lnTo>
                    <a:pt x="3" y="81"/>
                  </a:lnTo>
                  <a:lnTo>
                    <a:pt x="39" y="81"/>
                  </a:lnTo>
                  <a:lnTo>
                    <a:pt x="34" y="56"/>
                  </a:lnTo>
                  <a:lnTo>
                    <a:pt x="55" y="60"/>
                  </a:lnTo>
                  <a:lnTo>
                    <a:pt x="46" y="36"/>
                  </a:lnTo>
                  <a:lnTo>
                    <a:pt x="51" y="17"/>
                  </a:lnTo>
                  <a:lnTo>
                    <a:pt x="43" y="0"/>
                  </a:lnTo>
                  <a:lnTo>
                    <a:pt x="43" y="0"/>
                  </a:lnTo>
                  <a:close/>
                </a:path>
              </a:pathLst>
            </a:custGeom>
            <a:solidFill>
              <a:srgbClr val="173B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5" name="Freeform 289"/>
            <p:cNvSpPr>
              <a:spLocks/>
            </p:cNvSpPr>
            <p:nvPr/>
          </p:nvSpPr>
          <p:spPr bwMode="auto">
            <a:xfrm>
              <a:off x="3622" y="4133"/>
              <a:ext cx="82" cy="44"/>
            </a:xfrm>
            <a:custGeom>
              <a:avLst/>
              <a:gdLst>
                <a:gd name="T0" fmla="*/ 28 w 82"/>
                <a:gd name="T1" fmla="*/ 0 h 44"/>
                <a:gd name="T2" fmla="*/ 0 w 82"/>
                <a:gd name="T3" fmla="*/ 44 h 44"/>
                <a:gd name="T4" fmla="*/ 57 w 82"/>
                <a:gd name="T5" fmla="*/ 40 h 44"/>
                <a:gd name="T6" fmla="*/ 82 w 82"/>
                <a:gd name="T7" fmla="*/ 27 h 44"/>
                <a:gd name="T8" fmla="*/ 77 w 82"/>
                <a:gd name="T9" fmla="*/ 19 h 44"/>
                <a:gd name="T10" fmla="*/ 33 w 82"/>
                <a:gd name="T11" fmla="*/ 33 h 44"/>
                <a:gd name="T12" fmla="*/ 48 w 82"/>
                <a:gd name="T13" fmla="*/ 13 h 44"/>
                <a:gd name="T14" fmla="*/ 28 w 82"/>
                <a:gd name="T15" fmla="*/ 0 h 44"/>
                <a:gd name="T16" fmla="*/ 28 w 82"/>
                <a:gd name="T17" fmla="*/ 0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2" h="44">
                  <a:moveTo>
                    <a:pt x="28" y="0"/>
                  </a:moveTo>
                  <a:lnTo>
                    <a:pt x="0" y="44"/>
                  </a:lnTo>
                  <a:lnTo>
                    <a:pt x="57" y="40"/>
                  </a:lnTo>
                  <a:lnTo>
                    <a:pt x="82" y="27"/>
                  </a:lnTo>
                  <a:lnTo>
                    <a:pt x="77" y="19"/>
                  </a:lnTo>
                  <a:lnTo>
                    <a:pt x="33" y="33"/>
                  </a:lnTo>
                  <a:lnTo>
                    <a:pt x="48" y="13"/>
                  </a:lnTo>
                  <a:lnTo>
                    <a:pt x="28" y="0"/>
                  </a:lnTo>
                  <a:lnTo>
                    <a:pt x="28" y="0"/>
                  </a:lnTo>
                  <a:close/>
                </a:path>
              </a:pathLst>
            </a:custGeom>
            <a:solidFill>
              <a:srgbClr val="173B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6" name="Freeform 290"/>
            <p:cNvSpPr>
              <a:spLocks/>
            </p:cNvSpPr>
            <p:nvPr/>
          </p:nvSpPr>
          <p:spPr bwMode="auto">
            <a:xfrm>
              <a:off x="3705" y="4123"/>
              <a:ext cx="42" cy="46"/>
            </a:xfrm>
            <a:custGeom>
              <a:avLst/>
              <a:gdLst>
                <a:gd name="T0" fmla="*/ 26 w 42"/>
                <a:gd name="T1" fmla="*/ 0 h 46"/>
                <a:gd name="T2" fmla="*/ 0 w 42"/>
                <a:gd name="T3" fmla="*/ 14 h 46"/>
                <a:gd name="T4" fmla="*/ 12 w 42"/>
                <a:gd name="T5" fmla="*/ 25 h 46"/>
                <a:gd name="T6" fmla="*/ 20 w 42"/>
                <a:gd name="T7" fmla="*/ 46 h 46"/>
                <a:gd name="T8" fmla="*/ 42 w 42"/>
                <a:gd name="T9" fmla="*/ 34 h 46"/>
                <a:gd name="T10" fmla="*/ 26 w 42"/>
                <a:gd name="T11" fmla="*/ 0 h 46"/>
                <a:gd name="T12" fmla="*/ 26 w 42"/>
                <a:gd name="T13" fmla="*/ 0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42" h="46">
                  <a:moveTo>
                    <a:pt x="26" y="0"/>
                  </a:moveTo>
                  <a:lnTo>
                    <a:pt x="0" y="14"/>
                  </a:lnTo>
                  <a:lnTo>
                    <a:pt x="12" y="25"/>
                  </a:lnTo>
                  <a:lnTo>
                    <a:pt x="20" y="46"/>
                  </a:lnTo>
                  <a:lnTo>
                    <a:pt x="42" y="34"/>
                  </a:lnTo>
                  <a:lnTo>
                    <a:pt x="26" y="0"/>
                  </a:lnTo>
                  <a:lnTo>
                    <a:pt x="26" y="0"/>
                  </a:lnTo>
                  <a:close/>
                </a:path>
              </a:pathLst>
            </a:custGeom>
            <a:solidFill>
              <a:srgbClr val="173B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7" name="Freeform 291"/>
            <p:cNvSpPr>
              <a:spLocks/>
            </p:cNvSpPr>
            <p:nvPr/>
          </p:nvSpPr>
          <p:spPr bwMode="auto">
            <a:xfrm>
              <a:off x="3606" y="4049"/>
              <a:ext cx="120" cy="92"/>
            </a:xfrm>
            <a:custGeom>
              <a:avLst/>
              <a:gdLst>
                <a:gd name="T0" fmla="*/ 41 w 120"/>
                <a:gd name="T1" fmla="*/ 21 h 92"/>
                <a:gd name="T2" fmla="*/ 31 w 120"/>
                <a:gd name="T3" fmla="*/ 36 h 92"/>
                <a:gd name="T4" fmla="*/ 10 w 120"/>
                <a:gd name="T5" fmla="*/ 31 h 92"/>
                <a:gd name="T6" fmla="*/ 0 w 120"/>
                <a:gd name="T7" fmla="*/ 37 h 92"/>
                <a:gd name="T8" fmla="*/ 16 w 120"/>
                <a:gd name="T9" fmla="*/ 48 h 92"/>
                <a:gd name="T10" fmla="*/ 32 w 120"/>
                <a:gd name="T11" fmla="*/ 63 h 92"/>
                <a:gd name="T12" fmla="*/ 46 w 120"/>
                <a:gd name="T13" fmla="*/ 56 h 92"/>
                <a:gd name="T14" fmla="*/ 49 w 120"/>
                <a:gd name="T15" fmla="*/ 40 h 92"/>
                <a:gd name="T16" fmla="*/ 65 w 120"/>
                <a:gd name="T17" fmla="*/ 48 h 92"/>
                <a:gd name="T18" fmla="*/ 49 w 120"/>
                <a:gd name="T19" fmla="*/ 74 h 92"/>
                <a:gd name="T20" fmla="*/ 77 w 120"/>
                <a:gd name="T21" fmla="*/ 61 h 92"/>
                <a:gd name="T22" fmla="*/ 68 w 120"/>
                <a:gd name="T23" fmla="*/ 91 h 92"/>
                <a:gd name="T24" fmla="*/ 80 w 120"/>
                <a:gd name="T25" fmla="*/ 92 h 92"/>
                <a:gd name="T26" fmla="*/ 99 w 120"/>
                <a:gd name="T27" fmla="*/ 57 h 92"/>
                <a:gd name="T28" fmla="*/ 115 w 120"/>
                <a:gd name="T29" fmla="*/ 56 h 92"/>
                <a:gd name="T30" fmla="*/ 120 w 120"/>
                <a:gd name="T31" fmla="*/ 40 h 92"/>
                <a:gd name="T32" fmla="*/ 108 w 120"/>
                <a:gd name="T33" fmla="*/ 37 h 92"/>
                <a:gd name="T34" fmla="*/ 104 w 120"/>
                <a:gd name="T35" fmla="*/ 23 h 92"/>
                <a:gd name="T36" fmla="*/ 68 w 120"/>
                <a:gd name="T37" fmla="*/ 0 h 92"/>
                <a:gd name="T38" fmla="*/ 64 w 120"/>
                <a:gd name="T39" fmla="*/ 9 h 92"/>
                <a:gd name="T40" fmla="*/ 87 w 120"/>
                <a:gd name="T41" fmla="*/ 23 h 92"/>
                <a:gd name="T42" fmla="*/ 87 w 120"/>
                <a:gd name="T43" fmla="*/ 33 h 92"/>
                <a:gd name="T44" fmla="*/ 73 w 120"/>
                <a:gd name="T45" fmla="*/ 33 h 92"/>
                <a:gd name="T46" fmla="*/ 41 w 120"/>
                <a:gd name="T47" fmla="*/ 21 h 92"/>
                <a:gd name="T48" fmla="*/ 41 w 120"/>
                <a:gd name="T49" fmla="*/ 21 h 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20" h="92">
                  <a:moveTo>
                    <a:pt x="41" y="21"/>
                  </a:moveTo>
                  <a:lnTo>
                    <a:pt x="31" y="36"/>
                  </a:lnTo>
                  <a:lnTo>
                    <a:pt x="10" y="31"/>
                  </a:lnTo>
                  <a:lnTo>
                    <a:pt x="0" y="37"/>
                  </a:lnTo>
                  <a:lnTo>
                    <a:pt x="16" y="48"/>
                  </a:lnTo>
                  <a:lnTo>
                    <a:pt x="32" y="63"/>
                  </a:lnTo>
                  <a:lnTo>
                    <a:pt x="46" y="56"/>
                  </a:lnTo>
                  <a:lnTo>
                    <a:pt x="49" y="40"/>
                  </a:lnTo>
                  <a:lnTo>
                    <a:pt x="65" y="48"/>
                  </a:lnTo>
                  <a:lnTo>
                    <a:pt x="49" y="74"/>
                  </a:lnTo>
                  <a:lnTo>
                    <a:pt x="77" y="61"/>
                  </a:lnTo>
                  <a:lnTo>
                    <a:pt x="68" y="91"/>
                  </a:lnTo>
                  <a:lnTo>
                    <a:pt x="80" y="92"/>
                  </a:lnTo>
                  <a:lnTo>
                    <a:pt x="99" y="57"/>
                  </a:lnTo>
                  <a:lnTo>
                    <a:pt x="115" y="56"/>
                  </a:lnTo>
                  <a:lnTo>
                    <a:pt x="120" y="40"/>
                  </a:lnTo>
                  <a:lnTo>
                    <a:pt x="108" y="37"/>
                  </a:lnTo>
                  <a:lnTo>
                    <a:pt x="104" y="23"/>
                  </a:lnTo>
                  <a:lnTo>
                    <a:pt x="68" y="0"/>
                  </a:lnTo>
                  <a:lnTo>
                    <a:pt x="64" y="9"/>
                  </a:lnTo>
                  <a:lnTo>
                    <a:pt x="87" y="23"/>
                  </a:lnTo>
                  <a:lnTo>
                    <a:pt x="87" y="33"/>
                  </a:lnTo>
                  <a:lnTo>
                    <a:pt x="73" y="33"/>
                  </a:lnTo>
                  <a:lnTo>
                    <a:pt x="41" y="21"/>
                  </a:lnTo>
                  <a:lnTo>
                    <a:pt x="41" y="21"/>
                  </a:lnTo>
                  <a:close/>
                </a:path>
              </a:pathLst>
            </a:custGeom>
            <a:solidFill>
              <a:srgbClr val="173B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8" name="Freeform 292"/>
            <p:cNvSpPr>
              <a:spLocks/>
            </p:cNvSpPr>
            <p:nvPr/>
          </p:nvSpPr>
          <p:spPr bwMode="auto">
            <a:xfrm>
              <a:off x="3633" y="3978"/>
              <a:ext cx="50" cy="39"/>
            </a:xfrm>
            <a:custGeom>
              <a:avLst/>
              <a:gdLst>
                <a:gd name="T0" fmla="*/ 9 w 50"/>
                <a:gd name="T1" fmla="*/ 7 h 39"/>
                <a:gd name="T2" fmla="*/ 0 w 50"/>
                <a:gd name="T3" fmla="*/ 30 h 39"/>
                <a:gd name="T4" fmla="*/ 19 w 50"/>
                <a:gd name="T5" fmla="*/ 39 h 39"/>
                <a:gd name="T6" fmla="*/ 50 w 50"/>
                <a:gd name="T7" fmla="*/ 35 h 39"/>
                <a:gd name="T8" fmla="*/ 45 w 50"/>
                <a:gd name="T9" fmla="*/ 22 h 39"/>
                <a:gd name="T10" fmla="*/ 31 w 50"/>
                <a:gd name="T11" fmla="*/ 28 h 39"/>
                <a:gd name="T12" fmla="*/ 22 w 50"/>
                <a:gd name="T13" fmla="*/ 0 h 39"/>
                <a:gd name="T14" fmla="*/ 9 w 50"/>
                <a:gd name="T15" fmla="*/ 7 h 39"/>
                <a:gd name="T16" fmla="*/ 9 w 50"/>
                <a:gd name="T17" fmla="*/ 7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50" h="39">
                  <a:moveTo>
                    <a:pt x="9" y="7"/>
                  </a:moveTo>
                  <a:lnTo>
                    <a:pt x="0" y="30"/>
                  </a:lnTo>
                  <a:lnTo>
                    <a:pt x="19" y="39"/>
                  </a:lnTo>
                  <a:lnTo>
                    <a:pt x="50" y="35"/>
                  </a:lnTo>
                  <a:lnTo>
                    <a:pt x="45" y="22"/>
                  </a:lnTo>
                  <a:lnTo>
                    <a:pt x="31" y="28"/>
                  </a:lnTo>
                  <a:lnTo>
                    <a:pt x="22" y="0"/>
                  </a:lnTo>
                  <a:lnTo>
                    <a:pt x="9" y="7"/>
                  </a:lnTo>
                  <a:lnTo>
                    <a:pt x="9" y="7"/>
                  </a:lnTo>
                  <a:close/>
                </a:path>
              </a:pathLst>
            </a:custGeom>
            <a:solidFill>
              <a:srgbClr val="173B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9" name="Freeform 293"/>
            <p:cNvSpPr>
              <a:spLocks/>
            </p:cNvSpPr>
            <p:nvPr/>
          </p:nvSpPr>
          <p:spPr bwMode="auto">
            <a:xfrm>
              <a:off x="3700" y="3796"/>
              <a:ext cx="27" cy="34"/>
            </a:xfrm>
            <a:custGeom>
              <a:avLst/>
              <a:gdLst>
                <a:gd name="T0" fmla="*/ 1 w 27"/>
                <a:gd name="T1" fmla="*/ 0 h 34"/>
                <a:gd name="T2" fmla="*/ 0 w 27"/>
                <a:gd name="T3" fmla="*/ 23 h 34"/>
                <a:gd name="T4" fmla="*/ 27 w 27"/>
                <a:gd name="T5" fmla="*/ 34 h 34"/>
                <a:gd name="T6" fmla="*/ 25 w 27"/>
                <a:gd name="T7" fmla="*/ 18 h 34"/>
                <a:gd name="T8" fmla="*/ 1 w 27"/>
                <a:gd name="T9" fmla="*/ 0 h 34"/>
                <a:gd name="T10" fmla="*/ 1 w 27"/>
                <a:gd name="T11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7" h="34">
                  <a:moveTo>
                    <a:pt x="1" y="0"/>
                  </a:moveTo>
                  <a:lnTo>
                    <a:pt x="0" y="23"/>
                  </a:lnTo>
                  <a:lnTo>
                    <a:pt x="27" y="34"/>
                  </a:lnTo>
                  <a:lnTo>
                    <a:pt x="25" y="18"/>
                  </a:lnTo>
                  <a:lnTo>
                    <a:pt x="1" y="0"/>
                  </a:lnTo>
                  <a:lnTo>
                    <a:pt x="1" y="0"/>
                  </a:lnTo>
                  <a:close/>
                </a:path>
              </a:pathLst>
            </a:custGeom>
            <a:solidFill>
              <a:srgbClr val="173B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0" name="Freeform 294"/>
            <p:cNvSpPr>
              <a:spLocks/>
            </p:cNvSpPr>
            <p:nvPr/>
          </p:nvSpPr>
          <p:spPr bwMode="auto">
            <a:xfrm>
              <a:off x="3638" y="3839"/>
              <a:ext cx="50" cy="62"/>
            </a:xfrm>
            <a:custGeom>
              <a:avLst/>
              <a:gdLst>
                <a:gd name="T0" fmla="*/ 0 w 50"/>
                <a:gd name="T1" fmla="*/ 27 h 62"/>
                <a:gd name="T2" fmla="*/ 12 w 50"/>
                <a:gd name="T3" fmla="*/ 19 h 62"/>
                <a:gd name="T4" fmla="*/ 14 w 50"/>
                <a:gd name="T5" fmla="*/ 0 h 62"/>
                <a:gd name="T6" fmla="*/ 21 w 50"/>
                <a:gd name="T7" fmla="*/ 3 h 62"/>
                <a:gd name="T8" fmla="*/ 26 w 50"/>
                <a:gd name="T9" fmla="*/ 19 h 62"/>
                <a:gd name="T10" fmla="*/ 40 w 50"/>
                <a:gd name="T11" fmla="*/ 19 h 62"/>
                <a:gd name="T12" fmla="*/ 50 w 50"/>
                <a:gd name="T13" fmla="*/ 62 h 62"/>
                <a:gd name="T14" fmla="*/ 14 w 50"/>
                <a:gd name="T15" fmla="*/ 48 h 62"/>
                <a:gd name="T16" fmla="*/ 21 w 50"/>
                <a:gd name="T17" fmla="*/ 35 h 62"/>
                <a:gd name="T18" fmla="*/ 0 w 50"/>
                <a:gd name="T19" fmla="*/ 27 h 62"/>
                <a:gd name="T20" fmla="*/ 0 w 50"/>
                <a:gd name="T21" fmla="*/ 27 h 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0" h="62">
                  <a:moveTo>
                    <a:pt x="0" y="27"/>
                  </a:moveTo>
                  <a:lnTo>
                    <a:pt x="12" y="19"/>
                  </a:lnTo>
                  <a:lnTo>
                    <a:pt x="14" y="0"/>
                  </a:lnTo>
                  <a:lnTo>
                    <a:pt x="21" y="3"/>
                  </a:lnTo>
                  <a:lnTo>
                    <a:pt x="26" y="19"/>
                  </a:lnTo>
                  <a:lnTo>
                    <a:pt x="40" y="19"/>
                  </a:lnTo>
                  <a:lnTo>
                    <a:pt x="50" y="62"/>
                  </a:lnTo>
                  <a:lnTo>
                    <a:pt x="14" y="48"/>
                  </a:lnTo>
                  <a:lnTo>
                    <a:pt x="21" y="35"/>
                  </a:lnTo>
                  <a:lnTo>
                    <a:pt x="0" y="27"/>
                  </a:lnTo>
                  <a:lnTo>
                    <a:pt x="0" y="27"/>
                  </a:lnTo>
                  <a:close/>
                </a:path>
              </a:pathLst>
            </a:custGeom>
            <a:solidFill>
              <a:srgbClr val="173B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1" name="Freeform 295"/>
            <p:cNvSpPr>
              <a:spLocks/>
            </p:cNvSpPr>
            <p:nvPr/>
          </p:nvSpPr>
          <p:spPr bwMode="auto">
            <a:xfrm>
              <a:off x="3505" y="3818"/>
              <a:ext cx="196" cy="306"/>
            </a:xfrm>
            <a:custGeom>
              <a:avLst/>
              <a:gdLst>
                <a:gd name="T0" fmla="*/ 98 w 196"/>
                <a:gd name="T1" fmla="*/ 17 h 306"/>
                <a:gd name="T2" fmla="*/ 92 w 196"/>
                <a:gd name="T3" fmla="*/ 61 h 306"/>
                <a:gd name="T4" fmla="*/ 118 w 196"/>
                <a:gd name="T5" fmla="*/ 69 h 306"/>
                <a:gd name="T6" fmla="*/ 142 w 196"/>
                <a:gd name="T7" fmla="*/ 104 h 306"/>
                <a:gd name="T8" fmla="*/ 114 w 196"/>
                <a:gd name="T9" fmla="*/ 151 h 306"/>
                <a:gd name="T10" fmla="*/ 42 w 196"/>
                <a:gd name="T11" fmla="*/ 199 h 306"/>
                <a:gd name="T12" fmla="*/ 21 w 196"/>
                <a:gd name="T13" fmla="*/ 199 h 306"/>
                <a:gd name="T14" fmla="*/ 30 w 196"/>
                <a:gd name="T15" fmla="*/ 221 h 306"/>
                <a:gd name="T16" fmla="*/ 44 w 196"/>
                <a:gd name="T17" fmla="*/ 257 h 306"/>
                <a:gd name="T18" fmla="*/ 102 w 196"/>
                <a:gd name="T19" fmla="*/ 306 h 306"/>
                <a:gd name="T20" fmla="*/ 102 w 196"/>
                <a:gd name="T21" fmla="*/ 280 h 306"/>
                <a:gd name="T22" fmla="*/ 81 w 196"/>
                <a:gd name="T23" fmla="*/ 255 h 306"/>
                <a:gd name="T24" fmla="*/ 85 w 196"/>
                <a:gd name="T25" fmla="*/ 239 h 306"/>
                <a:gd name="T26" fmla="*/ 53 w 196"/>
                <a:gd name="T27" fmla="*/ 234 h 306"/>
                <a:gd name="T28" fmla="*/ 97 w 196"/>
                <a:gd name="T29" fmla="*/ 205 h 306"/>
                <a:gd name="T30" fmla="*/ 102 w 196"/>
                <a:gd name="T31" fmla="*/ 192 h 306"/>
                <a:gd name="T32" fmla="*/ 132 w 196"/>
                <a:gd name="T33" fmla="*/ 217 h 306"/>
                <a:gd name="T34" fmla="*/ 114 w 196"/>
                <a:gd name="T35" fmla="*/ 240 h 306"/>
                <a:gd name="T36" fmla="*/ 147 w 196"/>
                <a:gd name="T37" fmla="*/ 247 h 306"/>
                <a:gd name="T38" fmla="*/ 174 w 196"/>
                <a:gd name="T39" fmla="*/ 260 h 306"/>
                <a:gd name="T40" fmla="*/ 191 w 196"/>
                <a:gd name="T41" fmla="*/ 254 h 306"/>
                <a:gd name="T42" fmla="*/ 157 w 196"/>
                <a:gd name="T43" fmla="*/ 222 h 306"/>
                <a:gd name="T44" fmla="*/ 147 w 196"/>
                <a:gd name="T45" fmla="*/ 203 h 306"/>
                <a:gd name="T46" fmla="*/ 134 w 196"/>
                <a:gd name="T47" fmla="*/ 151 h 306"/>
                <a:gd name="T48" fmla="*/ 190 w 196"/>
                <a:gd name="T49" fmla="*/ 147 h 306"/>
                <a:gd name="T50" fmla="*/ 166 w 196"/>
                <a:gd name="T51" fmla="*/ 120 h 306"/>
                <a:gd name="T52" fmla="*/ 150 w 196"/>
                <a:gd name="T53" fmla="*/ 117 h 306"/>
                <a:gd name="T54" fmla="*/ 186 w 196"/>
                <a:gd name="T55" fmla="*/ 98 h 306"/>
                <a:gd name="T56" fmla="*/ 183 w 196"/>
                <a:gd name="T57" fmla="*/ 76 h 306"/>
                <a:gd name="T58" fmla="*/ 147 w 196"/>
                <a:gd name="T59" fmla="*/ 48 h 306"/>
                <a:gd name="T60" fmla="*/ 132 w 196"/>
                <a:gd name="T61" fmla="*/ 16 h 306"/>
                <a:gd name="T62" fmla="*/ 97 w 196"/>
                <a:gd name="T63" fmla="*/ 0 h 3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196" h="306">
                  <a:moveTo>
                    <a:pt x="97" y="0"/>
                  </a:moveTo>
                  <a:lnTo>
                    <a:pt x="98" y="17"/>
                  </a:lnTo>
                  <a:lnTo>
                    <a:pt x="106" y="32"/>
                  </a:lnTo>
                  <a:lnTo>
                    <a:pt x="92" y="61"/>
                  </a:lnTo>
                  <a:lnTo>
                    <a:pt x="106" y="59"/>
                  </a:lnTo>
                  <a:lnTo>
                    <a:pt x="118" y="69"/>
                  </a:lnTo>
                  <a:lnTo>
                    <a:pt x="118" y="120"/>
                  </a:lnTo>
                  <a:lnTo>
                    <a:pt x="142" y="104"/>
                  </a:lnTo>
                  <a:lnTo>
                    <a:pt x="134" y="131"/>
                  </a:lnTo>
                  <a:lnTo>
                    <a:pt x="114" y="151"/>
                  </a:lnTo>
                  <a:lnTo>
                    <a:pt x="62" y="195"/>
                  </a:lnTo>
                  <a:lnTo>
                    <a:pt x="42" y="199"/>
                  </a:lnTo>
                  <a:lnTo>
                    <a:pt x="0" y="181"/>
                  </a:lnTo>
                  <a:lnTo>
                    <a:pt x="21" y="199"/>
                  </a:lnTo>
                  <a:lnTo>
                    <a:pt x="14" y="222"/>
                  </a:lnTo>
                  <a:lnTo>
                    <a:pt x="30" y="221"/>
                  </a:lnTo>
                  <a:lnTo>
                    <a:pt x="26" y="247"/>
                  </a:lnTo>
                  <a:lnTo>
                    <a:pt x="44" y="257"/>
                  </a:lnTo>
                  <a:lnTo>
                    <a:pt x="70" y="288"/>
                  </a:lnTo>
                  <a:lnTo>
                    <a:pt x="102" y="306"/>
                  </a:lnTo>
                  <a:lnTo>
                    <a:pt x="125" y="291"/>
                  </a:lnTo>
                  <a:lnTo>
                    <a:pt x="102" y="280"/>
                  </a:lnTo>
                  <a:lnTo>
                    <a:pt x="88" y="282"/>
                  </a:lnTo>
                  <a:lnTo>
                    <a:pt x="81" y="255"/>
                  </a:lnTo>
                  <a:lnTo>
                    <a:pt x="98" y="254"/>
                  </a:lnTo>
                  <a:lnTo>
                    <a:pt x="85" y="239"/>
                  </a:lnTo>
                  <a:lnTo>
                    <a:pt x="53" y="243"/>
                  </a:lnTo>
                  <a:lnTo>
                    <a:pt x="53" y="234"/>
                  </a:lnTo>
                  <a:lnTo>
                    <a:pt x="97" y="224"/>
                  </a:lnTo>
                  <a:lnTo>
                    <a:pt x="97" y="205"/>
                  </a:lnTo>
                  <a:lnTo>
                    <a:pt x="93" y="195"/>
                  </a:lnTo>
                  <a:lnTo>
                    <a:pt x="102" y="192"/>
                  </a:lnTo>
                  <a:lnTo>
                    <a:pt x="118" y="211"/>
                  </a:lnTo>
                  <a:lnTo>
                    <a:pt x="132" y="217"/>
                  </a:lnTo>
                  <a:lnTo>
                    <a:pt x="132" y="229"/>
                  </a:lnTo>
                  <a:lnTo>
                    <a:pt x="114" y="240"/>
                  </a:lnTo>
                  <a:lnTo>
                    <a:pt x="114" y="252"/>
                  </a:lnTo>
                  <a:lnTo>
                    <a:pt x="147" y="247"/>
                  </a:lnTo>
                  <a:lnTo>
                    <a:pt x="160" y="262"/>
                  </a:lnTo>
                  <a:lnTo>
                    <a:pt x="174" y="260"/>
                  </a:lnTo>
                  <a:lnTo>
                    <a:pt x="176" y="252"/>
                  </a:lnTo>
                  <a:lnTo>
                    <a:pt x="191" y="254"/>
                  </a:lnTo>
                  <a:lnTo>
                    <a:pt x="180" y="232"/>
                  </a:lnTo>
                  <a:lnTo>
                    <a:pt x="157" y="222"/>
                  </a:lnTo>
                  <a:lnTo>
                    <a:pt x="173" y="202"/>
                  </a:lnTo>
                  <a:lnTo>
                    <a:pt x="147" y="203"/>
                  </a:lnTo>
                  <a:lnTo>
                    <a:pt x="114" y="192"/>
                  </a:lnTo>
                  <a:lnTo>
                    <a:pt x="134" y="151"/>
                  </a:lnTo>
                  <a:lnTo>
                    <a:pt x="196" y="157"/>
                  </a:lnTo>
                  <a:lnTo>
                    <a:pt x="190" y="147"/>
                  </a:lnTo>
                  <a:lnTo>
                    <a:pt x="181" y="124"/>
                  </a:lnTo>
                  <a:lnTo>
                    <a:pt x="166" y="120"/>
                  </a:lnTo>
                  <a:lnTo>
                    <a:pt x="163" y="144"/>
                  </a:lnTo>
                  <a:lnTo>
                    <a:pt x="150" y="117"/>
                  </a:lnTo>
                  <a:lnTo>
                    <a:pt x="157" y="103"/>
                  </a:lnTo>
                  <a:lnTo>
                    <a:pt x="186" y="98"/>
                  </a:lnTo>
                  <a:lnTo>
                    <a:pt x="174" y="89"/>
                  </a:lnTo>
                  <a:lnTo>
                    <a:pt x="183" y="76"/>
                  </a:lnTo>
                  <a:lnTo>
                    <a:pt x="142" y="83"/>
                  </a:lnTo>
                  <a:lnTo>
                    <a:pt x="147" y="48"/>
                  </a:lnTo>
                  <a:lnTo>
                    <a:pt x="134" y="36"/>
                  </a:lnTo>
                  <a:lnTo>
                    <a:pt x="132" y="16"/>
                  </a:lnTo>
                  <a:lnTo>
                    <a:pt x="118" y="16"/>
                  </a:lnTo>
                  <a:lnTo>
                    <a:pt x="97" y="0"/>
                  </a:lnTo>
                  <a:lnTo>
                    <a:pt x="97" y="0"/>
                  </a:lnTo>
                  <a:close/>
                </a:path>
              </a:pathLst>
            </a:custGeom>
            <a:solidFill>
              <a:srgbClr val="4736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" name="Freeform 296"/>
            <p:cNvSpPr>
              <a:spLocks/>
            </p:cNvSpPr>
            <p:nvPr/>
          </p:nvSpPr>
          <p:spPr bwMode="auto">
            <a:xfrm>
              <a:off x="3690" y="3834"/>
              <a:ext cx="339" cy="339"/>
            </a:xfrm>
            <a:custGeom>
              <a:avLst/>
              <a:gdLst>
                <a:gd name="T0" fmla="*/ 116 w 339"/>
                <a:gd name="T1" fmla="*/ 0 h 339"/>
                <a:gd name="T2" fmla="*/ 68 w 339"/>
                <a:gd name="T3" fmla="*/ 25 h 339"/>
                <a:gd name="T4" fmla="*/ 46 w 339"/>
                <a:gd name="T5" fmla="*/ 70 h 339"/>
                <a:gd name="T6" fmla="*/ 19 w 339"/>
                <a:gd name="T7" fmla="*/ 17 h 339"/>
                <a:gd name="T8" fmla="*/ 20 w 339"/>
                <a:gd name="T9" fmla="*/ 45 h 339"/>
                <a:gd name="T10" fmla="*/ 9 w 339"/>
                <a:gd name="T11" fmla="*/ 84 h 339"/>
                <a:gd name="T12" fmla="*/ 31 w 339"/>
                <a:gd name="T13" fmla="*/ 174 h 339"/>
                <a:gd name="T14" fmla="*/ 0 w 339"/>
                <a:gd name="T15" fmla="*/ 197 h 339"/>
                <a:gd name="T16" fmla="*/ 29 w 339"/>
                <a:gd name="T17" fmla="*/ 236 h 339"/>
                <a:gd name="T18" fmla="*/ 36 w 339"/>
                <a:gd name="T19" fmla="*/ 278 h 339"/>
                <a:gd name="T20" fmla="*/ 75 w 339"/>
                <a:gd name="T21" fmla="*/ 338 h 339"/>
                <a:gd name="T22" fmla="*/ 121 w 339"/>
                <a:gd name="T23" fmla="*/ 319 h 339"/>
                <a:gd name="T24" fmla="*/ 67 w 339"/>
                <a:gd name="T25" fmla="*/ 289 h 339"/>
                <a:gd name="T26" fmla="*/ 184 w 339"/>
                <a:gd name="T27" fmla="*/ 326 h 339"/>
                <a:gd name="T28" fmla="*/ 193 w 339"/>
                <a:gd name="T29" fmla="*/ 314 h 339"/>
                <a:gd name="T30" fmla="*/ 291 w 339"/>
                <a:gd name="T31" fmla="*/ 339 h 339"/>
                <a:gd name="T32" fmla="*/ 339 w 339"/>
                <a:gd name="T33" fmla="*/ 310 h 339"/>
                <a:gd name="T34" fmla="*/ 294 w 339"/>
                <a:gd name="T35" fmla="*/ 279 h 339"/>
                <a:gd name="T36" fmla="*/ 339 w 339"/>
                <a:gd name="T37" fmla="*/ 218 h 339"/>
                <a:gd name="T38" fmla="*/ 319 w 339"/>
                <a:gd name="T39" fmla="*/ 241 h 339"/>
                <a:gd name="T40" fmla="*/ 302 w 339"/>
                <a:gd name="T41" fmla="*/ 215 h 339"/>
                <a:gd name="T42" fmla="*/ 263 w 339"/>
                <a:gd name="T43" fmla="*/ 186 h 339"/>
                <a:gd name="T44" fmla="*/ 245 w 339"/>
                <a:gd name="T45" fmla="*/ 213 h 339"/>
                <a:gd name="T46" fmla="*/ 224 w 339"/>
                <a:gd name="T47" fmla="*/ 202 h 339"/>
                <a:gd name="T48" fmla="*/ 200 w 339"/>
                <a:gd name="T49" fmla="*/ 165 h 339"/>
                <a:gd name="T50" fmla="*/ 135 w 339"/>
                <a:gd name="T51" fmla="*/ 165 h 339"/>
                <a:gd name="T52" fmla="*/ 209 w 339"/>
                <a:gd name="T53" fmla="*/ 152 h 339"/>
                <a:gd name="T54" fmla="*/ 251 w 339"/>
                <a:gd name="T55" fmla="*/ 141 h 339"/>
                <a:gd name="T56" fmla="*/ 241 w 339"/>
                <a:gd name="T57" fmla="*/ 60 h 339"/>
                <a:gd name="T58" fmla="*/ 232 w 339"/>
                <a:gd name="T59" fmla="*/ 95 h 339"/>
                <a:gd name="T60" fmla="*/ 167 w 339"/>
                <a:gd name="T61" fmla="*/ 81 h 339"/>
                <a:gd name="T62" fmla="*/ 140 w 339"/>
                <a:gd name="T63" fmla="*/ 52 h 339"/>
                <a:gd name="T64" fmla="*/ 179 w 339"/>
                <a:gd name="T65" fmla="*/ 64 h 339"/>
                <a:gd name="T66" fmla="*/ 180 w 339"/>
                <a:gd name="T67" fmla="*/ 10 h 339"/>
                <a:gd name="T68" fmla="*/ 180 w 339"/>
                <a:gd name="T69" fmla="*/ 23 h 3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339" h="339">
                  <a:moveTo>
                    <a:pt x="180" y="23"/>
                  </a:moveTo>
                  <a:lnTo>
                    <a:pt x="116" y="0"/>
                  </a:lnTo>
                  <a:lnTo>
                    <a:pt x="87" y="27"/>
                  </a:lnTo>
                  <a:lnTo>
                    <a:pt x="68" y="25"/>
                  </a:lnTo>
                  <a:lnTo>
                    <a:pt x="68" y="48"/>
                  </a:lnTo>
                  <a:lnTo>
                    <a:pt x="46" y="70"/>
                  </a:lnTo>
                  <a:lnTo>
                    <a:pt x="42" y="42"/>
                  </a:lnTo>
                  <a:lnTo>
                    <a:pt x="19" y="17"/>
                  </a:lnTo>
                  <a:lnTo>
                    <a:pt x="1" y="48"/>
                  </a:lnTo>
                  <a:lnTo>
                    <a:pt x="20" y="45"/>
                  </a:lnTo>
                  <a:lnTo>
                    <a:pt x="27" y="67"/>
                  </a:lnTo>
                  <a:lnTo>
                    <a:pt x="9" y="84"/>
                  </a:lnTo>
                  <a:lnTo>
                    <a:pt x="15" y="155"/>
                  </a:lnTo>
                  <a:lnTo>
                    <a:pt x="31" y="174"/>
                  </a:lnTo>
                  <a:lnTo>
                    <a:pt x="29" y="212"/>
                  </a:lnTo>
                  <a:lnTo>
                    <a:pt x="0" y="197"/>
                  </a:lnTo>
                  <a:lnTo>
                    <a:pt x="0" y="208"/>
                  </a:lnTo>
                  <a:lnTo>
                    <a:pt x="29" y="236"/>
                  </a:lnTo>
                  <a:lnTo>
                    <a:pt x="32" y="255"/>
                  </a:lnTo>
                  <a:lnTo>
                    <a:pt x="36" y="278"/>
                  </a:lnTo>
                  <a:lnTo>
                    <a:pt x="50" y="292"/>
                  </a:lnTo>
                  <a:lnTo>
                    <a:pt x="75" y="338"/>
                  </a:lnTo>
                  <a:lnTo>
                    <a:pt x="121" y="338"/>
                  </a:lnTo>
                  <a:lnTo>
                    <a:pt x="121" y="319"/>
                  </a:lnTo>
                  <a:lnTo>
                    <a:pt x="108" y="319"/>
                  </a:lnTo>
                  <a:lnTo>
                    <a:pt x="67" y="289"/>
                  </a:lnTo>
                  <a:lnTo>
                    <a:pt x="135" y="310"/>
                  </a:lnTo>
                  <a:lnTo>
                    <a:pt x="184" y="326"/>
                  </a:lnTo>
                  <a:lnTo>
                    <a:pt x="178" y="306"/>
                  </a:lnTo>
                  <a:lnTo>
                    <a:pt x="193" y="314"/>
                  </a:lnTo>
                  <a:lnTo>
                    <a:pt x="204" y="335"/>
                  </a:lnTo>
                  <a:lnTo>
                    <a:pt x="291" y="339"/>
                  </a:lnTo>
                  <a:lnTo>
                    <a:pt x="288" y="323"/>
                  </a:lnTo>
                  <a:lnTo>
                    <a:pt x="339" y="310"/>
                  </a:lnTo>
                  <a:lnTo>
                    <a:pt x="291" y="286"/>
                  </a:lnTo>
                  <a:lnTo>
                    <a:pt x="294" y="279"/>
                  </a:lnTo>
                  <a:lnTo>
                    <a:pt x="339" y="289"/>
                  </a:lnTo>
                  <a:lnTo>
                    <a:pt x="339" y="218"/>
                  </a:lnTo>
                  <a:lnTo>
                    <a:pt x="321" y="223"/>
                  </a:lnTo>
                  <a:lnTo>
                    <a:pt x="319" y="241"/>
                  </a:lnTo>
                  <a:lnTo>
                    <a:pt x="299" y="239"/>
                  </a:lnTo>
                  <a:lnTo>
                    <a:pt x="302" y="215"/>
                  </a:lnTo>
                  <a:lnTo>
                    <a:pt x="276" y="206"/>
                  </a:lnTo>
                  <a:lnTo>
                    <a:pt x="263" y="186"/>
                  </a:lnTo>
                  <a:lnTo>
                    <a:pt x="253" y="191"/>
                  </a:lnTo>
                  <a:lnTo>
                    <a:pt x="245" y="213"/>
                  </a:lnTo>
                  <a:lnTo>
                    <a:pt x="224" y="218"/>
                  </a:lnTo>
                  <a:lnTo>
                    <a:pt x="224" y="202"/>
                  </a:lnTo>
                  <a:lnTo>
                    <a:pt x="196" y="179"/>
                  </a:lnTo>
                  <a:lnTo>
                    <a:pt x="200" y="165"/>
                  </a:lnTo>
                  <a:lnTo>
                    <a:pt x="148" y="161"/>
                  </a:lnTo>
                  <a:lnTo>
                    <a:pt x="135" y="165"/>
                  </a:lnTo>
                  <a:lnTo>
                    <a:pt x="143" y="148"/>
                  </a:lnTo>
                  <a:lnTo>
                    <a:pt x="209" y="152"/>
                  </a:lnTo>
                  <a:lnTo>
                    <a:pt x="209" y="138"/>
                  </a:lnTo>
                  <a:lnTo>
                    <a:pt x="251" y="141"/>
                  </a:lnTo>
                  <a:lnTo>
                    <a:pt x="262" y="116"/>
                  </a:lnTo>
                  <a:lnTo>
                    <a:pt x="241" y="60"/>
                  </a:lnTo>
                  <a:lnTo>
                    <a:pt x="226" y="67"/>
                  </a:lnTo>
                  <a:lnTo>
                    <a:pt x="232" y="95"/>
                  </a:lnTo>
                  <a:lnTo>
                    <a:pt x="180" y="121"/>
                  </a:lnTo>
                  <a:lnTo>
                    <a:pt x="167" y="81"/>
                  </a:lnTo>
                  <a:lnTo>
                    <a:pt x="139" y="67"/>
                  </a:lnTo>
                  <a:lnTo>
                    <a:pt x="140" y="52"/>
                  </a:lnTo>
                  <a:lnTo>
                    <a:pt x="160" y="52"/>
                  </a:lnTo>
                  <a:lnTo>
                    <a:pt x="179" y="64"/>
                  </a:lnTo>
                  <a:lnTo>
                    <a:pt x="198" y="43"/>
                  </a:lnTo>
                  <a:lnTo>
                    <a:pt x="180" y="10"/>
                  </a:lnTo>
                  <a:lnTo>
                    <a:pt x="180" y="23"/>
                  </a:lnTo>
                  <a:lnTo>
                    <a:pt x="180" y="23"/>
                  </a:lnTo>
                  <a:close/>
                </a:path>
              </a:pathLst>
            </a:custGeom>
            <a:solidFill>
              <a:srgbClr val="173B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" name="Freeform 297"/>
            <p:cNvSpPr>
              <a:spLocks/>
            </p:cNvSpPr>
            <p:nvPr/>
          </p:nvSpPr>
          <p:spPr bwMode="auto">
            <a:xfrm>
              <a:off x="3290" y="3549"/>
              <a:ext cx="323" cy="620"/>
            </a:xfrm>
            <a:custGeom>
              <a:avLst/>
              <a:gdLst>
                <a:gd name="T0" fmla="*/ 175 w 323"/>
                <a:gd name="T1" fmla="*/ 33 h 620"/>
                <a:gd name="T2" fmla="*/ 168 w 323"/>
                <a:gd name="T3" fmla="*/ 109 h 620"/>
                <a:gd name="T4" fmla="*/ 185 w 323"/>
                <a:gd name="T5" fmla="*/ 130 h 620"/>
                <a:gd name="T6" fmla="*/ 144 w 323"/>
                <a:gd name="T7" fmla="*/ 218 h 620"/>
                <a:gd name="T8" fmla="*/ 148 w 323"/>
                <a:gd name="T9" fmla="*/ 167 h 620"/>
                <a:gd name="T10" fmla="*/ 123 w 323"/>
                <a:gd name="T11" fmla="*/ 178 h 620"/>
                <a:gd name="T12" fmla="*/ 92 w 323"/>
                <a:gd name="T13" fmla="*/ 170 h 620"/>
                <a:gd name="T14" fmla="*/ 68 w 323"/>
                <a:gd name="T15" fmla="*/ 167 h 620"/>
                <a:gd name="T16" fmla="*/ 75 w 323"/>
                <a:gd name="T17" fmla="*/ 235 h 620"/>
                <a:gd name="T18" fmla="*/ 55 w 323"/>
                <a:gd name="T19" fmla="*/ 231 h 620"/>
                <a:gd name="T20" fmla="*/ 0 w 323"/>
                <a:gd name="T21" fmla="*/ 242 h 620"/>
                <a:gd name="T22" fmla="*/ 44 w 323"/>
                <a:gd name="T23" fmla="*/ 256 h 620"/>
                <a:gd name="T24" fmla="*/ 55 w 323"/>
                <a:gd name="T25" fmla="*/ 271 h 620"/>
                <a:gd name="T26" fmla="*/ 71 w 323"/>
                <a:gd name="T27" fmla="*/ 312 h 620"/>
                <a:gd name="T28" fmla="*/ 112 w 323"/>
                <a:gd name="T29" fmla="*/ 358 h 620"/>
                <a:gd name="T30" fmla="*/ 112 w 323"/>
                <a:gd name="T31" fmla="*/ 373 h 620"/>
                <a:gd name="T32" fmla="*/ 159 w 323"/>
                <a:gd name="T33" fmla="*/ 375 h 620"/>
                <a:gd name="T34" fmla="*/ 141 w 323"/>
                <a:gd name="T35" fmla="*/ 383 h 620"/>
                <a:gd name="T36" fmla="*/ 117 w 323"/>
                <a:gd name="T37" fmla="*/ 412 h 620"/>
                <a:gd name="T38" fmla="*/ 103 w 323"/>
                <a:gd name="T39" fmla="*/ 383 h 620"/>
                <a:gd name="T40" fmla="*/ 68 w 323"/>
                <a:gd name="T41" fmla="*/ 412 h 620"/>
                <a:gd name="T42" fmla="*/ 83 w 323"/>
                <a:gd name="T43" fmla="*/ 461 h 620"/>
                <a:gd name="T44" fmla="*/ 100 w 323"/>
                <a:gd name="T45" fmla="*/ 486 h 620"/>
                <a:gd name="T46" fmla="*/ 88 w 323"/>
                <a:gd name="T47" fmla="*/ 543 h 620"/>
                <a:gd name="T48" fmla="*/ 62 w 323"/>
                <a:gd name="T49" fmla="*/ 559 h 620"/>
                <a:gd name="T50" fmla="*/ 44 w 323"/>
                <a:gd name="T51" fmla="*/ 604 h 620"/>
                <a:gd name="T52" fmla="*/ 100 w 323"/>
                <a:gd name="T53" fmla="*/ 602 h 620"/>
                <a:gd name="T54" fmla="*/ 136 w 323"/>
                <a:gd name="T55" fmla="*/ 556 h 620"/>
                <a:gd name="T56" fmla="*/ 142 w 323"/>
                <a:gd name="T57" fmla="*/ 471 h 620"/>
                <a:gd name="T58" fmla="*/ 170 w 323"/>
                <a:gd name="T59" fmla="*/ 450 h 620"/>
                <a:gd name="T60" fmla="*/ 162 w 323"/>
                <a:gd name="T61" fmla="*/ 552 h 620"/>
                <a:gd name="T62" fmla="*/ 221 w 323"/>
                <a:gd name="T63" fmla="*/ 560 h 620"/>
                <a:gd name="T64" fmla="*/ 239 w 323"/>
                <a:gd name="T65" fmla="*/ 527 h 620"/>
                <a:gd name="T66" fmla="*/ 200 w 323"/>
                <a:gd name="T67" fmla="*/ 528 h 620"/>
                <a:gd name="T68" fmla="*/ 168 w 323"/>
                <a:gd name="T69" fmla="*/ 498 h 620"/>
                <a:gd name="T70" fmla="*/ 220 w 323"/>
                <a:gd name="T71" fmla="*/ 501 h 620"/>
                <a:gd name="T72" fmla="*/ 200 w 323"/>
                <a:gd name="T73" fmla="*/ 482 h 620"/>
                <a:gd name="T74" fmla="*/ 225 w 323"/>
                <a:gd name="T75" fmla="*/ 466 h 620"/>
                <a:gd name="T76" fmla="*/ 211 w 323"/>
                <a:gd name="T77" fmla="*/ 450 h 620"/>
                <a:gd name="T78" fmla="*/ 271 w 323"/>
                <a:gd name="T79" fmla="*/ 461 h 620"/>
                <a:gd name="T80" fmla="*/ 300 w 323"/>
                <a:gd name="T81" fmla="*/ 420 h 620"/>
                <a:gd name="T82" fmla="*/ 323 w 323"/>
                <a:gd name="T83" fmla="*/ 400 h 620"/>
                <a:gd name="T84" fmla="*/ 278 w 323"/>
                <a:gd name="T85" fmla="*/ 349 h 620"/>
                <a:gd name="T86" fmla="*/ 256 w 323"/>
                <a:gd name="T87" fmla="*/ 349 h 620"/>
                <a:gd name="T88" fmla="*/ 292 w 323"/>
                <a:gd name="T89" fmla="*/ 325 h 620"/>
                <a:gd name="T90" fmla="*/ 235 w 323"/>
                <a:gd name="T91" fmla="*/ 298 h 620"/>
                <a:gd name="T92" fmla="*/ 249 w 323"/>
                <a:gd name="T93" fmla="*/ 278 h 620"/>
                <a:gd name="T94" fmla="*/ 308 w 323"/>
                <a:gd name="T95" fmla="*/ 279 h 620"/>
                <a:gd name="T96" fmla="*/ 278 w 323"/>
                <a:gd name="T97" fmla="*/ 272 h 620"/>
                <a:gd name="T98" fmla="*/ 225 w 323"/>
                <a:gd name="T99" fmla="*/ 252 h 620"/>
                <a:gd name="T100" fmla="*/ 271 w 323"/>
                <a:gd name="T101" fmla="*/ 238 h 620"/>
                <a:gd name="T102" fmla="*/ 206 w 323"/>
                <a:gd name="T103" fmla="*/ 185 h 620"/>
                <a:gd name="T104" fmla="*/ 214 w 323"/>
                <a:gd name="T105" fmla="*/ 149 h 620"/>
                <a:gd name="T106" fmla="*/ 204 w 323"/>
                <a:gd name="T107" fmla="*/ 120 h 620"/>
                <a:gd name="T108" fmla="*/ 220 w 323"/>
                <a:gd name="T109" fmla="*/ 84 h 620"/>
                <a:gd name="T110" fmla="*/ 225 w 323"/>
                <a:gd name="T111" fmla="*/ 47 h 620"/>
                <a:gd name="T112" fmla="*/ 234 w 323"/>
                <a:gd name="T113" fmla="*/ 19 h 620"/>
                <a:gd name="T114" fmla="*/ 195 w 323"/>
                <a:gd name="T115" fmla="*/ 15 h 620"/>
                <a:gd name="T116" fmla="*/ 177 w 323"/>
                <a:gd name="T117" fmla="*/ 6 h 6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323" h="620">
                  <a:moveTo>
                    <a:pt x="177" y="6"/>
                  </a:moveTo>
                  <a:lnTo>
                    <a:pt x="175" y="33"/>
                  </a:lnTo>
                  <a:lnTo>
                    <a:pt x="190" y="69"/>
                  </a:lnTo>
                  <a:lnTo>
                    <a:pt x="168" y="109"/>
                  </a:lnTo>
                  <a:lnTo>
                    <a:pt x="167" y="158"/>
                  </a:lnTo>
                  <a:lnTo>
                    <a:pt x="185" y="130"/>
                  </a:lnTo>
                  <a:lnTo>
                    <a:pt x="186" y="175"/>
                  </a:lnTo>
                  <a:lnTo>
                    <a:pt x="144" y="218"/>
                  </a:lnTo>
                  <a:lnTo>
                    <a:pt x="141" y="192"/>
                  </a:lnTo>
                  <a:lnTo>
                    <a:pt x="148" y="167"/>
                  </a:lnTo>
                  <a:lnTo>
                    <a:pt x="121" y="167"/>
                  </a:lnTo>
                  <a:lnTo>
                    <a:pt x="123" y="178"/>
                  </a:lnTo>
                  <a:lnTo>
                    <a:pt x="93" y="194"/>
                  </a:lnTo>
                  <a:lnTo>
                    <a:pt x="92" y="170"/>
                  </a:lnTo>
                  <a:lnTo>
                    <a:pt x="112" y="149"/>
                  </a:lnTo>
                  <a:lnTo>
                    <a:pt x="68" y="167"/>
                  </a:lnTo>
                  <a:lnTo>
                    <a:pt x="77" y="194"/>
                  </a:lnTo>
                  <a:lnTo>
                    <a:pt x="75" y="235"/>
                  </a:lnTo>
                  <a:lnTo>
                    <a:pt x="67" y="190"/>
                  </a:lnTo>
                  <a:lnTo>
                    <a:pt x="55" y="231"/>
                  </a:lnTo>
                  <a:lnTo>
                    <a:pt x="26" y="235"/>
                  </a:lnTo>
                  <a:lnTo>
                    <a:pt x="0" y="242"/>
                  </a:lnTo>
                  <a:lnTo>
                    <a:pt x="30" y="243"/>
                  </a:lnTo>
                  <a:lnTo>
                    <a:pt x="44" y="256"/>
                  </a:lnTo>
                  <a:lnTo>
                    <a:pt x="19" y="292"/>
                  </a:lnTo>
                  <a:lnTo>
                    <a:pt x="55" y="271"/>
                  </a:lnTo>
                  <a:lnTo>
                    <a:pt x="68" y="283"/>
                  </a:lnTo>
                  <a:lnTo>
                    <a:pt x="71" y="312"/>
                  </a:lnTo>
                  <a:lnTo>
                    <a:pt x="112" y="319"/>
                  </a:lnTo>
                  <a:lnTo>
                    <a:pt x="112" y="358"/>
                  </a:lnTo>
                  <a:lnTo>
                    <a:pt x="105" y="369"/>
                  </a:lnTo>
                  <a:lnTo>
                    <a:pt x="112" y="373"/>
                  </a:lnTo>
                  <a:lnTo>
                    <a:pt x="128" y="369"/>
                  </a:lnTo>
                  <a:lnTo>
                    <a:pt x="159" y="375"/>
                  </a:lnTo>
                  <a:lnTo>
                    <a:pt x="153" y="390"/>
                  </a:lnTo>
                  <a:lnTo>
                    <a:pt x="141" y="383"/>
                  </a:lnTo>
                  <a:lnTo>
                    <a:pt x="128" y="396"/>
                  </a:lnTo>
                  <a:lnTo>
                    <a:pt x="117" y="412"/>
                  </a:lnTo>
                  <a:lnTo>
                    <a:pt x="117" y="390"/>
                  </a:lnTo>
                  <a:lnTo>
                    <a:pt x="103" y="383"/>
                  </a:lnTo>
                  <a:lnTo>
                    <a:pt x="50" y="392"/>
                  </a:lnTo>
                  <a:lnTo>
                    <a:pt x="68" y="412"/>
                  </a:lnTo>
                  <a:lnTo>
                    <a:pt x="67" y="464"/>
                  </a:lnTo>
                  <a:lnTo>
                    <a:pt x="83" y="461"/>
                  </a:lnTo>
                  <a:lnTo>
                    <a:pt x="93" y="453"/>
                  </a:lnTo>
                  <a:lnTo>
                    <a:pt x="100" y="486"/>
                  </a:lnTo>
                  <a:lnTo>
                    <a:pt x="83" y="507"/>
                  </a:lnTo>
                  <a:lnTo>
                    <a:pt x="88" y="543"/>
                  </a:lnTo>
                  <a:lnTo>
                    <a:pt x="80" y="556"/>
                  </a:lnTo>
                  <a:lnTo>
                    <a:pt x="62" y="559"/>
                  </a:lnTo>
                  <a:lnTo>
                    <a:pt x="44" y="578"/>
                  </a:lnTo>
                  <a:lnTo>
                    <a:pt x="44" y="604"/>
                  </a:lnTo>
                  <a:lnTo>
                    <a:pt x="75" y="620"/>
                  </a:lnTo>
                  <a:lnTo>
                    <a:pt x="100" y="602"/>
                  </a:lnTo>
                  <a:lnTo>
                    <a:pt x="100" y="568"/>
                  </a:lnTo>
                  <a:lnTo>
                    <a:pt x="136" y="556"/>
                  </a:lnTo>
                  <a:lnTo>
                    <a:pt x="145" y="550"/>
                  </a:lnTo>
                  <a:lnTo>
                    <a:pt x="142" y="471"/>
                  </a:lnTo>
                  <a:lnTo>
                    <a:pt x="149" y="450"/>
                  </a:lnTo>
                  <a:lnTo>
                    <a:pt x="170" y="450"/>
                  </a:lnTo>
                  <a:lnTo>
                    <a:pt x="158" y="468"/>
                  </a:lnTo>
                  <a:lnTo>
                    <a:pt x="162" y="552"/>
                  </a:lnTo>
                  <a:lnTo>
                    <a:pt x="155" y="559"/>
                  </a:lnTo>
                  <a:lnTo>
                    <a:pt x="221" y="560"/>
                  </a:lnTo>
                  <a:lnTo>
                    <a:pt x="220" y="542"/>
                  </a:lnTo>
                  <a:lnTo>
                    <a:pt x="239" y="527"/>
                  </a:lnTo>
                  <a:lnTo>
                    <a:pt x="216" y="518"/>
                  </a:lnTo>
                  <a:lnTo>
                    <a:pt x="200" y="528"/>
                  </a:lnTo>
                  <a:lnTo>
                    <a:pt x="203" y="516"/>
                  </a:lnTo>
                  <a:lnTo>
                    <a:pt x="168" y="498"/>
                  </a:lnTo>
                  <a:lnTo>
                    <a:pt x="191" y="494"/>
                  </a:lnTo>
                  <a:lnTo>
                    <a:pt x="220" y="501"/>
                  </a:lnTo>
                  <a:lnTo>
                    <a:pt x="216" y="487"/>
                  </a:lnTo>
                  <a:lnTo>
                    <a:pt x="200" y="482"/>
                  </a:lnTo>
                  <a:lnTo>
                    <a:pt x="203" y="472"/>
                  </a:lnTo>
                  <a:lnTo>
                    <a:pt x="225" y="466"/>
                  </a:lnTo>
                  <a:lnTo>
                    <a:pt x="271" y="474"/>
                  </a:lnTo>
                  <a:lnTo>
                    <a:pt x="211" y="450"/>
                  </a:lnTo>
                  <a:lnTo>
                    <a:pt x="218" y="438"/>
                  </a:lnTo>
                  <a:lnTo>
                    <a:pt x="271" y="461"/>
                  </a:lnTo>
                  <a:lnTo>
                    <a:pt x="307" y="432"/>
                  </a:lnTo>
                  <a:lnTo>
                    <a:pt x="300" y="420"/>
                  </a:lnTo>
                  <a:lnTo>
                    <a:pt x="283" y="416"/>
                  </a:lnTo>
                  <a:lnTo>
                    <a:pt x="323" y="400"/>
                  </a:lnTo>
                  <a:lnTo>
                    <a:pt x="323" y="363"/>
                  </a:lnTo>
                  <a:lnTo>
                    <a:pt x="278" y="349"/>
                  </a:lnTo>
                  <a:lnTo>
                    <a:pt x="256" y="356"/>
                  </a:lnTo>
                  <a:lnTo>
                    <a:pt x="256" y="349"/>
                  </a:lnTo>
                  <a:lnTo>
                    <a:pt x="288" y="339"/>
                  </a:lnTo>
                  <a:lnTo>
                    <a:pt x="292" y="325"/>
                  </a:lnTo>
                  <a:lnTo>
                    <a:pt x="250" y="287"/>
                  </a:lnTo>
                  <a:lnTo>
                    <a:pt x="235" y="298"/>
                  </a:lnTo>
                  <a:lnTo>
                    <a:pt x="234" y="283"/>
                  </a:lnTo>
                  <a:lnTo>
                    <a:pt x="249" y="278"/>
                  </a:lnTo>
                  <a:lnTo>
                    <a:pt x="287" y="296"/>
                  </a:lnTo>
                  <a:lnTo>
                    <a:pt x="308" y="279"/>
                  </a:lnTo>
                  <a:lnTo>
                    <a:pt x="303" y="271"/>
                  </a:lnTo>
                  <a:lnTo>
                    <a:pt x="278" y="272"/>
                  </a:lnTo>
                  <a:lnTo>
                    <a:pt x="275" y="250"/>
                  </a:lnTo>
                  <a:lnTo>
                    <a:pt x="225" y="252"/>
                  </a:lnTo>
                  <a:lnTo>
                    <a:pt x="213" y="247"/>
                  </a:lnTo>
                  <a:lnTo>
                    <a:pt x="271" y="238"/>
                  </a:lnTo>
                  <a:lnTo>
                    <a:pt x="257" y="215"/>
                  </a:lnTo>
                  <a:lnTo>
                    <a:pt x="206" y="185"/>
                  </a:lnTo>
                  <a:lnTo>
                    <a:pt x="203" y="158"/>
                  </a:lnTo>
                  <a:lnTo>
                    <a:pt x="214" y="149"/>
                  </a:lnTo>
                  <a:lnTo>
                    <a:pt x="203" y="141"/>
                  </a:lnTo>
                  <a:lnTo>
                    <a:pt x="204" y="120"/>
                  </a:lnTo>
                  <a:lnTo>
                    <a:pt x="223" y="98"/>
                  </a:lnTo>
                  <a:lnTo>
                    <a:pt x="220" y="84"/>
                  </a:lnTo>
                  <a:lnTo>
                    <a:pt x="261" y="61"/>
                  </a:lnTo>
                  <a:lnTo>
                    <a:pt x="225" y="47"/>
                  </a:lnTo>
                  <a:lnTo>
                    <a:pt x="211" y="44"/>
                  </a:lnTo>
                  <a:lnTo>
                    <a:pt x="234" y="19"/>
                  </a:lnTo>
                  <a:lnTo>
                    <a:pt x="198" y="33"/>
                  </a:lnTo>
                  <a:lnTo>
                    <a:pt x="195" y="15"/>
                  </a:lnTo>
                  <a:lnTo>
                    <a:pt x="199" y="0"/>
                  </a:lnTo>
                  <a:lnTo>
                    <a:pt x="177" y="6"/>
                  </a:lnTo>
                  <a:lnTo>
                    <a:pt x="177" y="6"/>
                  </a:lnTo>
                  <a:close/>
                </a:path>
              </a:pathLst>
            </a:custGeom>
            <a:solidFill>
              <a:srgbClr val="4736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" name="Freeform 298"/>
            <p:cNvSpPr>
              <a:spLocks/>
            </p:cNvSpPr>
            <p:nvPr/>
          </p:nvSpPr>
          <p:spPr bwMode="auto">
            <a:xfrm>
              <a:off x="3488" y="3477"/>
              <a:ext cx="123" cy="78"/>
            </a:xfrm>
            <a:custGeom>
              <a:avLst/>
              <a:gdLst>
                <a:gd name="T0" fmla="*/ 118 w 123"/>
                <a:gd name="T1" fmla="*/ 31 h 78"/>
                <a:gd name="T2" fmla="*/ 99 w 123"/>
                <a:gd name="T3" fmla="*/ 42 h 78"/>
                <a:gd name="T4" fmla="*/ 83 w 123"/>
                <a:gd name="T5" fmla="*/ 22 h 78"/>
                <a:gd name="T6" fmla="*/ 73 w 123"/>
                <a:gd name="T7" fmla="*/ 43 h 78"/>
                <a:gd name="T8" fmla="*/ 65 w 123"/>
                <a:gd name="T9" fmla="*/ 30 h 78"/>
                <a:gd name="T10" fmla="*/ 23 w 123"/>
                <a:gd name="T11" fmla="*/ 39 h 78"/>
                <a:gd name="T12" fmla="*/ 22 w 123"/>
                <a:gd name="T13" fmla="*/ 18 h 78"/>
                <a:gd name="T14" fmla="*/ 32 w 123"/>
                <a:gd name="T15" fmla="*/ 15 h 78"/>
                <a:gd name="T16" fmla="*/ 27 w 123"/>
                <a:gd name="T17" fmla="*/ 0 h 78"/>
                <a:gd name="T18" fmla="*/ 11 w 123"/>
                <a:gd name="T19" fmla="*/ 6 h 78"/>
                <a:gd name="T20" fmla="*/ 0 w 123"/>
                <a:gd name="T21" fmla="*/ 72 h 78"/>
                <a:gd name="T22" fmla="*/ 11 w 123"/>
                <a:gd name="T23" fmla="*/ 71 h 78"/>
                <a:gd name="T24" fmla="*/ 16 w 123"/>
                <a:gd name="T25" fmla="*/ 51 h 78"/>
                <a:gd name="T26" fmla="*/ 29 w 123"/>
                <a:gd name="T27" fmla="*/ 55 h 78"/>
                <a:gd name="T28" fmla="*/ 42 w 123"/>
                <a:gd name="T29" fmla="*/ 71 h 78"/>
                <a:gd name="T30" fmla="*/ 54 w 123"/>
                <a:gd name="T31" fmla="*/ 78 h 78"/>
                <a:gd name="T32" fmla="*/ 69 w 123"/>
                <a:gd name="T33" fmla="*/ 65 h 78"/>
                <a:gd name="T34" fmla="*/ 90 w 123"/>
                <a:gd name="T35" fmla="*/ 52 h 78"/>
                <a:gd name="T36" fmla="*/ 123 w 123"/>
                <a:gd name="T37" fmla="*/ 55 h 78"/>
                <a:gd name="T38" fmla="*/ 118 w 123"/>
                <a:gd name="T39" fmla="*/ 31 h 78"/>
                <a:gd name="T40" fmla="*/ 118 w 123"/>
                <a:gd name="T41" fmla="*/ 31 h 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123" h="78">
                  <a:moveTo>
                    <a:pt x="118" y="31"/>
                  </a:moveTo>
                  <a:lnTo>
                    <a:pt x="99" y="42"/>
                  </a:lnTo>
                  <a:lnTo>
                    <a:pt x="83" y="22"/>
                  </a:lnTo>
                  <a:lnTo>
                    <a:pt x="73" y="43"/>
                  </a:lnTo>
                  <a:lnTo>
                    <a:pt x="65" y="30"/>
                  </a:lnTo>
                  <a:lnTo>
                    <a:pt x="23" y="39"/>
                  </a:lnTo>
                  <a:lnTo>
                    <a:pt x="22" y="18"/>
                  </a:lnTo>
                  <a:lnTo>
                    <a:pt x="32" y="15"/>
                  </a:lnTo>
                  <a:lnTo>
                    <a:pt x="27" y="0"/>
                  </a:lnTo>
                  <a:lnTo>
                    <a:pt x="11" y="6"/>
                  </a:lnTo>
                  <a:lnTo>
                    <a:pt x="0" y="72"/>
                  </a:lnTo>
                  <a:lnTo>
                    <a:pt x="11" y="71"/>
                  </a:lnTo>
                  <a:lnTo>
                    <a:pt x="16" y="51"/>
                  </a:lnTo>
                  <a:lnTo>
                    <a:pt x="29" y="55"/>
                  </a:lnTo>
                  <a:lnTo>
                    <a:pt x="42" y="71"/>
                  </a:lnTo>
                  <a:lnTo>
                    <a:pt x="54" y="78"/>
                  </a:lnTo>
                  <a:lnTo>
                    <a:pt x="69" y="65"/>
                  </a:lnTo>
                  <a:lnTo>
                    <a:pt x="90" y="52"/>
                  </a:lnTo>
                  <a:lnTo>
                    <a:pt x="123" y="55"/>
                  </a:lnTo>
                  <a:lnTo>
                    <a:pt x="118" y="31"/>
                  </a:lnTo>
                  <a:lnTo>
                    <a:pt x="118" y="31"/>
                  </a:lnTo>
                  <a:close/>
                </a:path>
              </a:pathLst>
            </a:custGeom>
            <a:solidFill>
              <a:srgbClr val="4736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" name="Freeform 299"/>
            <p:cNvSpPr>
              <a:spLocks/>
            </p:cNvSpPr>
            <p:nvPr/>
          </p:nvSpPr>
          <p:spPr bwMode="auto">
            <a:xfrm>
              <a:off x="3565" y="3440"/>
              <a:ext cx="143" cy="116"/>
            </a:xfrm>
            <a:custGeom>
              <a:avLst/>
              <a:gdLst>
                <a:gd name="T0" fmla="*/ 57 w 143"/>
                <a:gd name="T1" fmla="*/ 10 h 116"/>
                <a:gd name="T2" fmla="*/ 41 w 143"/>
                <a:gd name="T3" fmla="*/ 0 h 116"/>
                <a:gd name="T4" fmla="*/ 21 w 143"/>
                <a:gd name="T5" fmla="*/ 7 h 116"/>
                <a:gd name="T6" fmla="*/ 48 w 143"/>
                <a:gd name="T7" fmla="*/ 23 h 116"/>
                <a:gd name="T8" fmla="*/ 37 w 143"/>
                <a:gd name="T9" fmla="*/ 36 h 116"/>
                <a:gd name="T10" fmla="*/ 18 w 143"/>
                <a:gd name="T11" fmla="*/ 35 h 116"/>
                <a:gd name="T12" fmla="*/ 0 w 143"/>
                <a:gd name="T13" fmla="*/ 25 h 116"/>
                <a:gd name="T14" fmla="*/ 1 w 143"/>
                <a:gd name="T15" fmla="*/ 39 h 116"/>
                <a:gd name="T16" fmla="*/ 21 w 143"/>
                <a:gd name="T17" fmla="*/ 50 h 116"/>
                <a:gd name="T18" fmla="*/ 51 w 143"/>
                <a:gd name="T19" fmla="*/ 44 h 116"/>
                <a:gd name="T20" fmla="*/ 65 w 143"/>
                <a:gd name="T21" fmla="*/ 73 h 116"/>
                <a:gd name="T22" fmla="*/ 77 w 143"/>
                <a:gd name="T23" fmla="*/ 97 h 116"/>
                <a:gd name="T24" fmla="*/ 109 w 143"/>
                <a:gd name="T25" fmla="*/ 116 h 116"/>
                <a:gd name="T26" fmla="*/ 110 w 143"/>
                <a:gd name="T27" fmla="*/ 95 h 116"/>
                <a:gd name="T28" fmla="*/ 94 w 143"/>
                <a:gd name="T29" fmla="*/ 87 h 116"/>
                <a:gd name="T30" fmla="*/ 106 w 143"/>
                <a:gd name="T31" fmla="*/ 76 h 116"/>
                <a:gd name="T32" fmla="*/ 138 w 143"/>
                <a:gd name="T33" fmla="*/ 53 h 116"/>
                <a:gd name="T34" fmla="*/ 143 w 143"/>
                <a:gd name="T35" fmla="*/ 32 h 116"/>
                <a:gd name="T36" fmla="*/ 131 w 143"/>
                <a:gd name="T37" fmla="*/ 28 h 116"/>
                <a:gd name="T38" fmla="*/ 123 w 143"/>
                <a:gd name="T39" fmla="*/ 53 h 116"/>
                <a:gd name="T40" fmla="*/ 102 w 143"/>
                <a:gd name="T41" fmla="*/ 65 h 116"/>
                <a:gd name="T42" fmla="*/ 94 w 143"/>
                <a:gd name="T43" fmla="*/ 52 h 116"/>
                <a:gd name="T44" fmla="*/ 106 w 143"/>
                <a:gd name="T45" fmla="*/ 26 h 116"/>
                <a:gd name="T46" fmla="*/ 90 w 143"/>
                <a:gd name="T47" fmla="*/ 28 h 116"/>
                <a:gd name="T48" fmla="*/ 82 w 143"/>
                <a:gd name="T49" fmla="*/ 68 h 116"/>
                <a:gd name="T50" fmla="*/ 64 w 143"/>
                <a:gd name="T51" fmla="*/ 35 h 116"/>
                <a:gd name="T52" fmla="*/ 62 w 143"/>
                <a:gd name="T53" fmla="*/ 18 h 116"/>
                <a:gd name="T54" fmla="*/ 57 w 143"/>
                <a:gd name="T55" fmla="*/ 10 h 116"/>
                <a:gd name="T56" fmla="*/ 57 w 143"/>
                <a:gd name="T57" fmla="*/ 10 h 1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143" h="116">
                  <a:moveTo>
                    <a:pt x="57" y="10"/>
                  </a:moveTo>
                  <a:lnTo>
                    <a:pt x="41" y="0"/>
                  </a:lnTo>
                  <a:lnTo>
                    <a:pt x="21" y="7"/>
                  </a:lnTo>
                  <a:lnTo>
                    <a:pt x="48" y="23"/>
                  </a:lnTo>
                  <a:lnTo>
                    <a:pt x="37" y="36"/>
                  </a:lnTo>
                  <a:lnTo>
                    <a:pt x="18" y="35"/>
                  </a:lnTo>
                  <a:lnTo>
                    <a:pt x="0" y="25"/>
                  </a:lnTo>
                  <a:lnTo>
                    <a:pt x="1" y="39"/>
                  </a:lnTo>
                  <a:lnTo>
                    <a:pt x="21" y="50"/>
                  </a:lnTo>
                  <a:lnTo>
                    <a:pt x="51" y="44"/>
                  </a:lnTo>
                  <a:lnTo>
                    <a:pt x="65" y="73"/>
                  </a:lnTo>
                  <a:lnTo>
                    <a:pt x="77" y="97"/>
                  </a:lnTo>
                  <a:lnTo>
                    <a:pt x="109" y="116"/>
                  </a:lnTo>
                  <a:lnTo>
                    <a:pt x="110" y="95"/>
                  </a:lnTo>
                  <a:lnTo>
                    <a:pt x="94" y="87"/>
                  </a:lnTo>
                  <a:lnTo>
                    <a:pt x="106" y="76"/>
                  </a:lnTo>
                  <a:lnTo>
                    <a:pt x="138" y="53"/>
                  </a:lnTo>
                  <a:lnTo>
                    <a:pt x="143" y="32"/>
                  </a:lnTo>
                  <a:lnTo>
                    <a:pt x="131" y="28"/>
                  </a:lnTo>
                  <a:lnTo>
                    <a:pt x="123" y="53"/>
                  </a:lnTo>
                  <a:lnTo>
                    <a:pt x="102" y="65"/>
                  </a:lnTo>
                  <a:lnTo>
                    <a:pt x="94" y="52"/>
                  </a:lnTo>
                  <a:lnTo>
                    <a:pt x="106" y="26"/>
                  </a:lnTo>
                  <a:lnTo>
                    <a:pt x="90" y="28"/>
                  </a:lnTo>
                  <a:lnTo>
                    <a:pt x="82" y="68"/>
                  </a:lnTo>
                  <a:lnTo>
                    <a:pt x="64" y="35"/>
                  </a:lnTo>
                  <a:lnTo>
                    <a:pt x="62" y="18"/>
                  </a:lnTo>
                  <a:lnTo>
                    <a:pt x="57" y="10"/>
                  </a:lnTo>
                  <a:lnTo>
                    <a:pt x="57" y="10"/>
                  </a:lnTo>
                  <a:close/>
                </a:path>
              </a:pathLst>
            </a:custGeom>
            <a:solidFill>
              <a:srgbClr val="4F42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" name="Freeform 300"/>
            <p:cNvSpPr>
              <a:spLocks/>
            </p:cNvSpPr>
            <p:nvPr/>
          </p:nvSpPr>
          <p:spPr bwMode="auto">
            <a:xfrm>
              <a:off x="3806" y="3458"/>
              <a:ext cx="83" cy="37"/>
            </a:xfrm>
            <a:custGeom>
              <a:avLst/>
              <a:gdLst>
                <a:gd name="T0" fmla="*/ 0 w 83"/>
                <a:gd name="T1" fmla="*/ 11 h 37"/>
                <a:gd name="T2" fmla="*/ 19 w 83"/>
                <a:gd name="T3" fmla="*/ 8 h 37"/>
                <a:gd name="T4" fmla="*/ 39 w 83"/>
                <a:gd name="T5" fmla="*/ 0 h 37"/>
                <a:gd name="T6" fmla="*/ 56 w 83"/>
                <a:gd name="T7" fmla="*/ 5 h 37"/>
                <a:gd name="T8" fmla="*/ 83 w 83"/>
                <a:gd name="T9" fmla="*/ 0 h 37"/>
                <a:gd name="T10" fmla="*/ 77 w 83"/>
                <a:gd name="T11" fmla="*/ 11 h 37"/>
                <a:gd name="T12" fmla="*/ 41 w 83"/>
                <a:gd name="T13" fmla="*/ 22 h 37"/>
                <a:gd name="T14" fmla="*/ 32 w 83"/>
                <a:gd name="T15" fmla="*/ 17 h 37"/>
                <a:gd name="T16" fmla="*/ 27 w 83"/>
                <a:gd name="T17" fmla="*/ 35 h 37"/>
                <a:gd name="T18" fmla="*/ 0 w 83"/>
                <a:gd name="T19" fmla="*/ 37 h 37"/>
                <a:gd name="T20" fmla="*/ 0 w 83"/>
                <a:gd name="T21" fmla="*/ 11 h 37"/>
                <a:gd name="T22" fmla="*/ 0 w 83"/>
                <a:gd name="T23" fmla="*/ 1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83" h="37">
                  <a:moveTo>
                    <a:pt x="0" y="11"/>
                  </a:moveTo>
                  <a:lnTo>
                    <a:pt x="19" y="8"/>
                  </a:lnTo>
                  <a:lnTo>
                    <a:pt x="39" y="0"/>
                  </a:lnTo>
                  <a:lnTo>
                    <a:pt x="56" y="5"/>
                  </a:lnTo>
                  <a:lnTo>
                    <a:pt x="83" y="0"/>
                  </a:lnTo>
                  <a:lnTo>
                    <a:pt x="77" y="11"/>
                  </a:lnTo>
                  <a:lnTo>
                    <a:pt x="41" y="22"/>
                  </a:lnTo>
                  <a:lnTo>
                    <a:pt x="32" y="17"/>
                  </a:lnTo>
                  <a:lnTo>
                    <a:pt x="27" y="35"/>
                  </a:lnTo>
                  <a:lnTo>
                    <a:pt x="0" y="37"/>
                  </a:lnTo>
                  <a:lnTo>
                    <a:pt x="0" y="11"/>
                  </a:lnTo>
                  <a:lnTo>
                    <a:pt x="0" y="11"/>
                  </a:lnTo>
                  <a:close/>
                </a:path>
              </a:pathLst>
            </a:custGeom>
            <a:solidFill>
              <a:srgbClr val="2E4F1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" name="Freeform 301"/>
            <p:cNvSpPr>
              <a:spLocks/>
            </p:cNvSpPr>
            <p:nvPr/>
          </p:nvSpPr>
          <p:spPr bwMode="auto">
            <a:xfrm>
              <a:off x="3708" y="3375"/>
              <a:ext cx="69" cy="44"/>
            </a:xfrm>
            <a:custGeom>
              <a:avLst/>
              <a:gdLst>
                <a:gd name="T0" fmla="*/ 0 w 69"/>
                <a:gd name="T1" fmla="*/ 43 h 44"/>
                <a:gd name="T2" fmla="*/ 26 w 69"/>
                <a:gd name="T3" fmla="*/ 44 h 44"/>
                <a:gd name="T4" fmla="*/ 52 w 69"/>
                <a:gd name="T5" fmla="*/ 22 h 44"/>
                <a:gd name="T6" fmla="*/ 69 w 69"/>
                <a:gd name="T7" fmla="*/ 0 h 44"/>
                <a:gd name="T8" fmla="*/ 44 w 69"/>
                <a:gd name="T9" fmla="*/ 2 h 44"/>
                <a:gd name="T10" fmla="*/ 26 w 69"/>
                <a:gd name="T11" fmla="*/ 31 h 44"/>
                <a:gd name="T12" fmla="*/ 8 w 69"/>
                <a:gd name="T13" fmla="*/ 31 h 44"/>
                <a:gd name="T14" fmla="*/ 0 w 69"/>
                <a:gd name="T15" fmla="*/ 43 h 44"/>
                <a:gd name="T16" fmla="*/ 0 w 69"/>
                <a:gd name="T17" fmla="*/ 43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69" h="44">
                  <a:moveTo>
                    <a:pt x="0" y="43"/>
                  </a:moveTo>
                  <a:lnTo>
                    <a:pt x="26" y="44"/>
                  </a:lnTo>
                  <a:lnTo>
                    <a:pt x="52" y="22"/>
                  </a:lnTo>
                  <a:lnTo>
                    <a:pt x="69" y="0"/>
                  </a:lnTo>
                  <a:lnTo>
                    <a:pt x="44" y="2"/>
                  </a:lnTo>
                  <a:lnTo>
                    <a:pt x="26" y="31"/>
                  </a:lnTo>
                  <a:lnTo>
                    <a:pt x="8" y="31"/>
                  </a:lnTo>
                  <a:lnTo>
                    <a:pt x="0" y="43"/>
                  </a:lnTo>
                  <a:lnTo>
                    <a:pt x="0" y="43"/>
                  </a:lnTo>
                  <a:close/>
                </a:path>
              </a:pathLst>
            </a:custGeom>
            <a:solidFill>
              <a:srgbClr val="4F42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" name="Freeform 302"/>
            <p:cNvSpPr>
              <a:spLocks/>
            </p:cNvSpPr>
            <p:nvPr/>
          </p:nvSpPr>
          <p:spPr bwMode="auto">
            <a:xfrm>
              <a:off x="3889" y="3314"/>
              <a:ext cx="33" cy="29"/>
            </a:xfrm>
            <a:custGeom>
              <a:avLst/>
              <a:gdLst>
                <a:gd name="T0" fmla="*/ 4 w 33"/>
                <a:gd name="T1" fmla="*/ 29 h 29"/>
                <a:gd name="T2" fmla="*/ 0 w 33"/>
                <a:gd name="T3" fmla="*/ 3 h 29"/>
                <a:gd name="T4" fmla="*/ 14 w 33"/>
                <a:gd name="T5" fmla="*/ 0 h 29"/>
                <a:gd name="T6" fmla="*/ 33 w 33"/>
                <a:gd name="T7" fmla="*/ 9 h 29"/>
                <a:gd name="T8" fmla="*/ 33 w 33"/>
                <a:gd name="T9" fmla="*/ 28 h 29"/>
                <a:gd name="T10" fmla="*/ 4 w 33"/>
                <a:gd name="T11" fmla="*/ 29 h 29"/>
                <a:gd name="T12" fmla="*/ 4 w 33"/>
                <a:gd name="T13" fmla="*/ 29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3" h="29">
                  <a:moveTo>
                    <a:pt x="4" y="29"/>
                  </a:moveTo>
                  <a:lnTo>
                    <a:pt x="0" y="3"/>
                  </a:lnTo>
                  <a:lnTo>
                    <a:pt x="14" y="0"/>
                  </a:lnTo>
                  <a:lnTo>
                    <a:pt x="33" y="9"/>
                  </a:lnTo>
                  <a:lnTo>
                    <a:pt x="33" y="28"/>
                  </a:lnTo>
                  <a:lnTo>
                    <a:pt x="4" y="29"/>
                  </a:lnTo>
                  <a:lnTo>
                    <a:pt x="4" y="29"/>
                  </a:lnTo>
                  <a:close/>
                </a:path>
              </a:pathLst>
            </a:custGeom>
            <a:solidFill>
              <a:srgbClr val="4F42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9" name="Freeform 303"/>
            <p:cNvSpPr>
              <a:spLocks/>
            </p:cNvSpPr>
            <p:nvPr/>
          </p:nvSpPr>
          <p:spPr bwMode="auto">
            <a:xfrm>
              <a:off x="3893" y="3353"/>
              <a:ext cx="72" cy="53"/>
            </a:xfrm>
            <a:custGeom>
              <a:avLst/>
              <a:gdLst>
                <a:gd name="T0" fmla="*/ 0 w 72"/>
                <a:gd name="T1" fmla="*/ 42 h 53"/>
                <a:gd name="T2" fmla="*/ 3 w 72"/>
                <a:gd name="T3" fmla="*/ 25 h 53"/>
                <a:gd name="T4" fmla="*/ 17 w 72"/>
                <a:gd name="T5" fmla="*/ 5 h 53"/>
                <a:gd name="T6" fmla="*/ 41 w 72"/>
                <a:gd name="T7" fmla="*/ 0 h 53"/>
                <a:gd name="T8" fmla="*/ 57 w 72"/>
                <a:gd name="T9" fmla="*/ 22 h 53"/>
                <a:gd name="T10" fmla="*/ 72 w 72"/>
                <a:gd name="T11" fmla="*/ 42 h 53"/>
                <a:gd name="T12" fmla="*/ 31 w 72"/>
                <a:gd name="T13" fmla="*/ 18 h 53"/>
                <a:gd name="T14" fmla="*/ 17 w 72"/>
                <a:gd name="T15" fmla="*/ 38 h 53"/>
                <a:gd name="T16" fmla="*/ 5 w 72"/>
                <a:gd name="T17" fmla="*/ 53 h 53"/>
                <a:gd name="T18" fmla="*/ 0 w 72"/>
                <a:gd name="T19" fmla="*/ 42 h 53"/>
                <a:gd name="T20" fmla="*/ 0 w 72"/>
                <a:gd name="T21" fmla="*/ 42 h 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72" h="53">
                  <a:moveTo>
                    <a:pt x="0" y="42"/>
                  </a:moveTo>
                  <a:lnTo>
                    <a:pt x="3" y="25"/>
                  </a:lnTo>
                  <a:lnTo>
                    <a:pt x="17" y="5"/>
                  </a:lnTo>
                  <a:lnTo>
                    <a:pt x="41" y="0"/>
                  </a:lnTo>
                  <a:lnTo>
                    <a:pt x="57" y="22"/>
                  </a:lnTo>
                  <a:lnTo>
                    <a:pt x="72" y="42"/>
                  </a:lnTo>
                  <a:lnTo>
                    <a:pt x="31" y="18"/>
                  </a:lnTo>
                  <a:lnTo>
                    <a:pt x="17" y="38"/>
                  </a:lnTo>
                  <a:lnTo>
                    <a:pt x="5" y="53"/>
                  </a:lnTo>
                  <a:lnTo>
                    <a:pt x="0" y="42"/>
                  </a:lnTo>
                  <a:lnTo>
                    <a:pt x="0" y="42"/>
                  </a:lnTo>
                  <a:close/>
                </a:path>
              </a:pathLst>
            </a:custGeom>
            <a:solidFill>
              <a:srgbClr val="4F42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" name="Freeform 304"/>
            <p:cNvSpPr>
              <a:spLocks/>
            </p:cNvSpPr>
            <p:nvPr/>
          </p:nvSpPr>
          <p:spPr bwMode="auto">
            <a:xfrm>
              <a:off x="3200" y="3065"/>
              <a:ext cx="19" cy="72"/>
            </a:xfrm>
            <a:custGeom>
              <a:avLst/>
              <a:gdLst>
                <a:gd name="T0" fmla="*/ 3 w 19"/>
                <a:gd name="T1" fmla="*/ 0 h 72"/>
                <a:gd name="T2" fmla="*/ 0 w 19"/>
                <a:gd name="T3" fmla="*/ 72 h 72"/>
                <a:gd name="T4" fmla="*/ 19 w 19"/>
                <a:gd name="T5" fmla="*/ 67 h 72"/>
                <a:gd name="T6" fmla="*/ 11 w 19"/>
                <a:gd name="T7" fmla="*/ 57 h 72"/>
                <a:gd name="T8" fmla="*/ 11 w 19"/>
                <a:gd name="T9" fmla="*/ 17 h 72"/>
                <a:gd name="T10" fmla="*/ 3 w 19"/>
                <a:gd name="T11" fmla="*/ 0 h 72"/>
                <a:gd name="T12" fmla="*/ 3 w 19"/>
                <a:gd name="T13" fmla="*/ 0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9" h="72">
                  <a:moveTo>
                    <a:pt x="3" y="0"/>
                  </a:moveTo>
                  <a:lnTo>
                    <a:pt x="0" y="72"/>
                  </a:lnTo>
                  <a:lnTo>
                    <a:pt x="19" y="67"/>
                  </a:lnTo>
                  <a:lnTo>
                    <a:pt x="11" y="57"/>
                  </a:lnTo>
                  <a:lnTo>
                    <a:pt x="11" y="17"/>
                  </a:lnTo>
                  <a:lnTo>
                    <a:pt x="3" y="0"/>
                  </a:lnTo>
                  <a:lnTo>
                    <a:pt x="3" y="0"/>
                  </a:lnTo>
                  <a:close/>
                </a:path>
              </a:pathLst>
            </a:custGeom>
            <a:solidFill>
              <a:srgbClr val="8F827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" name="Freeform 305"/>
            <p:cNvSpPr>
              <a:spLocks/>
            </p:cNvSpPr>
            <p:nvPr/>
          </p:nvSpPr>
          <p:spPr bwMode="auto">
            <a:xfrm>
              <a:off x="2869" y="3087"/>
              <a:ext cx="35" cy="43"/>
            </a:xfrm>
            <a:custGeom>
              <a:avLst/>
              <a:gdLst>
                <a:gd name="T0" fmla="*/ 35 w 35"/>
                <a:gd name="T1" fmla="*/ 0 h 43"/>
                <a:gd name="T2" fmla="*/ 0 w 35"/>
                <a:gd name="T3" fmla="*/ 0 h 43"/>
                <a:gd name="T4" fmla="*/ 0 w 35"/>
                <a:gd name="T5" fmla="*/ 10 h 43"/>
                <a:gd name="T6" fmla="*/ 8 w 35"/>
                <a:gd name="T7" fmla="*/ 13 h 43"/>
                <a:gd name="T8" fmla="*/ 4 w 35"/>
                <a:gd name="T9" fmla="*/ 41 h 43"/>
                <a:gd name="T10" fmla="*/ 32 w 35"/>
                <a:gd name="T11" fmla="*/ 43 h 43"/>
                <a:gd name="T12" fmla="*/ 35 w 35"/>
                <a:gd name="T13" fmla="*/ 0 h 43"/>
                <a:gd name="T14" fmla="*/ 35 w 35"/>
                <a:gd name="T15" fmla="*/ 0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5" h="43">
                  <a:moveTo>
                    <a:pt x="35" y="0"/>
                  </a:moveTo>
                  <a:lnTo>
                    <a:pt x="0" y="0"/>
                  </a:lnTo>
                  <a:lnTo>
                    <a:pt x="0" y="10"/>
                  </a:lnTo>
                  <a:lnTo>
                    <a:pt x="8" y="13"/>
                  </a:lnTo>
                  <a:lnTo>
                    <a:pt x="4" y="41"/>
                  </a:lnTo>
                  <a:lnTo>
                    <a:pt x="32" y="43"/>
                  </a:lnTo>
                  <a:lnTo>
                    <a:pt x="35" y="0"/>
                  </a:lnTo>
                  <a:lnTo>
                    <a:pt x="35" y="0"/>
                  </a:lnTo>
                  <a:close/>
                </a:path>
              </a:pathLst>
            </a:custGeom>
            <a:solidFill>
              <a:srgbClr val="6B594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" name="Freeform 306"/>
            <p:cNvSpPr>
              <a:spLocks/>
            </p:cNvSpPr>
            <p:nvPr/>
          </p:nvSpPr>
          <p:spPr bwMode="auto">
            <a:xfrm>
              <a:off x="3060" y="3045"/>
              <a:ext cx="65" cy="89"/>
            </a:xfrm>
            <a:custGeom>
              <a:avLst/>
              <a:gdLst>
                <a:gd name="T0" fmla="*/ 65 w 65"/>
                <a:gd name="T1" fmla="*/ 4 h 89"/>
                <a:gd name="T2" fmla="*/ 0 w 65"/>
                <a:gd name="T3" fmla="*/ 0 h 89"/>
                <a:gd name="T4" fmla="*/ 0 w 65"/>
                <a:gd name="T5" fmla="*/ 87 h 89"/>
                <a:gd name="T6" fmla="*/ 54 w 65"/>
                <a:gd name="T7" fmla="*/ 89 h 89"/>
                <a:gd name="T8" fmla="*/ 58 w 65"/>
                <a:gd name="T9" fmla="*/ 14 h 89"/>
                <a:gd name="T10" fmla="*/ 65 w 65"/>
                <a:gd name="T11" fmla="*/ 4 h 89"/>
                <a:gd name="T12" fmla="*/ 65 w 65"/>
                <a:gd name="T13" fmla="*/ 4 h 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65" h="89">
                  <a:moveTo>
                    <a:pt x="65" y="4"/>
                  </a:moveTo>
                  <a:lnTo>
                    <a:pt x="0" y="0"/>
                  </a:lnTo>
                  <a:lnTo>
                    <a:pt x="0" y="87"/>
                  </a:lnTo>
                  <a:lnTo>
                    <a:pt x="54" y="89"/>
                  </a:lnTo>
                  <a:lnTo>
                    <a:pt x="58" y="14"/>
                  </a:lnTo>
                  <a:lnTo>
                    <a:pt x="65" y="4"/>
                  </a:lnTo>
                  <a:lnTo>
                    <a:pt x="65" y="4"/>
                  </a:lnTo>
                  <a:close/>
                </a:path>
              </a:pathLst>
            </a:custGeom>
            <a:solidFill>
              <a:srgbClr val="5442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3" name="Freeform 307"/>
            <p:cNvSpPr>
              <a:spLocks/>
            </p:cNvSpPr>
            <p:nvPr/>
          </p:nvSpPr>
          <p:spPr bwMode="auto">
            <a:xfrm>
              <a:off x="3118" y="3057"/>
              <a:ext cx="19" cy="65"/>
            </a:xfrm>
            <a:custGeom>
              <a:avLst/>
              <a:gdLst>
                <a:gd name="T0" fmla="*/ 3 w 19"/>
                <a:gd name="T1" fmla="*/ 0 h 65"/>
                <a:gd name="T2" fmla="*/ 19 w 19"/>
                <a:gd name="T3" fmla="*/ 5 h 65"/>
                <a:gd name="T4" fmla="*/ 12 w 19"/>
                <a:gd name="T5" fmla="*/ 33 h 65"/>
                <a:gd name="T6" fmla="*/ 12 w 19"/>
                <a:gd name="T7" fmla="*/ 63 h 65"/>
                <a:gd name="T8" fmla="*/ 0 w 19"/>
                <a:gd name="T9" fmla="*/ 65 h 65"/>
                <a:gd name="T10" fmla="*/ 3 w 19"/>
                <a:gd name="T11" fmla="*/ 0 h 65"/>
                <a:gd name="T12" fmla="*/ 3 w 19"/>
                <a:gd name="T13" fmla="*/ 0 h 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9" h="65">
                  <a:moveTo>
                    <a:pt x="3" y="0"/>
                  </a:moveTo>
                  <a:lnTo>
                    <a:pt x="19" y="5"/>
                  </a:lnTo>
                  <a:lnTo>
                    <a:pt x="12" y="33"/>
                  </a:lnTo>
                  <a:lnTo>
                    <a:pt x="12" y="63"/>
                  </a:lnTo>
                  <a:lnTo>
                    <a:pt x="0" y="65"/>
                  </a:lnTo>
                  <a:lnTo>
                    <a:pt x="3" y="0"/>
                  </a:lnTo>
                  <a:lnTo>
                    <a:pt x="3" y="0"/>
                  </a:lnTo>
                  <a:close/>
                </a:path>
              </a:pathLst>
            </a:custGeom>
            <a:solidFill>
              <a:srgbClr val="C4E0E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" name="Freeform 308"/>
            <p:cNvSpPr>
              <a:spLocks/>
            </p:cNvSpPr>
            <p:nvPr/>
          </p:nvSpPr>
          <p:spPr bwMode="auto">
            <a:xfrm>
              <a:off x="3099" y="2892"/>
              <a:ext cx="199" cy="93"/>
            </a:xfrm>
            <a:custGeom>
              <a:avLst/>
              <a:gdLst>
                <a:gd name="T0" fmla="*/ 56 w 199"/>
                <a:gd name="T1" fmla="*/ 89 h 93"/>
                <a:gd name="T2" fmla="*/ 199 w 199"/>
                <a:gd name="T3" fmla="*/ 93 h 93"/>
                <a:gd name="T4" fmla="*/ 104 w 199"/>
                <a:gd name="T5" fmla="*/ 0 h 93"/>
                <a:gd name="T6" fmla="*/ 32 w 199"/>
                <a:gd name="T7" fmla="*/ 0 h 93"/>
                <a:gd name="T8" fmla="*/ 0 w 199"/>
                <a:gd name="T9" fmla="*/ 12 h 93"/>
                <a:gd name="T10" fmla="*/ 20 w 199"/>
                <a:gd name="T11" fmla="*/ 41 h 93"/>
                <a:gd name="T12" fmla="*/ 56 w 199"/>
                <a:gd name="T13" fmla="*/ 89 h 93"/>
                <a:gd name="T14" fmla="*/ 56 w 199"/>
                <a:gd name="T15" fmla="*/ 89 h 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99" h="93">
                  <a:moveTo>
                    <a:pt x="56" y="89"/>
                  </a:moveTo>
                  <a:lnTo>
                    <a:pt x="199" y="93"/>
                  </a:lnTo>
                  <a:lnTo>
                    <a:pt x="104" y="0"/>
                  </a:lnTo>
                  <a:lnTo>
                    <a:pt x="32" y="0"/>
                  </a:lnTo>
                  <a:lnTo>
                    <a:pt x="0" y="12"/>
                  </a:lnTo>
                  <a:lnTo>
                    <a:pt x="20" y="41"/>
                  </a:lnTo>
                  <a:lnTo>
                    <a:pt x="56" y="89"/>
                  </a:lnTo>
                  <a:lnTo>
                    <a:pt x="56" y="89"/>
                  </a:lnTo>
                  <a:close/>
                </a:path>
              </a:pathLst>
            </a:custGeom>
            <a:solidFill>
              <a:srgbClr val="6B614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" name="Freeform 309"/>
            <p:cNvSpPr>
              <a:spLocks/>
            </p:cNvSpPr>
            <p:nvPr/>
          </p:nvSpPr>
          <p:spPr bwMode="auto">
            <a:xfrm>
              <a:off x="3145" y="2913"/>
              <a:ext cx="144" cy="74"/>
            </a:xfrm>
            <a:custGeom>
              <a:avLst/>
              <a:gdLst>
                <a:gd name="T0" fmla="*/ 0 w 144"/>
                <a:gd name="T1" fmla="*/ 16 h 74"/>
                <a:gd name="T2" fmla="*/ 5 w 144"/>
                <a:gd name="T3" fmla="*/ 60 h 74"/>
                <a:gd name="T4" fmla="*/ 18 w 144"/>
                <a:gd name="T5" fmla="*/ 63 h 74"/>
                <a:gd name="T6" fmla="*/ 18 w 144"/>
                <a:gd name="T7" fmla="*/ 38 h 74"/>
                <a:gd name="T8" fmla="*/ 33 w 144"/>
                <a:gd name="T9" fmla="*/ 38 h 74"/>
                <a:gd name="T10" fmla="*/ 36 w 144"/>
                <a:gd name="T11" fmla="*/ 56 h 74"/>
                <a:gd name="T12" fmla="*/ 62 w 144"/>
                <a:gd name="T13" fmla="*/ 44 h 74"/>
                <a:gd name="T14" fmla="*/ 91 w 144"/>
                <a:gd name="T15" fmla="*/ 63 h 74"/>
                <a:gd name="T16" fmla="*/ 91 w 144"/>
                <a:gd name="T17" fmla="*/ 42 h 74"/>
                <a:gd name="T18" fmla="*/ 118 w 144"/>
                <a:gd name="T19" fmla="*/ 50 h 74"/>
                <a:gd name="T20" fmla="*/ 144 w 144"/>
                <a:gd name="T21" fmla="*/ 74 h 74"/>
                <a:gd name="T22" fmla="*/ 87 w 144"/>
                <a:gd name="T23" fmla="*/ 20 h 74"/>
                <a:gd name="T24" fmla="*/ 9 w 144"/>
                <a:gd name="T25" fmla="*/ 0 h 74"/>
                <a:gd name="T26" fmla="*/ 0 w 144"/>
                <a:gd name="T27" fmla="*/ 16 h 74"/>
                <a:gd name="T28" fmla="*/ 0 w 144"/>
                <a:gd name="T29" fmla="*/ 16 h 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44" h="74">
                  <a:moveTo>
                    <a:pt x="0" y="16"/>
                  </a:moveTo>
                  <a:lnTo>
                    <a:pt x="5" y="60"/>
                  </a:lnTo>
                  <a:lnTo>
                    <a:pt x="18" y="63"/>
                  </a:lnTo>
                  <a:lnTo>
                    <a:pt x="18" y="38"/>
                  </a:lnTo>
                  <a:lnTo>
                    <a:pt x="33" y="38"/>
                  </a:lnTo>
                  <a:lnTo>
                    <a:pt x="36" y="56"/>
                  </a:lnTo>
                  <a:lnTo>
                    <a:pt x="62" y="44"/>
                  </a:lnTo>
                  <a:lnTo>
                    <a:pt x="91" y="63"/>
                  </a:lnTo>
                  <a:lnTo>
                    <a:pt x="91" y="42"/>
                  </a:lnTo>
                  <a:lnTo>
                    <a:pt x="118" y="50"/>
                  </a:lnTo>
                  <a:lnTo>
                    <a:pt x="144" y="74"/>
                  </a:lnTo>
                  <a:lnTo>
                    <a:pt x="87" y="20"/>
                  </a:lnTo>
                  <a:lnTo>
                    <a:pt x="9" y="0"/>
                  </a:lnTo>
                  <a:lnTo>
                    <a:pt x="0" y="16"/>
                  </a:lnTo>
                  <a:lnTo>
                    <a:pt x="0" y="16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" name="Freeform 310"/>
            <p:cNvSpPr>
              <a:spLocks/>
            </p:cNvSpPr>
            <p:nvPr/>
          </p:nvSpPr>
          <p:spPr bwMode="auto">
            <a:xfrm>
              <a:off x="3429" y="2730"/>
              <a:ext cx="276" cy="432"/>
            </a:xfrm>
            <a:custGeom>
              <a:avLst/>
              <a:gdLst>
                <a:gd name="T0" fmla="*/ 0 w 276"/>
                <a:gd name="T1" fmla="*/ 211 h 432"/>
                <a:gd name="T2" fmla="*/ 16 w 276"/>
                <a:gd name="T3" fmla="*/ 219 h 432"/>
                <a:gd name="T4" fmla="*/ 47 w 276"/>
                <a:gd name="T5" fmla="*/ 219 h 432"/>
                <a:gd name="T6" fmla="*/ 40 w 276"/>
                <a:gd name="T7" fmla="*/ 400 h 432"/>
                <a:gd name="T8" fmla="*/ 50 w 276"/>
                <a:gd name="T9" fmla="*/ 407 h 432"/>
                <a:gd name="T10" fmla="*/ 72 w 276"/>
                <a:gd name="T11" fmla="*/ 432 h 432"/>
                <a:gd name="T12" fmla="*/ 70 w 276"/>
                <a:gd name="T13" fmla="*/ 378 h 432"/>
                <a:gd name="T14" fmla="*/ 86 w 276"/>
                <a:gd name="T15" fmla="*/ 378 h 432"/>
                <a:gd name="T16" fmla="*/ 108 w 276"/>
                <a:gd name="T17" fmla="*/ 407 h 432"/>
                <a:gd name="T18" fmla="*/ 133 w 276"/>
                <a:gd name="T19" fmla="*/ 413 h 432"/>
                <a:gd name="T20" fmla="*/ 122 w 276"/>
                <a:gd name="T21" fmla="*/ 393 h 432"/>
                <a:gd name="T22" fmla="*/ 132 w 276"/>
                <a:gd name="T23" fmla="*/ 374 h 432"/>
                <a:gd name="T24" fmla="*/ 132 w 276"/>
                <a:gd name="T25" fmla="*/ 331 h 432"/>
                <a:gd name="T26" fmla="*/ 201 w 276"/>
                <a:gd name="T27" fmla="*/ 332 h 432"/>
                <a:gd name="T28" fmla="*/ 200 w 276"/>
                <a:gd name="T29" fmla="*/ 404 h 432"/>
                <a:gd name="T30" fmla="*/ 213 w 276"/>
                <a:gd name="T31" fmla="*/ 393 h 432"/>
                <a:gd name="T32" fmla="*/ 229 w 276"/>
                <a:gd name="T33" fmla="*/ 404 h 432"/>
                <a:gd name="T34" fmla="*/ 239 w 276"/>
                <a:gd name="T35" fmla="*/ 390 h 432"/>
                <a:gd name="T36" fmla="*/ 260 w 276"/>
                <a:gd name="T37" fmla="*/ 411 h 432"/>
                <a:gd name="T38" fmla="*/ 276 w 276"/>
                <a:gd name="T39" fmla="*/ 377 h 432"/>
                <a:gd name="T40" fmla="*/ 276 w 276"/>
                <a:gd name="T41" fmla="*/ 209 h 432"/>
                <a:gd name="T42" fmla="*/ 206 w 276"/>
                <a:gd name="T43" fmla="*/ 78 h 432"/>
                <a:gd name="T44" fmla="*/ 162 w 276"/>
                <a:gd name="T45" fmla="*/ 11 h 432"/>
                <a:gd name="T46" fmla="*/ 146 w 276"/>
                <a:gd name="T47" fmla="*/ 0 h 432"/>
                <a:gd name="T48" fmla="*/ 122 w 276"/>
                <a:gd name="T49" fmla="*/ 18 h 432"/>
                <a:gd name="T50" fmla="*/ 65 w 276"/>
                <a:gd name="T51" fmla="*/ 148 h 432"/>
                <a:gd name="T52" fmla="*/ 29 w 276"/>
                <a:gd name="T53" fmla="*/ 191 h 432"/>
                <a:gd name="T54" fmla="*/ 0 w 276"/>
                <a:gd name="T55" fmla="*/ 211 h 432"/>
                <a:gd name="T56" fmla="*/ 0 w 276"/>
                <a:gd name="T57" fmla="*/ 211 h 4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276" h="432">
                  <a:moveTo>
                    <a:pt x="0" y="211"/>
                  </a:moveTo>
                  <a:lnTo>
                    <a:pt x="16" y="219"/>
                  </a:lnTo>
                  <a:lnTo>
                    <a:pt x="47" y="219"/>
                  </a:lnTo>
                  <a:lnTo>
                    <a:pt x="40" y="400"/>
                  </a:lnTo>
                  <a:lnTo>
                    <a:pt x="50" y="407"/>
                  </a:lnTo>
                  <a:lnTo>
                    <a:pt x="72" y="432"/>
                  </a:lnTo>
                  <a:lnTo>
                    <a:pt x="70" y="378"/>
                  </a:lnTo>
                  <a:lnTo>
                    <a:pt x="86" y="378"/>
                  </a:lnTo>
                  <a:lnTo>
                    <a:pt x="108" y="407"/>
                  </a:lnTo>
                  <a:lnTo>
                    <a:pt x="133" y="413"/>
                  </a:lnTo>
                  <a:lnTo>
                    <a:pt x="122" y="393"/>
                  </a:lnTo>
                  <a:lnTo>
                    <a:pt x="132" y="374"/>
                  </a:lnTo>
                  <a:lnTo>
                    <a:pt x="132" y="331"/>
                  </a:lnTo>
                  <a:lnTo>
                    <a:pt x="201" y="332"/>
                  </a:lnTo>
                  <a:lnTo>
                    <a:pt x="200" y="404"/>
                  </a:lnTo>
                  <a:lnTo>
                    <a:pt x="213" y="393"/>
                  </a:lnTo>
                  <a:lnTo>
                    <a:pt x="229" y="404"/>
                  </a:lnTo>
                  <a:lnTo>
                    <a:pt x="239" y="390"/>
                  </a:lnTo>
                  <a:lnTo>
                    <a:pt x="260" y="411"/>
                  </a:lnTo>
                  <a:lnTo>
                    <a:pt x="276" y="377"/>
                  </a:lnTo>
                  <a:lnTo>
                    <a:pt x="276" y="209"/>
                  </a:lnTo>
                  <a:lnTo>
                    <a:pt x="206" y="78"/>
                  </a:lnTo>
                  <a:lnTo>
                    <a:pt x="162" y="11"/>
                  </a:lnTo>
                  <a:lnTo>
                    <a:pt x="146" y="0"/>
                  </a:lnTo>
                  <a:lnTo>
                    <a:pt x="122" y="18"/>
                  </a:lnTo>
                  <a:lnTo>
                    <a:pt x="65" y="148"/>
                  </a:lnTo>
                  <a:lnTo>
                    <a:pt x="29" y="191"/>
                  </a:lnTo>
                  <a:lnTo>
                    <a:pt x="0" y="211"/>
                  </a:lnTo>
                  <a:lnTo>
                    <a:pt x="0" y="211"/>
                  </a:lnTo>
                  <a:close/>
                </a:path>
              </a:pathLst>
            </a:custGeom>
            <a:solidFill>
              <a:srgbClr val="B3BDB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" name="Freeform 311"/>
            <p:cNvSpPr>
              <a:spLocks/>
            </p:cNvSpPr>
            <p:nvPr/>
          </p:nvSpPr>
          <p:spPr bwMode="auto">
            <a:xfrm>
              <a:off x="3616" y="2934"/>
              <a:ext cx="17" cy="57"/>
            </a:xfrm>
            <a:custGeom>
              <a:avLst/>
              <a:gdLst>
                <a:gd name="T0" fmla="*/ 7 w 17"/>
                <a:gd name="T1" fmla="*/ 0 h 57"/>
                <a:gd name="T2" fmla="*/ 17 w 17"/>
                <a:gd name="T3" fmla="*/ 0 h 57"/>
                <a:gd name="T4" fmla="*/ 13 w 17"/>
                <a:gd name="T5" fmla="*/ 57 h 57"/>
                <a:gd name="T6" fmla="*/ 0 w 17"/>
                <a:gd name="T7" fmla="*/ 53 h 57"/>
                <a:gd name="T8" fmla="*/ 7 w 17"/>
                <a:gd name="T9" fmla="*/ 0 h 57"/>
                <a:gd name="T10" fmla="*/ 7 w 17"/>
                <a:gd name="T11" fmla="*/ 0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7" h="57">
                  <a:moveTo>
                    <a:pt x="7" y="0"/>
                  </a:moveTo>
                  <a:lnTo>
                    <a:pt x="17" y="0"/>
                  </a:lnTo>
                  <a:lnTo>
                    <a:pt x="13" y="57"/>
                  </a:lnTo>
                  <a:lnTo>
                    <a:pt x="0" y="53"/>
                  </a:lnTo>
                  <a:lnTo>
                    <a:pt x="7" y="0"/>
                  </a:lnTo>
                  <a:lnTo>
                    <a:pt x="7" y="0"/>
                  </a:lnTo>
                  <a:close/>
                </a:path>
              </a:pathLst>
            </a:custGeom>
            <a:solidFill>
              <a:srgbClr val="D6E0E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" name="Freeform 312"/>
            <p:cNvSpPr>
              <a:spLocks/>
            </p:cNvSpPr>
            <p:nvPr/>
          </p:nvSpPr>
          <p:spPr bwMode="auto">
            <a:xfrm>
              <a:off x="3144" y="2719"/>
              <a:ext cx="486" cy="237"/>
            </a:xfrm>
            <a:custGeom>
              <a:avLst/>
              <a:gdLst>
                <a:gd name="T0" fmla="*/ 134 w 486"/>
                <a:gd name="T1" fmla="*/ 237 h 237"/>
                <a:gd name="T2" fmla="*/ 201 w 486"/>
                <a:gd name="T3" fmla="*/ 233 h 237"/>
                <a:gd name="T4" fmla="*/ 295 w 486"/>
                <a:gd name="T5" fmla="*/ 218 h 237"/>
                <a:gd name="T6" fmla="*/ 339 w 486"/>
                <a:gd name="T7" fmla="*/ 205 h 237"/>
                <a:gd name="T8" fmla="*/ 367 w 486"/>
                <a:gd name="T9" fmla="*/ 202 h 237"/>
                <a:gd name="T10" fmla="*/ 387 w 486"/>
                <a:gd name="T11" fmla="*/ 202 h 237"/>
                <a:gd name="T12" fmla="*/ 383 w 486"/>
                <a:gd name="T13" fmla="*/ 194 h 237"/>
                <a:gd name="T14" fmla="*/ 341 w 486"/>
                <a:gd name="T15" fmla="*/ 190 h 237"/>
                <a:gd name="T16" fmla="*/ 400 w 486"/>
                <a:gd name="T17" fmla="*/ 89 h 237"/>
                <a:gd name="T18" fmla="*/ 423 w 486"/>
                <a:gd name="T19" fmla="*/ 31 h 237"/>
                <a:gd name="T20" fmla="*/ 434 w 486"/>
                <a:gd name="T21" fmla="*/ 16 h 237"/>
                <a:gd name="T22" fmla="*/ 447 w 486"/>
                <a:gd name="T23" fmla="*/ 29 h 237"/>
                <a:gd name="T24" fmla="*/ 457 w 486"/>
                <a:gd name="T25" fmla="*/ 56 h 237"/>
                <a:gd name="T26" fmla="*/ 486 w 486"/>
                <a:gd name="T27" fmla="*/ 99 h 237"/>
                <a:gd name="T28" fmla="*/ 479 w 486"/>
                <a:gd name="T29" fmla="*/ 65 h 237"/>
                <a:gd name="T30" fmla="*/ 454 w 486"/>
                <a:gd name="T31" fmla="*/ 18 h 237"/>
                <a:gd name="T32" fmla="*/ 411 w 486"/>
                <a:gd name="T33" fmla="*/ 0 h 237"/>
                <a:gd name="T34" fmla="*/ 154 w 486"/>
                <a:gd name="T35" fmla="*/ 62 h 237"/>
                <a:gd name="T36" fmla="*/ 59 w 486"/>
                <a:gd name="T37" fmla="*/ 74 h 237"/>
                <a:gd name="T38" fmla="*/ 33 w 486"/>
                <a:gd name="T39" fmla="*/ 99 h 237"/>
                <a:gd name="T40" fmla="*/ 0 w 486"/>
                <a:gd name="T41" fmla="*/ 123 h 237"/>
                <a:gd name="T42" fmla="*/ 0 w 486"/>
                <a:gd name="T43" fmla="*/ 142 h 237"/>
                <a:gd name="T44" fmla="*/ 73 w 486"/>
                <a:gd name="T45" fmla="*/ 193 h 237"/>
                <a:gd name="T46" fmla="*/ 119 w 486"/>
                <a:gd name="T47" fmla="*/ 233 h 237"/>
                <a:gd name="T48" fmla="*/ 134 w 486"/>
                <a:gd name="T49" fmla="*/ 237 h 237"/>
                <a:gd name="T50" fmla="*/ 134 w 486"/>
                <a:gd name="T51" fmla="*/ 237 h 2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486" h="237">
                  <a:moveTo>
                    <a:pt x="134" y="237"/>
                  </a:moveTo>
                  <a:lnTo>
                    <a:pt x="201" y="233"/>
                  </a:lnTo>
                  <a:lnTo>
                    <a:pt x="295" y="218"/>
                  </a:lnTo>
                  <a:lnTo>
                    <a:pt x="339" y="205"/>
                  </a:lnTo>
                  <a:lnTo>
                    <a:pt x="367" y="202"/>
                  </a:lnTo>
                  <a:lnTo>
                    <a:pt x="387" y="202"/>
                  </a:lnTo>
                  <a:lnTo>
                    <a:pt x="383" y="194"/>
                  </a:lnTo>
                  <a:lnTo>
                    <a:pt x="341" y="190"/>
                  </a:lnTo>
                  <a:lnTo>
                    <a:pt x="400" y="89"/>
                  </a:lnTo>
                  <a:lnTo>
                    <a:pt x="423" y="31"/>
                  </a:lnTo>
                  <a:lnTo>
                    <a:pt x="434" y="16"/>
                  </a:lnTo>
                  <a:lnTo>
                    <a:pt x="447" y="29"/>
                  </a:lnTo>
                  <a:lnTo>
                    <a:pt x="457" y="56"/>
                  </a:lnTo>
                  <a:lnTo>
                    <a:pt x="486" y="99"/>
                  </a:lnTo>
                  <a:lnTo>
                    <a:pt x="479" y="65"/>
                  </a:lnTo>
                  <a:lnTo>
                    <a:pt x="454" y="18"/>
                  </a:lnTo>
                  <a:lnTo>
                    <a:pt x="411" y="0"/>
                  </a:lnTo>
                  <a:lnTo>
                    <a:pt x="154" y="62"/>
                  </a:lnTo>
                  <a:lnTo>
                    <a:pt x="59" y="74"/>
                  </a:lnTo>
                  <a:lnTo>
                    <a:pt x="33" y="99"/>
                  </a:lnTo>
                  <a:lnTo>
                    <a:pt x="0" y="123"/>
                  </a:lnTo>
                  <a:lnTo>
                    <a:pt x="0" y="142"/>
                  </a:lnTo>
                  <a:lnTo>
                    <a:pt x="73" y="193"/>
                  </a:lnTo>
                  <a:lnTo>
                    <a:pt x="119" y="233"/>
                  </a:lnTo>
                  <a:lnTo>
                    <a:pt x="134" y="237"/>
                  </a:lnTo>
                  <a:lnTo>
                    <a:pt x="134" y="237"/>
                  </a:lnTo>
                  <a:close/>
                </a:path>
              </a:pathLst>
            </a:custGeom>
            <a:solidFill>
              <a:srgbClr val="73695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9" name="Freeform 313"/>
            <p:cNvSpPr>
              <a:spLocks/>
            </p:cNvSpPr>
            <p:nvPr/>
          </p:nvSpPr>
          <p:spPr bwMode="auto">
            <a:xfrm>
              <a:off x="3465" y="2835"/>
              <a:ext cx="34" cy="57"/>
            </a:xfrm>
            <a:custGeom>
              <a:avLst/>
              <a:gdLst>
                <a:gd name="T0" fmla="*/ 20 w 34"/>
                <a:gd name="T1" fmla="*/ 10 h 57"/>
                <a:gd name="T2" fmla="*/ 0 w 34"/>
                <a:gd name="T3" fmla="*/ 57 h 57"/>
                <a:gd name="T4" fmla="*/ 21 w 34"/>
                <a:gd name="T5" fmla="*/ 31 h 57"/>
                <a:gd name="T6" fmla="*/ 34 w 34"/>
                <a:gd name="T7" fmla="*/ 0 h 57"/>
                <a:gd name="T8" fmla="*/ 20 w 34"/>
                <a:gd name="T9" fmla="*/ 10 h 57"/>
                <a:gd name="T10" fmla="*/ 20 w 34"/>
                <a:gd name="T11" fmla="*/ 10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4" h="57">
                  <a:moveTo>
                    <a:pt x="20" y="10"/>
                  </a:moveTo>
                  <a:lnTo>
                    <a:pt x="0" y="57"/>
                  </a:lnTo>
                  <a:lnTo>
                    <a:pt x="21" y="31"/>
                  </a:lnTo>
                  <a:lnTo>
                    <a:pt x="34" y="0"/>
                  </a:lnTo>
                  <a:lnTo>
                    <a:pt x="20" y="10"/>
                  </a:lnTo>
                  <a:lnTo>
                    <a:pt x="20" y="10"/>
                  </a:lnTo>
                  <a:close/>
                </a:path>
              </a:pathLst>
            </a:custGeom>
            <a:solidFill>
              <a:srgbClr val="A394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0" name="Freeform 314"/>
            <p:cNvSpPr>
              <a:spLocks/>
            </p:cNvSpPr>
            <p:nvPr/>
          </p:nvSpPr>
          <p:spPr bwMode="auto">
            <a:xfrm>
              <a:off x="3378" y="2860"/>
              <a:ext cx="21" cy="28"/>
            </a:xfrm>
            <a:custGeom>
              <a:avLst/>
              <a:gdLst>
                <a:gd name="T0" fmla="*/ 21 w 21"/>
                <a:gd name="T1" fmla="*/ 0 h 28"/>
                <a:gd name="T2" fmla="*/ 12 w 21"/>
                <a:gd name="T3" fmla="*/ 28 h 28"/>
                <a:gd name="T4" fmla="*/ 0 w 21"/>
                <a:gd name="T5" fmla="*/ 3 h 28"/>
                <a:gd name="T6" fmla="*/ 21 w 21"/>
                <a:gd name="T7" fmla="*/ 0 h 28"/>
                <a:gd name="T8" fmla="*/ 21 w 21"/>
                <a:gd name="T9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1" h="28">
                  <a:moveTo>
                    <a:pt x="21" y="0"/>
                  </a:moveTo>
                  <a:lnTo>
                    <a:pt x="12" y="28"/>
                  </a:lnTo>
                  <a:lnTo>
                    <a:pt x="0" y="3"/>
                  </a:lnTo>
                  <a:lnTo>
                    <a:pt x="21" y="0"/>
                  </a:lnTo>
                  <a:lnTo>
                    <a:pt x="21" y="0"/>
                  </a:lnTo>
                  <a:close/>
                </a:path>
              </a:pathLst>
            </a:custGeom>
            <a:solidFill>
              <a:srgbClr val="A394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1" name="Freeform 315"/>
            <p:cNvSpPr>
              <a:spLocks/>
            </p:cNvSpPr>
            <p:nvPr/>
          </p:nvSpPr>
          <p:spPr bwMode="auto">
            <a:xfrm>
              <a:off x="3206" y="2810"/>
              <a:ext cx="44" cy="96"/>
            </a:xfrm>
            <a:custGeom>
              <a:avLst/>
              <a:gdLst>
                <a:gd name="T0" fmla="*/ 12 w 44"/>
                <a:gd name="T1" fmla="*/ 0 h 96"/>
                <a:gd name="T2" fmla="*/ 0 w 44"/>
                <a:gd name="T3" fmla="*/ 40 h 96"/>
                <a:gd name="T4" fmla="*/ 32 w 44"/>
                <a:gd name="T5" fmla="*/ 96 h 96"/>
                <a:gd name="T6" fmla="*/ 44 w 44"/>
                <a:gd name="T7" fmla="*/ 43 h 96"/>
                <a:gd name="T8" fmla="*/ 43 w 44"/>
                <a:gd name="T9" fmla="*/ 19 h 96"/>
                <a:gd name="T10" fmla="*/ 12 w 44"/>
                <a:gd name="T11" fmla="*/ 0 h 96"/>
                <a:gd name="T12" fmla="*/ 12 w 44"/>
                <a:gd name="T13" fmla="*/ 0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44" h="96">
                  <a:moveTo>
                    <a:pt x="12" y="0"/>
                  </a:moveTo>
                  <a:lnTo>
                    <a:pt x="0" y="40"/>
                  </a:lnTo>
                  <a:lnTo>
                    <a:pt x="32" y="96"/>
                  </a:lnTo>
                  <a:lnTo>
                    <a:pt x="44" y="43"/>
                  </a:lnTo>
                  <a:lnTo>
                    <a:pt x="43" y="19"/>
                  </a:lnTo>
                  <a:lnTo>
                    <a:pt x="12" y="0"/>
                  </a:lnTo>
                  <a:lnTo>
                    <a:pt x="12" y="0"/>
                  </a:lnTo>
                  <a:close/>
                </a:path>
              </a:pathLst>
            </a:custGeom>
            <a:solidFill>
              <a:srgbClr val="8F827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" name="Freeform 316"/>
            <p:cNvSpPr>
              <a:spLocks/>
            </p:cNvSpPr>
            <p:nvPr/>
          </p:nvSpPr>
          <p:spPr bwMode="auto">
            <a:xfrm>
              <a:off x="3218" y="2707"/>
              <a:ext cx="40" cy="135"/>
            </a:xfrm>
            <a:custGeom>
              <a:avLst/>
              <a:gdLst>
                <a:gd name="T0" fmla="*/ 25 w 40"/>
                <a:gd name="T1" fmla="*/ 0 h 135"/>
                <a:gd name="T2" fmla="*/ 40 w 40"/>
                <a:gd name="T3" fmla="*/ 91 h 135"/>
                <a:gd name="T4" fmla="*/ 11 w 40"/>
                <a:gd name="T5" fmla="*/ 135 h 135"/>
                <a:gd name="T6" fmla="*/ 0 w 40"/>
                <a:gd name="T7" fmla="*/ 111 h 135"/>
                <a:gd name="T8" fmla="*/ 4 w 40"/>
                <a:gd name="T9" fmla="*/ 40 h 135"/>
                <a:gd name="T10" fmla="*/ 5 w 40"/>
                <a:gd name="T11" fmla="*/ 12 h 135"/>
                <a:gd name="T12" fmla="*/ 25 w 40"/>
                <a:gd name="T13" fmla="*/ 0 h 135"/>
                <a:gd name="T14" fmla="*/ 25 w 40"/>
                <a:gd name="T15" fmla="*/ 0 h 1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40" h="135">
                  <a:moveTo>
                    <a:pt x="25" y="0"/>
                  </a:moveTo>
                  <a:lnTo>
                    <a:pt x="40" y="91"/>
                  </a:lnTo>
                  <a:lnTo>
                    <a:pt x="11" y="135"/>
                  </a:lnTo>
                  <a:lnTo>
                    <a:pt x="0" y="111"/>
                  </a:lnTo>
                  <a:lnTo>
                    <a:pt x="4" y="40"/>
                  </a:lnTo>
                  <a:lnTo>
                    <a:pt x="5" y="12"/>
                  </a:lnTo>
                  <a:lnTo>
                    <a:pt x="25" y="0"/>
                  </a:lnTo>
                  <a:lnTo>
                    <a:pt x="25" y="0"/>
                  </a:lnTo>
                  <a:close/>
                </a:path>
              </a:pathLst>
            </a:custGeom>
            <a:solidFill>
              <a:srgbClr val="73695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" name="Freeform 317"/>
            <p:cNvSpPr>
              <a:spLocks/>
            </p:cNvSpPr>
            <p:nvPr/>
          </p:nvSpPr>
          <p:spPr bwMode="auto">
            <a:xfrm>
              <a:off x="2725" y="2708"/>
              <a:ext cx="650" cy="362"/>
            </a:xfrm>
            <a:custGeom>
              <a:avLst/>
              <a:gdLst>
                <a:gd name="T0" fmla="*/ 518 w 650"/>
                <a:gd name="T1" fmla="*/ 0 h 362"/>
                <a:gd name="T2" fmla="*/ 522 w 650"/>
                <a:gd name="T3" fmla="*/ 131 h 362"/>
                <a:gd name="T4" fmla="*/ 513 w 650"/>
                <a:gd name="T5" fmla="*/ 196 h 362"/>
                <a:gd name="T6" fmla="*/ 470 w 650"/>
                <a:gd name="T7" fmla="*/ 141 h 362"/>
                <a:gd name="T8" fmla="*/ 212 w 650"/>
                <a:gd name="T9" fmla="*/ 123 h 362"/>
                <a:gd name="T10" fmla="*/ 108 w 650"/>
                <a:gd name="T11" fmla="*/ 127 h 362"/>
                <a:gd name="T12" fmla="*/ 21 w 650"/>
                <a:gd name="T13" fmla="*/ 110 h 362"/>
                <a:gd name="T14" fmla="*/ 21 w 650"/>
                <a:gd name="T15" fmla="*/ 82 h 362"/>
                <a:gd name="T16" fmla="*/ 1 w 650"/>
                <a:gd name="T17" fmla="*/ 82 h 362"/>
                <a:gd name="T18" fmla="*/ 0 w 650"/>
                <a:gd name="T19" fmla="*/ 124 h 362"/>
                <a:gd name="T20" fmla="*/ 71 w 650"/>
                <a:gd name="T21" fmla="*/ 251 h 362"/>
                <a:gd name="T22" fmla="*/ 111 w 650"/>
                <a:gd name="T23" fmla="*/ 284 h 362"/>
                <a:gd name="T24" fmla="*/ 127 w 650"/>
                <a:gd name="T25" fmla="*/ 287 h 362"/>
                <a:gd name="T26" fmla="*/ 108 w 650"/>
                <a:gd name="T27" fmla="*/ 332 h 362"/>
                <a:gd name="T28" fmla="*/ 88 w 650"/>
                <a:gd name="T29" fmla="*/ 362 h 362"/>
                <a:gd name="T30" fmla="*/ 135 w 650"/>
                <a:gd name="T31" fmla="*/ 349 h 362"/>
                <a:gd name="T32" fmla="*/ 166 w 650"/>
                <a:gd name="T33" fmla="*/ 283 h 362"/>
                <a:gd name="T34" fmla="*/ 152 w 650"/>
                <a:gd name="T35" fmla="*/ 247 h 362"/>
                <a:gd name="T36" fmla="*/ 196 w 650"/>
                <a:gd name="T37" fmla="*/ 227 h 362"/>
                <a:gd name="T38" fmla="*/ 322 w 650"/>
                <a:gd name="T39" fmla="*/ 215 h 362"/>
                <a:gd name="T40" fmla="*/ 378 w 650"/>
                <a:gd name="T41" fmla="*/ 202 h 362"/>
                <a:gd name="T42" fmla="*/ 407 w 650"/>
                <a:gd name="T43" fmla="*/ 254 h 362"/>
                <a:gd name="T44" fmla="*/ 478 w 650"/>
                <a:gd name="T45" fmla="*/ 344 h 362"/>
                <a:gd name="T46" fmla="*/ 466 w 650"/>
                <a:gd name="T47" fmla="*/ 319 h 362"/>
                <a:gd name="T48" fmla="*/ 394 w 650"/>
                <a:gd name="T49" fmla="*/ 216 h 362"/>
                <a:gd name="T50" fmla="*/ 441 w 650"/>
                <a:gd name="T51" fmla="*/ 227 h 362"/>
                <a:gd name="T52" fmla="*/ 501 w 650"/>
                <a:gd name="T53" fmla="*/ 227 h 362"/>
                <a:gd name="T54" fmla="*/ 537 w 650"/>
                <a:gd name="T55" fmla="*/ 252 h 362"/>
                <a:gd name="T56" fmla="*/ 566 w 650"/>
                <a:gd name="T57" fmla="*/ 269 h 362"/>
                <a:gd name="T58" fmla="*/ 543 w 650"/>
                <a:gd name="T59" fmla="*/ 244 h 362"/>
                <a:gd name="T60" fmla="*/ 574 w 650"/>
                <a:gd name="T61" fmla="*/ 234 h 362"/>
                <a:gd name="T62" fmla="*/ 525 w 650"/>
                <a:gd name="T63" fmla="*/ 229 h 362"/>
                <a:gd name="T64" fmla="*/ 529 w 650"/>
                <a:gd name="T65" fmla="*/ 213 h 362"/>
                <a:gd name="T66" fmla="*/ 566 w 650"/>
                <a:gd name="T67" fmla="*/ 201 h 362"/>
                <a:gd name="T68" fmla="*/ 594 w 650"/>
                <a:gd name="T69" fmla="*/ 167 h 362"/>
                <a:gd name="T70" fmla="*/ 640 w 650"/>
                <a:gd name="T71" fmla="*/ 150 h 362"/>
                <a:gd name="T72" fmla="*/ 650 w 650"/>
                <a:gd name="T73" fmla="*/ 108 h 362"/>
                <a:gd name="T74" fmla="*/ 575 w 650"/>
                <a:gd name="T75" fmla="*/ 106 h 362"/>
                <a:gd name="T76" fmla="*/ 565 w 650"/>
                <a:gd name="T77" fmla="*/ 71 h 362"/>
                <a:gd name="T78" fmla="*/ 561 w 650"/>
                <a:gd name="T79" fmla="*/ 4 h 362"/>
                <a:gd name="T80" fmla="*/ 545 w 650"/>
                <a:gd name="T81" fmla="*/ 1 h 362"/>
                <a:gd name="T82" fmla="*/ 518 w 650"/>
                <a:gd name="T83" fmla="*/ 0 h 362"/>
                <a:gd name="T84" fmla="*/ 518 w 650"/>
                <a:gd name="T85" fmla="*/ 0 h 3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650" h="362">
                  <a:moveTo>
                    <a:pt x="518" y="0"/>
                  </a:moveTo>
                  <a:lnTo>
                    <a:pt x="522" y="131"/>
                  </a:lnTo>
                  <a:lnTo>
                    <a:pt x="513" y="196"/>
                  </a:lnTo>
                  <a:lnTo>
                    <a:pt x="470" y="141"/>
                  </a:lnTo>
                  <a:lnTo>
                    <a:pt x="212" y="123"/>
                  </a:lnTo>
                  <a:lnTo>
                    <a:pt x="108" y="127"/>
                  </a:lnTo>
                  <a:lnTo>
                    <a:pt x="21" y="110"/>
                  </a:lnTo>
                  <a:lnTo>
                    <a:pt x="21" y="82"/>
                  </a:lnTo>
                  <a:lnTo>
                    <a:pt x="1" y="82"/>
                  </a:lnTo>
                  <a:lnTo>
                    <a:pt x="0" y="124"/>
                  </a:lnTo>
                  <a:lnTo>
                    <a:pt x="71" y="251"/>
                  </a:lnTo>
                  <a:lnTo>
                    <a:pt x="111" y="284"/>
                  </a:lnTo>
                  <a:lnTo>
                    <a:pt x="127" y="287"/>
                  </a:lnTo>
                  <a:lnTo>
                    <a:pt x="108" y="332"/>
                  </a:lnTo>
                  <a:lnTo>
                    <a:pt x="88" y="362"/>
                  </a:lnTo>
                  <a:lnTo>
                    <a:pt x="135" y="349"/>
                  </a:lnTo>
                  <a:lnTo>
                    <a:pt x="166" y="283"/>
                  </a:lnTo>
                  <a:lnTo>
                    <a:pt x="152" y="247"/>
                  </a:lnTo>
                  <a:lnTo>
                    <a:pt x="196" y="227"/>
                  </a:lnTo>
                  <a:lnTo>
                    <a:pt x="322" y="215"/>
                  </a:lnTo>
                  <a:lnTo>
                    <a:pt x="378" y="202"/>
                  </a:lnTo>
                  <a:lnTo>
                    <a:pt x="407" y="254"/>
                  </a:lnTo>
                  <a:lnTo>
                    <a:pt x="478" y="344"/>
                  </a:lnTo>
                  <a:lnTo>
                    <a:pt x="466" y="319"/>
                  </a:lnTo>
                  <a:lnTo>
                    <a:pt x="394" y="216"/>
                  </a:lnTo>
                  <a:lnTo>
                    <a:pt x="441" y="227"/>
                  </a:lnTo>
                  <a:lnTo>
                    <a:pt x="501" y="227"/>
                  </a:lnTo>
                  <a:lnTo>
                    <a:pt x="537" y="252"/>
                  </a:lnTo>
                  <a:lnTo>
                    <a:pt x="566" y="269"/>
                  </a:lnTo>
                  <a:lnTo>
                    <a:pt x="543" y="244"/>
                  </a:lnTo>
                  <a:lnTo>
                    <a:pt x="574" y="234"/>
                  </a:lnTo>
                  <a:lnTo>
                    <a:pt x="525" y="229"/>
                  </a:lnTo>
                  <a:lnTo>
                    <a:pt x="529" y="213"/>
                  </a:lnTo>
                  <a:lnTo>
                    <a:pt x="566" y="201"/>
                  </a:lnTo>
                  <a:lnTo>
                    <a:pt x="594" y="167"/>
                  </a:lnTo>
                  <a:lnTo>
                    <a:pt x="640" y="150"/>
                  </a:lnTo>
                  <a:lnTo>
                    <a:pt x="650" y="108"/>
                  </a:lnTo>
                  <a:lnTo>
                    <a:pt x="575" y="106"/>
                  </a:lnTo>
                  <a:lnTo>
                    <a:pt x="565" y="71"/>
                  </a:lnTo>
                  <a:lnTo>
                    <a:pt x="561" y="4"/>
                  </a:lnTo>
                  <a:lnTo>
                    <a:pt x="545" y="1"/>
                  </a:lnTo>
                  <a:lnTo>
                    <a:pt x="518" y="0"/>
                  </a:lnTo>
                  <a:lnTo>
                    <a:pt x="518" y="0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" name="Freeform 318"/>
            <p:cNvSpPr>
              <a:spLocks/>
            </p:cNvSpPr>
            <p:nvPr/>
          </p:nvSpPr>
          <p:spPr bwMode="auto">
            <a:xfrm>
              <a:off x="3531" y="2793"/>
              <a:ext cx="112" cy="28"/>
            </a:xfrm>
            <a:custGeom>
              <a:avLst/>
              <a:gdLst>
                <a:gd name="T0" fmla="*/ 104 w 112"/>
                <a:gd name="T1" fmla="*/ 13 h 28"/>
                <a:gd name="T2" fmla="*/ 0 w 112"/>
                <a:gd name="T3" fmla="*/ 0 h 28"/>
                <a:gd name="T4" fmla="*/ 0 w 112"/>
                <a:gd name="T5" fmla="*/ 10 h 28"/>
                <a:gd name="T6" fmla="*/ 112 w 112"/>
                <a:gd name="T7" fmla="*/ 28 h 28"/>
                <a:gd name="T8" fmla="*/ 104 w 112"/>
                <a:gd name="T9" fmla="*/ 13 h 28"/>
                <a:gd name="T10" fmla="*/ 104 w 112"/>
                <a:gd name="T11" fmla="*/ 13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12" h="28">
                  <a:moveTo>
                    <a:pt x="104" y="13"/>
                  </a:moveTo>
                  <a:lnTo>
                    <a:pt x="0" y="0"/>
                  </a:lnTo>
                  <a:lnTo>
                    <a:pt x="0" y="10"/>
                  </a:lnTo>
                  <a:lnTo>
                    <a:pt x="112" y="28"/>
                  </a:lnTo>
                  <a:lnTo>
                    <a:pt x="104" y="13"/>
                  </a:lnTo>
                  <a:lnTo>
                    <a:pt x="104" y="13"/>
                  </a:lnTo>
                  <a:close/>
                </a:path>
              </a:pathLst>
            </a:custGeom>
            <a:solidFill>
              <a:srgbClr val="73695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5" name="Freeform 319"/>
            <p:cNvSpPr>
              <a:spLocks/>
            </p:cNvSpPr>
            <p:nvPr/>
          </p:nvSpPr>
          <p:spPr bwMode="auto">
            <a:xfrm>
              <a:off x="3483" y="2910"/>
              <a:ext cx="210" cy="81"/>
            </a:xfrm>
            <a:custGeom>
              <a:avLst/>
              <a:gdLst>
                <a:gd name="T0" fmla="*/ 136 w 210"/>
                <a:gd name="T1" fmla="*/ 81 h 81"/>
                <a:gd name="T2" fmla="*/ 79 w 210"/>
                <a:gd name="T3" fmla="*/ 75 h 81"/>
                <a:gd name="T4" fmla="*/ 83 w 210"/>
                <a:gd name="T5" fmla="*/ 17 h 81"/>
                <a:gd name="T6" fmla="*/ 0 w 210"/>
                <a:gd name="T7" fmla="*/ 11 h 81"/>
                <a:gd name="T8" fmla="*/ 0 w 210"/>
                <a:gd name="T9" fmla="*/ 0 h 81"/>
                <a:gd name="T10" fmla="*/ 140 w 210"/>
                <a:gd name="T11" fmla="*/ 11 h 81"/>
                <a:gd name="T12" fmla="*/ 206 w 210"/>
                <a:gd name="T13" fmla="*/ 16 h 81"/>
                <a:gd name="T14" fmla="*/ 210 w 210"/>
                <a:gd name="T15" fmla="*/ 29 h 81"/>
                <a:gd name="T16" fmla="*/ 159 w 210"/>
                <a:gd name="T17" fmla="*/ 23 h 81"/>
                <a:gd name="T18" fmla="*/ 136 w 210"/>
                <a:gd name="T19" fmla="*/ 23 h 81"/>
                <a:gd name="T20" fmla="*/ 136 w 210"/>
                <a:gd name="T21" fmla="*/ 81 h 81"/>
                <a:gd name="T22" fmla="*/ 136 w 210"/>
                <a:gd name="T23" fmla="*/ 81 h 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10" h="81">
                  <a:moveTo>
                    <a:pt x="136" y="81"/>
                  </a:moveTo>
                  <a:lnTo>
                    <a:pt x="79" y="75"/>
                  </a:lnTo>
                  <a:lnTo>
                    <a:pt x="83" y="17"/>
                  </a:lnTo>
                  <a:lnTo>
                    <a:pt x="0" y="11"/>
                  </a:lnTo>
                  <a:lnTo>
                    <a:pt x="0" y="0"/>
                  </a:lnTo>
                  <a:lnTo>
                    <a:pt x="140" y="11"/>
                  </a:lnTo>
                  <a:lnTo>
                    <a:pt x="206" y="16"/>
                  </a:lnTo>
                  <a:lnTo>
                    <a:pt x="210" y="29"/>
                  </a:lnTo>
                  <a:lnTo>
                    <a:pt x="159" y="23"/>
                  </a:lnTo>
                  <a:lnTo>
                    <a:pt x="136" y="23"/>
                  </a:lnTo>
                  <a:lnTo>
                    <a:pt x="136" y="81"/>
                  </a:lnTo>
                  <a:lnTo>
                    <a:pt x="136" y="81"/>
                  </a:lnTo>
                  <a:close/>
                </a:path>
              </a:pathLst>
            </a:custGeom>
            <a:solidFill>
              <a:srgbClr val="73695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6" name="Freeform 320"/>
            <p:cNvSpPr>
              <a:spLocks/>
            </p:cNvSpPr>
            <p:nvPr/>
          </p:nvSpPr>
          <p:spPr bwMode="auto">
            <a:xfrm>
              <a:off x="2854" y="3135"/>
              <a:ext cx="523" cy="204"/>
            </a:xfrm>
            <a:custGeom>
              <a:avLst/>
              <a:gdLst>
                <a:gd name="T0" fmla="*/ 100 w 523"/>
                <a:gd name="T1" fmla="*/ 204 h 204"/>
                <a:gd name="T2" fmla="*/ 83 w 523"/>
                <a:gd name="T3" fmla="*/ 146 h 204"/>
                <a:gd name="T4" fmla="*/ 0 w 523"/>
                <a:gd name="T5" fmla="*/ 128 h 204"/>
                <a:gd name="T6" fmla="*/ 61 w 523"/>
                <a:gd name="T7" fmla="*/ 117 h 204"/>
                <a:gd name="T8" fmla="*/ 65 w 523"/>
                <a:gd name="T9" fmla="*/ 102 h 204"/>
                <a:gd name="T10" fmla="*/ 33 w 523"/>
                <a:gd name="T11" fmla="*/ 102 h 204"/>
                <a:gd name="T12" fmla="*/ 0 w 523"/>
                <a:gd name="T13" fmla="*/ 77 h 204"/>
                <a:gd name="T14" fmla="*/ 87 w 523"/>
                <a:gd name="T15" fmla="*/ 85 h 204"/>
                <a:gd name="T16" fmla="*/ 110 w 523"/>
                <a:gd name="T17" fmla="*/ 121 h 204"/>
                <a:gd name="T18" fmla="*/ 126 w 523"/>
                <a:gd name="T19" fmla="*/ 77 h 204"/>
                <a:gd name="T20" fmla="*/ 155 w 523"/>
                <a:gd name="T21" fmla="*/ 70 h 204"/>
                <a:gd name="T22" fmla="*/ 209 w 523"/>
                <a:gd name="T23" fmla="*/ 70 h 204"/>
                <a:gd name="T24" fmla="*/ 196 w 523"/>
                <a:gd name="T25" fmla="*/ 45 h 204"/>
                <a:gd name="T26" fmla="*/ 245 w 523"/>
                <a:gd name="T27" fmla="*/ 67 h 204"/>
                <a:gd name="T28" fmla="*/ 271 w 523"/>
                <a:gd name="T29" fmla="*/ 45 h 204"/>
                <a:gd name="T30" fmla="*/ 309 w 523"/>
                <a:gd name="T31" fmla="*/ 52 h 204"/>
                <a:gd name="T32" fmla="*/ 319 w 523"/>
                <a:gd name="T33" fmla="*/ 81 h 204"/>
                <a:gd name="T34" fmla="*/ 316 w 523"/>
                <a:gd name="T35" fmla="*/ 102 h 204"/>
                <a:gd name="T36" fmla="*/ 342 w 523"/>
                <a:gd name="T37" fmla="*/ 62 h 204"/>
                <a:gd name="T38" fmla="*/ 360 w 523"/>
                <a:gd name="T39" fmla="*/ 48 h 204"/>
                <a:gd name="T40" fmla="*/ 393 w 523"/>
                <a:gd name="T41" fmla="*/ 59 h 204"/>
                <a:gd name="T42" fmla="*/ 413 w 523"/>
                <a:gd name="T43" fmla="*/ 33 h 204"/>
                <a:gd name="T44" fmla="*/ 432 w 523"/>
                <a:gd name="T45" fmla="*/ 0 h 204"/>
                <a:gd name="T46" fmla="*/ 449 w 523"/>
                <a:gd name="T47" fmla="*/ 0 h 204"/>
                <a:gd name="T48" fmla="*/ 441 w 523"/>
                <a:gd name="T49" fmla="*/ 48 h 204"/>
                <a:gd name="T50" fmla="*/ 498 w 523"/>
                <a:gd name="T51" fmla="*/ 26 h 204"/>
                <a:gd name="T52" fmla="*/ 523 w 523"/>
                <a:gd name="T53" fmla="*/ 45 h 204"/>
                <a:gd name="T54" fmla="*/ 477 w 523"/>
                <a:gd name="T55" fmla="*/ 59 h 204"/>
                <a:gd name="T56" fmla="*/ 498 w 523"/>
                <a:gd name="T57" fmla="*/ 96 h 204"/>
                <a:gd name="T58" fmla="*/ 454 w 523"/>
                <a:gd name="T59" fmla="*/ 96 h 204"/>
                <a:gd name="T60" fmla="*/ 429 w 523"/>
                <a:gd name="T61" fmla="*/ 99 h 204"/>
                <a:gd name="T62" fmla="*/ 437 w 523"/>
                <a:gd name="T63" fmla="*/ 150 h 204"/>
                <a:gd name="T64" fmla="*/ 413 w 523"/>
                <a:gd name="T65" fmla="*/ 176 h 204"/>
                <a:gd name="T66" fmla="*/ 388 w 523"/>
                <a:gd name="T67" fmla="*/ 171 h 204"/>
                <a:gd name="T68" fmla="*/ 404 w 523"/>
                <a:gd name="T69" fmla="*/ 153 h 204"/>
                <a:gd name="T70" fmla="*/ 393 w 523"/>
                <a:gd name="T71" fmla="*/ 136 h 204"/>
                <a:gd name="T72" fmla="*/ 372 w 523"/>
                <a:gd name="T73" fmla="*/ 176 h 204"/>
                <a:gd name="T74" fmla="*/ 249 w 523"/>
                <a:gd name="T75" fmla="*/ 201 h 204"/>
                <a:gd name="T76" fmla="*/ 100 w 523"/>
                <a:gd name="T77" fmla="*/ 204 h 204"/>
                <a:gd name="T78" fmla="*/ 100 w 523"/>
                <a:gd name="T79" fmla="*/ 204 h 2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523" h="204">
                  <a:moveTo>
                    <a:pt x="100" y="204"/>
                  </a:moveTo>
                  <a:lnTo>
                    <a:pt x="83" y="146"/>
                  </a:lnTo>
                  <a:lnTo>
                    <a:pt x="0" y="128"/>
                  </a:lnTo>
                  <a:lnTo>
                    <a:pt x="61" y="117"/>
                  </a:lnTo>
                  <a:lnTo>
                    <a:pt x="65" y="102"/>
                  </a:lnTo>
                  <a:lnTo>
                    <a:pt x="33" y="102"/>
                  </a:lnTo>
                  <a:lnTo>
                    <a:pt x="0" y="77"/>
                  </a:lnTo>
                  <a:lnTo>
                    <a:pt x="87" y="85"/>
                  </a:lnTo>
                  <a:lnTo>
                    <a:pt x="110" y="121"/>
                  </a:lnTo>
                  <a:lnTo>
                    <a:pt x="126" y="77"/>
                  </a:lnTo>
                  <a:lnTo>
                    <a:pt x="155" y="70"/>
                  </a:lnTo>
                  <a:lnTo>
                    <a:pt x="209" y="70"/>
                  </a:lnTo>
                  <a:lnTo>
                    <a:pt x="196" y="45"/>
                  </a:lnTo>
                  <a:lnTo>
                    <a:pt x="245" y="67"/>
                  </a:lnTo>
                  <a:lnTo>
                    <a:pt x="271" y="45"/>
                  </a:lnTo>
                  <a:lnTo>
                    <a:pt x="309" y="52"/>
                  </a:lnTo>
                  <a:lnTo>
                    <a:pt x="319" y="81"/>
                  </a:lnTo>
                  <a:lnTo>
                    <a:pt x="316" y="102"/>
                  </a:lnTo>
                  <a:lnTo>
                    <a:pt x="342" y="62"/>
                  </a:lnTo>
                  <a:lnTo>
                    <a:pt x="360" y="48"/>
                  </a:lnTo>
                  <a:lnTo>
                    <a:pt x="393" y="59"/>
                  </a:lnTo>
                  <a:lnTo>
                    <a:pt x="413" y="33"/>
                  </a:lnTo>
                  <a:lnTo>
                    <a:pt x="432" y="0"/>
                  </a:lnTo>
                  <a:lnTo>
                    <a:pt x="449" y="0"/>
                  </a:lnTo>
                  <a:lnTo>
                    <a:pt x="441" y="48"/>
                  </a:lnTo>
                  <a:lnTo>
                    <a:pt x="498" y="26"/>
                  </a:lnTo>
                  <a:lnTo>
                    <a:pt x="523" y="45"/>
                  </a:lnTo>
                  <a:lnTo>
                    <a:pt x="477" y="59"/>
                  </a:lnTo>
                  <a:lnTo>
                    <a:pt x="498" y="96"/>
                  </a:lnTo>
                  <a:lnTo>
                    <a:pt x="454" y="96"/>
                  </a:lnTo>
                  <a:lnTo>
                    <a:pt x="429" y="99"/>
                  </a:lnTo>
                  <a:lnTo>
                    <a:pt x="437" y="150"/>
                  </a:lnTo>
                  <a:lnTo>
                    <a:pt x="413" y="176"/>
                  </a:lnTo>
                  <a:lnTo>
                    <a:pt x="388" y="171"/>
                  </a:lnTo>
                  <a:lnTo>
                    <a:pt x="404" y="153"/>
                  </a:lnTo>
                  <a:lnTo>
                    <a:pt x="393" y="136"/>
                  </a:lnTo>
                  <a:lnTo>
                    <a:pt x="372" y="176"/>
                  </a:lnTo>
                  <a:lnTo>
                    <a:pt x="249" y="201"/>
                  </a:lnTo>
                  <a:lnTo>
                    <a:pt x="100" y="204"/>
                  </a:lnTo>
                  <a:lnTo>
                    <a:pt x="100" y="204"/>
                  </a:lnTo>
                  <a:close/>
                </a:path>
              </a:pathLst>
            </a:custGeom>
            <a:solidFill>
              <a:srgbClr val="6661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7" name="Freeform 321"/>
            <p:cNvSpPr>
              <a:spLocks/>
            </p:cNvSpPr>
            <p:nvPr/>
          </p:nvSpPr>
          <p:spPr bwMode="auto">
            <a:xfrm>
              <a:off x="3886" y="2808"/>
              <a:ext cx="136" cy="132"/>
            </a:xfrm>
            <a:custGeom>
              <a:avLst/>
              <a:gdLst>
                <a:gd name="T0" fmla="*/ 8 w 136"/>
                <a:gd name="T1" fmla="*/ 31 h 132"/>
                <a:gd name="T2" fmla="*/ 38 w 136"/>
                <a:gd name="T3" fmla="*/ 6 h 132"/>
                <a:gd name="T4" fmla="*/ 70 w 136"/>
                <a:gd name="T5" fmla="*/ 0 h 132"/>
                <a:gd name="T6" fmla="*/ 105 w 136"/>
                <a:gd name="T7" fmla="*/ 7 h 132"/>
                <a:gd name="T8" fmla="*/ 131 w 136"/>
                <a:gd name="T9" fmla="*/ 10 h 132"/>
                <a:gd name="T10" fmla="*/ 136 w 136"/>
                <a:gd name="T11" fmla="*/ 73 h 132"/>
                <a:gd name="T12" fmla="*/ 132 w 136"/>
                <a:gd name="T13" fmla="*/ 132 h 132"/>
                <a:gd name="T14" fmla="*/ 35 w 136"/>
                <a:gd name="T15" fmla="*/ 98 h 132"/>
                <a:gd name="T16" fmla="*/ 0 w 136"/>
                <a:gd name="T17" fmla="*/ 63 h 132"/>
                <a:gd name="T18" fmla="*/ 8 w 136"/>
                <a:gd name="T19" fmla="*/ 31 h 132"/>
                <a:gd name="T20" fmla="*/ 8 w 136"/>
                <a:gd name="T21" fmla="*/ 31 h 1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36" h="132">
                  <a:moveTo>
                    <a:pt x="8" y="31"/>
                  </a:moveTo>
                  <a:lnTo>
                    <a:pt x="38" y="6"/>
                  </a:lnTo>
                  <a:lnTo>
                    <a:pt x="70" y="0"/>
                  </a:lnTo>
                  <a:lnTo>
                    <a:pt x="105" y="7"/>
                  </a:lnTo>
                  <a:lnTo>
                    <a:pt x="131" y="10"/>
                  </a:lnTo>
                  <a:lnTo>
                    <a:pt x="136" y="73"/>
                  </a:lnTo>
                  <a:lnTo>
                    <a:pt x="132" y="132"/>
                  </a:lnTo>
                  <a:lnTo>
                    <a:pt x="35" y="98"/>
                  </a:lnTo>
                  <a:lnTo>
                    <a:pt x="0" y="63"/>
                  </a:lnTo>
                  <a:lnTo>
                    <a:pt x="8" y="31"/>
                  </a:lnTo>
                  <a:lnTo>
                    <a:pt x="8" y="31"/>
                  </a:lnTo>
                  <a:close/>
                </a:path>
              </a:pathLst>
            </a:custGeom>
            <a:solidFill>
              <a:srgbClr val="B3B3B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8" name="Freeform 322"/>
            <p:cNvSpPr>
              <a:spLocks/>
            </p:cNvSpPr>
            <p:nvPr/>
          </p:nvSpPr>
          <p:spPr bwMode="auto">
            <a:xfrm>
              <a:off x="3853" y="2821"/>
              <a:ext cx="170" cy="340"/>
            </a:xfrm>
            <a:custGeom>
              <a:avLst/>
              <a:gdLst>
                <a:gd name="T0" fmla="*/ 52 w 170"/>
                <a:gd name="T1" fmla="*/ 47 h 340"/>
                <a:gd name="T2" fmla="*/ 81 w 170"/>
                <a:gd name="T3" fmla="*/ 37 h 340"/>
                <a:gd name="T4" fmla="*/ 81 w 170"/>
                <a:gd name="T5" fmla="*/ 17 h 340"/>
                <a:gd name="T6" fmla="*/ 90 w 170"/>
                <a:gd name="T7" fmla="*/ 15 h 340"/>
                <a:gd name="T8" fmla="*/ 104 w 170"/>
                <a:gd name="T9" fmla="*/ 24 h 340"/>
                <a:gd name="T10" fmla="*/ 104 w 170"/>
                <a:gd name="T11" fmla="*/ 12 h 340"/>
                <a:gd name="T12" fmla="*/ 144 w 170"/>
                <a:gd name="T13" fmla="*/ 0 h 340"/>
                <a:gd name="T14" fmla="*/ 146 w 170"/>
                <a:gd name="T15" fmla="*/ 15 h 340"/>
                <a:gd name="T16" fmla="*/ 164 w 170"/>
                <a:gd name="T17" fmla="*/ 42 h 340"/>
                <a:gd name="T18" fmla="*/ 169 w 170"/>
                <a:gd name="T19" fmla="*/ 87 h 340"/>
                <a:gd name="T20" fmla="*/ 169 w 170"/>
                <a:gd name="T21" fmla="*/ 195 h 340"/>
                <a:gd name="T22" fmla="*/ 170 w 170"/>
                <a:gd name="T23" fmla="*/ 312 h 340"/>
                <a:gd name="T24" fmla="*/ 169 w 170"/>
                <a:gd name="T25" fmla="*/ 340 h 340"/>
                <a:gd name="T26" fmla="*/ 141 w 170"/>
                <a:gd name="T27" fmla="*/ 330 h 340"/>
                <a:gd name="T28" fmla="*/ 128 w 170"/>
                <a:gd name="T29" fmla="*/ 307 h 340"/>
                <a:gd name="T30" fmla="*/ 135 w 170"/>
                <a:gd name="T31" fmla="*/ 282 h 340"/>
                <a:gd name="T32" fmla="*/ 98 w 170"/>
                <a:gd name="T33" fmla="*/ 286 h 340"/>
                <a:gd name="T34" fmla="*/ 57 w 170"/>
                <a:gd name="T35" fmla="*/ 296 h 340"/>
                <a:gd name="T36" fmla="*/ 57 w 170"/>
                <a:gd name="T37" fmla="*/ 258 h 340"/>
                <a:gd name="T38" fmla="*/ 15 w 170"/>
                <a:gd name="T39" fmla="*/ 184 h 340"/>
                <a:gd name="T40" fmla="*/ 0 w 170"/>
                <a:gd name="T41" fmla="*/ 112 h 340"/>
                <a:gd name="T42" fmla="*/ 21 w 170"/>
                <a:gd name="T43" fmla="*/ 72 h 340"/>
                <a:gd name="T44" fmla="*/ 46 w 170"/>
                <a:gd name="T45" fmla="*/ 53 h 340"/>
                <a:gd name="T46" fmla="*/ 52 w 170"/>
                <a:gd name="T47" fmla="*/ 47 h 340"/>
                <a:gd name="T48" fmla="*/ 52 w 170"/>
                <a:gd name="T49" fmla="*/ 47 h 3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70" h="340">
                  <a:moveTo>
                    <a:pt x="52" y="47"/>
                  </a:moveTo>
                  <a:lnTo>
                    <a:pt x="81" y="37"/>
                  </a:lnTo>
                  <a:lnTo>
                    <a:pt x="81" y="17"/>
                  </a:lnTo>
                  <a:lnTo>
                    <a:pt x="90" y="15"/>
                  </a:lnTo>
                  <a:lnTo>
                    <a:pt x="104" y="24"/>
                  </a:lnTo>
                  <a:lnTo>
                    <a:pt x="104" y="12"/>
                  </a:lnTo>
                  <a:lnTo>
                    <a:pt x="144" y="0"/>
                  </a:lnTo>
                  <a:lnTo>
                    <a:pt x="146" y="15"/>
                  </a:lnTo>
                  <a:lnTo>
                    <a:pt x="164" y="42"/>
                  </a:lnTo>
                  <a:lnTo>
                    <a:pt x="169" y="87"/>
                  </a:lnTo>
                  <a:lnTo>
                    <a:pt x="169" y="195"/>
                  </a:lnTo>
                  <a:lnTo>
                    <a:pt x="170" y="312"/>
                  </a:lnTo>
                  <a:lnTo>
                    <a:pt x="169" y="340"/>
                  </a:lnTo>
                  <a:lnTo>
                    <a:pt x="141" y="330"/>
                  </a:lnTo>
                  <a:lnTo>
                    <a:pt x="128" y="307"/>
                  </a:lnTo>
                  <a:lnTo>
                    <a:pt x="135" y="282"/>
                  </a:lnTo>
                  <a:lnTo>
                    <a:pt x="98" y="286"/>
                  </a:lnTo>
                  <a:lnTo>
                    <a:pt x="57" y="296"/>
                  </a:lnTo>
                  <a:lnTo>
                    <a:pt x="57" y="258"/>
                  </a:lnTo>
                  <a:lnTo>
                    <a:pt x="15" y="184"/>
                  </a:lnTo>
                  <a:lnTo>
                    <a:pt x="0" y="112"/>
                  </a:lnTo>
                  <a:lnTo>
                    <a:pt x="21" y="72"/>
                  </a:lnTo>
                  <a:lnTo>
                    <a:pt x="46" y="53"/>
                  </a:lnTo>
                  <a:lnTo>
                    <a:pt x="52" y="47"/>
                  </a:lnTo>
                  <a:lnTo>
                    <a:pt x="52" y="47"/>
                  </a:lnTo>
                  <a:close/>
                </a:path>
              </a:pathLst>
            </a:custGeom>
            <a:solidFill>
              <a:srgbClr val="66706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9" name="Freeform 323"/>
            <p:cNvSpPr>
              <a:spLocks/>
            </p:cNvSpPr>
            <p:nvPr/>
          </p:nvSpPr>
          <p:spPr bwMode="auto">
            <a:xfrm>
              <a:off x="3639" y="2766"/>
              <a:ext cx="282" cy="113"/>
            </a:xfrm>
            <a:custGeom>
              <a:avLst/>
              <a:gdLst>
                <a:gd name="T0" fmla="*/ 0 w 282"/>
                <a:gd name="T1" fmla="*/ 46 h 113"/>
                <a:gd name="T2" fmla="*/ 3 w 282"/>
                <a:gd name="T3" fmla="*/ 23 h 113"/>
                <a:gd name="T4" fmla="*/ 57 w 282"/>
                <a:gd name="T5" fmla="*/ 0 h 113"/>
                <a:gd name="T6" fmla="*/ 75 w 282"/>
                <a:gd name="T7" fmla="*/ 0 h 113"/>
                <a:gd name="T8" fmla="*/ 83 w 282"/>
                <a:gd name="T9" fmla="*/ 25 h 113"/>
                <a:gd name="T10" fmla="*/ 191 w 282"/>
                <a:gd name="T11" fmla="*/ 45 h 113"/>
                <a:gd name="T12" fmla="*/ 252 w 282"/>
                <a:gd name="T13" fmla="*/ 70 h 113"/>
                <a:gd name="T14" fmla="*/ 267 w 282"/>
                <a:gd name="T15" fmla="*/ 58 h 113"/>
                <a:gd name="T16" fmla="*/ 282 w 282"/>
                <a:gd name="T17" fmla="*/ 70 h 113"/>
                <a:gd name="T18" fmla="*/ 255 w 282"/>
                <a:gd name="T19" fmla="*/ 109 h 113"/>
                <a:gd name="T20" fmla="*/ 139 w 282"/>
                <a:gd name="T21" fmla="*/ 113 h 113"/>
                <a:gd name="T22" fmla="*/ 36 w 282"/>
                <a:gd name="T23" fmla="*/ 106 h 113"/>
                <a:gd name="T24" fmla="*/ 0 w 282"/>
                <a:gd name="T25" fmla="*/ 46 h 113"/>
                <a:gd name="T26" fmla="*/ 0 w 282"/>
                <a:gd name="T27" fmla="*/ 46 h 1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2" h="113">
                  <a:moveTo>
                    <a:pt x="0" y="46"/>
                  </a:moveTo>
                  <a:lnTo>
                    <a:pt x="3" y="23"/>
                  </a:lnTo>
                  <a:lnTo>
                    <a:pt x="57" y="0"/>
                  </a:lnTo>
                  <a:lnTo>
                    <a:pt x="75" y="0"/>
                  </a:lnTo>
                  <a:lnTo>
                    <a:pt x="83" y="25"/>
                  </a:lnTo>
                  <a:lnTo>
                    <a:pt x="191" y="45"/>
                  </a:lnTo>
                  <a:lnTo>
                    <a:pt x="252" y="70"/>
                  </a:lnTo>
                  <a:lnTo>
                    <a:pt x="267" y="58"/>
                  </a:lnTo>
                  <a:lnTo>
                    <a:pt x="282" y="70"/>
                  </a:lnTo>
                  <a:lnTo>
                    <a:pt x="255" y="109"/>
                  </a:lnTo>
                  <a:lnTo>
                    <a:pt x="139" y="113"/>
                  </a:lnTo>
                  <a:lnTo>
                    <a:pt x="36" y="106"/>
                  </a:lnTo>
                  <a:lnTo>
                    <a:pt x="0" y="46"/>
                  </a:lnTo>
                  <a:lnTo>
                    <a:pt x="0" y="46"/>
                  </a:lnTo>
                  <a:close/>
                </a:path>
              </a:pathLst>
            </a:custGeom>
            <a:solidFill>
              <a:srgbClr val="8A998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0" name="Freeform 324"/>
            <p:cNvSpPr>
              <a:spLocks/>
            </p:cNvSpPr>
            <p:nvPr/>
          </p:nvSpPr>
          <p:spPr bwMode="auto">
            <a:xfrm>
              <a:off x="3675" y="2766"/>
              <a:ext cx="211" cy="139"/>
            </a:xfrm>
            <a:custGeom>
              <a:avLst/>
              <a:gdLst>
                <a:gd name="T0" fmla="*/ 13 w 211"/>
                <a:gd name="T1" fmla="*/ 40 h 139"/>
                <a:gd name="T2" fmla="*/ 6 w 211"/>
                <a:gd name="T3" fmla="*/ 25 h 139"/>
                <a:gd name="T4" fmla="*/ 15 w 211"/>
                <a:gd name="T5" fmla="*/ 4 h 139"/>
                <a:gd name="T6" fmla="*/ 26 w 211"/>
                <a:gd name="T7" fmla="*/ 0 h 139"/>
                <a:gd name="T8" fmla="*/ 26 w 211"/>
                <a:gd name="T9" fmla="*/ 28 h 139"/>
                <a:gd name="T10" fmla="*/ 70 w 211"/>
                <a:gd name="T11" fmla="*/ 34 h 139"/>
                <a:gd name="T12" fmla="*/ 124 w 211"/>
                <a:gd name="T13" fmla="*/ 37 h 139"/>
                <a:gd name="T14" fmla="*/ 183 w 211"/>
                <a:gd name="T15" fmla="*/ 52 h 139"/>
                <a:gd name="T16" fmla="*/ 211 w 211"/>
                <a:gd name="T17" fmla="*/ 74 h 139"/>
                <a:gd name="T18" fmla="*/ 190 w 211"/>
                <a:gd name="T19" fmla="*/ 106 h 139"/>
                <a:gd name="T20" fmla="*/ 33 w 211"/>
                <a:gd name="T21" fmla="*/ 139 h 139"/>
                <a:gd name="T22" fmla="*/ 11 w 211"/>
                <a:gd name="T23" fmla="*/ 130 h 139"/>
                <a:gd name="T24" fmla="*/ 0 w 211"/>
                <a:gd name="T25" fmla="*/ 97 h 139"/>
                <a:gd name="T26" fmla="*/ 10 w 211"/>
                <a:gd name="T27" fmla="*/ 79 h 139"/>
                <a:gd name="T28" fmla="*/ 29 w 211"/>
                <a:gd name="T29" fmla="*/ 65 h 139"/>
                <a:gd name="T30" fmla="*/ 13 w 211"/>
                <a:gd name="T31" fmla="*/ 40 h 139"/>
                <a:gd name="T32" fmla="*/ 13 w 211"/>
                <a:gd name="T33" fmla="*/ 40 h 1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211" h="139">
                  <a:moveTo>
                    <a:pt x="13" y="40"/>
                  </a:moveTo>
                  <a:lnTo>
                    <a:pt x="6" y="25"/>
                  </a:lnTo>
                  <a:lnTo>
                    <a:pt x="15" y="4"/>
                  </a:lnTo>
                  <a:lnTo>
                    <a:pt x="26" y="0"/>
                  </a:lnTo>
                  <a:lnTo>
                    <a:pt x="26" y="28"/>
                  </a:lnTo>
                  <a:lnTo>
                    <a:pt x="70" y="34"/>
                  </a:lnTo>
                  <a:lnTo>
                    <a:pt x="124" y="37"/>
                  </a:lnTo>
                  <a:lnTo>
                    <a:pt x="183" y="52"/>
                  </a:lnTo>
                  <a:lnTo>
                    <a:pt x="211" y="74"/>
                  </a:lnTo>
                  <a:lnTo>
                    <a:pt x="190" y="106"/>
                  </a:lnTo>
                  <a:lnTo>
                    <a:pt x="33" y="139"/>
                  </a:lnTo>
                  <a:lnTo>
                    <a:pt x="11" y="130"/>
                  </a:lnTo>
                  <a:lnTo>
                    <a:pt x="0" y="97"/>
                  </a:lnTo>
                  <a:lnTo>
                    <a:pt x="10" y="79"/>
                  </a:lnTo>
                  <a:lnTo>
                    <a:pt x="29" y="65"/>
                  </a:lnTo>
                  <a:lnTo>
                    <a:pt x="13" y="40"/>
                  </a:lnTo>
                  <a:lnTo>
                    <a:pt x="13" y="40"/>
                  </a:lnTo>
                  <a:close/>
                </a:path>
              </a:pathLst>
            </a:custGeom>
            <a:solidFill>
              <a:srgbClr val="66706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1" name="Freeform 325"/>
            <p:cNvSpPr>
              <a:spLocks/>
            </p:cNvSpPr>
            <p:nvPr/>
          </p:nvSpPr>
          <p:spPr bwMode="auto">
            <a:xfrm>
              <a:off x="3613" y="2782"/>
              <a:ext cx="111" cy="108"/>
            </a:xfrm>
            <a:custGeom>
              <a:avLst/>
              <a:gdLst>
                <a:gd name="T0" fmla="*/ 83 w 111"/>
                <a:gd name="T1" fmla="*/ 6 h 108"/>
                <a:gd name="T2" fmla="*/ 70 w 111"/>
                <a:gd name="T3" fmla="*/ 26 h 108"/>
                <a:gd name="T4" fmla="*/ 81 w 111"/>
                <a:gd name="T5" fmla="*/ 41 h 108"/>
                <a:gd name="T6" fmla="*/ 71 w 111"/>
                <a:gd name="T7" fmla="*/ 56 h 108"/>
                <a:gd name="T8" fmla="*/ 63 w 111"/>
                <a:gd name="T9" fmla="*/ 40 h 108"/>
                <a:gd name="T10" fmla="*/ 50 w 111"/>
                <a:gd name="T11" fmla="*/ 30 h 108"/>
                <a:gd name="T12" fmla="*/ 52 w 111"/>
                <a:gd name="T13" fmla="*/ 56 h 108"/>
                <a:gd name="T14" fmla="*/ 37 w 111"/>
                <a:gd name="T15" fmla="*/ 31 h 108"/>
                <a:gd name="T16" fmla="*/ 22 w 111"/>
                <a:gd name="T17" fmla="*/ 16 h 108"/>
                <a:gd name="T18" fmla="*/ 9 w 111"/>
                <a:gd name="T19" fmla="*/ 0 h 108"/>
                <a:gd name="T20" fmla="*/ 0 w 111"/>
                <a:gd name="T21" fmla="*/ 0 h 108"/>
                <a:gd name="T22" fmla="*/ 29 w 111"/>
                <a:gd name="T23" fmla="*/ 49 h 108"/>
                <a:gd name="T24" fmla="*/ 61 w 111"/>
                <a:gd name="T25" fmla="*/ 108 h 108"/>
                <a:gd name="T26" fmla="*/ 72 w 111"/>
                <a:gd name="T27" fmla="*/ 106 h 108"/>
                <a:gd name="T28" fmla="*/ 75 w 111"/>
                <a:gd name="T29" fmla="*/ 74 h 108"/>
                <a:gd name="T30" fmla="*/ 111 w 111"/>
                <a:gd name="T31" fmla="*/ 38 h 108"/>
                <a:gd name="T32" fmla="*/ 83 w 111"/>
                <a:gd name="T33" fmla="*/ 6 h 108"/>
                <a:gd name="T34" fmla="*/ 83 w 111"/>
                <a:gd name="T35" fmla="*/ 6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11" h="108">
                  <a:moveTo>
                    <a:pt x="83" y="6"/>
                  </a:moveTo>
                  <a:lnTo>
                    <a:pt x="70" y="26"/>
                  </a:lnTo>
                  <a:lnTo>
                    <a:pt x="81" y="41"/>
                  </a:lnTo>
                  <a:lnTo>
                    <a:pt x="71" y="56"/>
                  </a:lnTo>
                  <a:lnTo>
                    <a:pt x="63" y="40"/>
                  </a:lnTo>
                  <a:lnTo>
                    <a:pt x="50" y="30"/>
                  </a:lnTo>
                  <a:lnTo>
                    <a:pt x="52" y="56"/>
                  </a:lnTo>
                  <a:lnTo>
                    <a:pt x="37" y="31"/>
                  </a:lnTo>
                  <a:lnTo>
                    <a:pt x="22" y="16"/>
                  </a:lnTo>
                  <a:lnTo>
                    <a:pt x="9" y="0"/>
                  </a:lnTo>
                  <a:lnTo>
                    <a:pt x="0" y="0"/>
                  </a:lnTo>
                  <a:lnTo>
                    <a:pt x="29" y="49"/>
                  </a:lnTo>
                  <a:lnTo>
                    <a:pt x="61" y="108"/>
                  </a:lnTo>
                  <a:lnTo>
                    <a:pt x="72" y="106"/>
                  </a:lnTo>
                  <a:lnTo>
                    <a:pt x="75" y="74"/>
                  </a:lnTo>
                  <a:lnTo>
                    <a:pt x="111" y="38"/>
                  </a:lnTo>
                  <a:lnTo>
                    <a:pt x="83" y="6"/>
                  </a:lnTo>
                  <a:lnTo>
                    <a:pt x="83" y="6"/>
                  </a:lnTo>
                  <a:close/>
                </a:path>
              </a:pathLst>
            </a:custGeom>
            <a:solidFill>
              <a:srgbClr val="4F42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2" name="Freeform 326"/>
            <p:cNvSpPr>
              <a:spLocks/>
            </p:cNvSpPr>
            <p:nvPr/>
          </p:nvSpPr>
          <p:spPr bwMode="auto">
            <a:xfrm>
              <a:off x="3690" y="3096"/>
              <a:ext cx="167" cy="109"/>
            </a:xfrm>
            <a:custGeom>
              <a:avLst/>
              <a:gdLst>
                <a:gd name="T0" fmla="*/ 20 w 167"/>
                <a:gd name="T1" fmla="*/ 44 h 109"/>
                <a:gd name="T2" fmla="*/ 0 w 167"/>
                <a:gd name="T3" fmla="*/ 68 h 109"/>
                <a:gd name="T4" fmla="*/ 15 w 167"/>
                <a:gd name="T5" fmla="*/ 100 h 109"/>
                <a:gd name="T6" fmla="*/ 49 w 167"/>
                <a:gd name="T7" fmla="*/ 107 h 109"/>
                <a:gd name="T8" fmla="*/ 68 w 167"/>
                <a:gd name="T9" fmla="*/ 92 h 109"/>
                <a:gd name="T10" fmla="*/ 109 w 167"/>
                <a:gd name="T11" fmla="*/ 95 h 109"/>
                <a:gd name="T12" fmla="*/ 123 w 167"/>
                <a:gd name="T13" fmla="*/ 106 h 109"/>
                <a:gd name="T14" fmla="*/ 167 w 167"/>
                <a:gd name="T15" fmla="*/ 109 h 109"/>
                <a:gd name="T16" fmla="*/ 164 w 167"/>
                <a:gd name="T17" fmla="*/ 100 h 109"/>
                <a:gd name="T18" fmla="*/ 117 w 167"/>
                <a:gd name="T19" fmla="*/ 75 h 109"/>
                <a:gd name="T20" fmla="*/ 107 w 167"/>
                <a:gd name="T21" fmla="*/ 61 h 109"/>
                <a:gd name="T22" fmla="*/ 72 w 167"/>
                <a:gd name="T23" fmla="*/ 72 h 109"/>
                <a:gd name="T24" fmla="*/ 55 w 167"/>
                <a:gd name="T25" fmla="*/ 68 h 109"/>
                <a:gd name="T26" fmla="*/ 81 w 167"/>
                <a:gd name="T27" fmla="*/ 59 h 109"/>
                <a:gd name="T28" fmla="*/ 78 w 167"/>
                <a:gd name="T29" fmla="*/ 50 h 109"/>
                <a:gd name="T30" fmla="*/ 67 w 167"/>
                <a:gd name="T31" fmla="*/ 48 h 109"/>
                <a:gd name="T32" fmla="*/ 71 w 167"/>
                <a:gd name="T33" fmla="*/ 39 h 109"/>
                <a:gd name="T34" fmla="*/ 81 w 167"/>
                <a:gd name="T35" fmla="*/ 47 h 109"/>
                <a:gd name="T36" fmla="*/ 99 w 167"/>
                <a:gd name="T37" fmla="*/ 48 h 109"/>
                <a:gd name="T38" fmla="*/ 123 w 167"/>
                <a:gd name="T39" fmla="*/ 25 h 109"/>
                <a:gd name="T40" fmla="*/ 90 w 167"/>
                <a:gd name="T41" fmla="*/ 0 h 109"/>
                <a:gd name="T42" fmla="*/ 15 w 167"/>
                <a:gd name="T43" fmla="*/ 4 h 109"/>
                <a:gd name="T44" fmla="*/ 29 w 167"/>
                <a:gd name="T45" fmla="*/ 15 h 109"/>
                <a:gd name="T46" fmla="*/ 41 w 167"/>
                <a:gd name="T47" fmla="*/ 16 h 109"/>
                <a:gd name="T48" fmla="*/ 39 w 167"/>
                <a:gd name="T49" fmla="*/ 29 h 109"/>
                <a:gd name="T50" fmla="*/ 20 w 167"/>
                <a:gd name="T51" fmla="*/ 26 h 109"/>
                <a:gd name="T52" fmla="*/ 15 w 167"/>
                <a:gd name="T53" fmla="*/ 32 h 109"/>
                <a:gd name="T54" fmla="*/ 31 w 167"/>
                <a:gd name="T55" fmla="*/ 37 h 109"/>
                <a:gd name="T56" fmla="*/ 20 w 167"/>
                <a:gd name="T57" fmla="*/ 44 h 109"/>
                <a:gd name="T58" fmla="*/ 20 w 167"/>
                <a:gd name="T59" fmla="*/ 44 h 1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167" h="109">
                  <a:moveTo>
                    <a:pt x="20" y="44"/>
                  </a:moveTo>
                  <a:lnTo>
                    <a:pt x="0" y="68"/>
                  </a:lnTo>
                  <a:lnTo>
                    <a:pt x="15" y="100"/>
                  </a:lnTo>
                  <a:lnTo>
                    <a:pt x="49" y="107"/>
                  </a:lnTo>
                  <a:lnTo>
                    <a:pt x="68" y="92"/>
                  </a:lnTo>
                  <a:lnTo>
                    <a:pt x="109" y="95"/>
                  </a:lnTo>
                  <a:lnTo>
                    <a:pt x="123" y="106"/>
                  </a:lnTo>
                  <a:lnTo>
                    <a:pt x="167" y="109"/>
                  </a:lnTo>
                  <a:lnTo>
                    <a:pt x="164" y="100"/>
                  </a:lnTo>
                  <a:lnTo>
                    <a:pt x="117" y="75"/>
                  </a:lnTo>
                  <a:lnTo>
                    <a:pt x="107" y="61"/>
                  </a:lnTo>
                  <a:lnTo>
                    <a:pt x="72" y="72"/>
                  </a:lnTo>
                  <a:lnTo>
                    <a:pt x="55" y="68"/>
                  </a:lnTo>
                  <a:lnTo>
                    <a:pt x="81" y="59"/>
                  </a:lnTo>
                  <a:lnTo>
                    <a:pt x="78" y="50"/>
                  </a:lnTo>
                  <a:lnTo>
                    <a:pt x="67" y="48"/>
                  </a:lnTo>
                  <a:lnTo>
                    <a:pt x="71" y="39"/>
                  </a:lnTo>
                  <a:lnTo>
                    <a:pt x="81" y="47"/>
                  </a:lnTo>
                  <a:lnTo>
                    <a:pt x="99" y="48"/>
                  </a:lnTo>
                  <a:lnTo>
                    <a:pt x="123" y="25"/>
                  </a:lnTo>
                  <a:lnTo>
                    <a:pt x="90" y="0"/>
                  </a:lnTo>
                  <a:lnTo>
                    <a:pt x="15" y="4"/>
                  </a:lnTo>
                  <a:lnTo>
                    <a:pt x="29" y="15"/>
                  </a:lnTo>
                  <a:lnTo>
                    <a:pt x="41" y="16"/>
                  </a:lnTo>
                  <a:lnTo>
                    <a:pt x="39" y="29"/>
                  </a:lnTo>
                  <a:lnTo>
                    <a:pt x="20" y="26"/>
                  </a:lnTo>
                  <a:lnTo>
                    <a:pt x="15" y="32"/>
                  </a:lnTo>
                  <a:lnTo>
                    <a:pt x="31" y="37"/>
                  </a:lnTo>
                  <a:lnTo>
                    <a:pt x="20" y="44"/>
                  </a:lnTo>
                  <a:lnTo>
                    <a:pt x="20" y="44"/>
                  </a:lnTo>
                  <a:close/>
                </a:path>
              </a:pathLst>
            </a:custGeom>
            <a:solidFill>
              <a:srgbClr val="4F42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3" name="Freeform 327"/>
            <p:cNvSpPr>
              <a:spLocks/>
            </p:cNvSpPr>
            <p:nvPr/>
          </p:nvSpPr>
          <p:spPr bwMode="auto">
            <a:xfrm>
              <a:off x="2746" y="3278"/>
              <a:ext cx="432" cy="54"/>
            </a:xfrm>
            <a:custGeom>
              <a:avLst/>
              <a:gdLst>
                <a:gd name="T0" fmla="*/ 424 w 432"/>
                <a:gd name="T1" fmla="*/ 29 h 54"/>
                <a:gd name="T2" fmla="*/ 345 w 432"/>
                <a:gd name="T3" fmla="*/ 38 h 54"/>
                <a:gd name="T4" fmla="*/ 224 w 432"/>
                <a:gd name="T5" fmla="*/ 6 h 54"/>
                <a:gd name="T6" fmla="*/ 145 w 432"/>
                <a:gd name="T7" fmla="*/ 3 h 54"/>
                <a:gd name="T8" fmla="*/ 67 w 432"/>
                <a:gd name="T9" fmla="*/ 0 h 54"/>
                <a:gd name="T10" fmla="*/ 0 w 432"/>
                <a:gd name="T11" fmla="*/ 3 h 54"/>
                <a:gd name="T12" fmla="*/ 9 w 432"/>
                <a:gd name="T13" fmla="*/ 18 h 54"/>
                <a:gd name="T14" fmla="*/ 129 w 432"/>
                <a:gd name="T15" fmla="*/ 17 h 54"/>
                <a:gd name="T16" fmla="*/ 208 w 432"/>
                <a:gd name="T17" fmla="*/ 21 h 54"/>
                <a:gd name="T18" fmla="*/ 278 w 432"/>
                <a:gd name="T19" fmla="*/ 31 h 54"/>
                <a:gd name="T20" fmla="*/ 322 w 432"/>
                <a:gd name="T21" fmla="*/ 54 h 54"/>
                <a:gd name="T22" fmla="*/ 432 w 432"/>
                <a:gd name="T23" fmla="*/ 39 h 54"/>
                <a:gd name="T24" fmla="*/ 424 w 432"/>
                <a:gd name="T25" fmla="*/ 29 h 54"/>
                <a:gd name="T26" fmla="*/ 424 w 432"/>
                <a:gd name="T27" fmla="*/ 29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432" h="54">
                  <a:moveTo>
                    <a:pt x="424" y="29"/>
                  </a:moveTo>
                  <a:lnTo>
                    <a:pt x="345" y="38"/>
                  </a:lnTo>
                  <a:lnTo>
                    <a:pt x="224" y="6"/>
                  </a:lnTo>
                  <a:lnTo>
                    <a:pt x="145" y="3"/>
                  </a:lnTo>
                  <a:lnTo>
                    <a:pt x="67" y="0"/>
                  </a:lnTo>
                  <a:lnTo>
                    <a:pt x="0" y="3"/>
                  </a:lnTo>
                  <a:lnTo>
                    <a:pt x="9" y="18"/>
                  </a:lnTo>
                  <a:lnTo>
                    <a:pt x="129" y="17"/>
                  </a:lnTo>
                  <a:lnTo>
                    <a:pt x="208" y="21"/>
                  </a:lnTo>
                  <a:lnTo>
                    <a:pt x="278" y="31"/>
                  </a:lnTo>
                  <a:lnTo>
                    <a:pt x="322" y="54"/>
                  </a:lnTo>
                  <a:lnTo>
                    <a:pt x="432" y="39"/>
                  </a:lnTo>
                  <a:lnTo>
                    <a:pt x="424" y="29"/>
                  </a:lnTo>
                  <a:lnTo>
                    <a:pt x="424" y="29"/>
                  </a:lnTo>
                  <a:close/>
                </a:path>
              </a:pathLst>
            </a:custGeom>
            <a:solidFill>
              <a:srgbClr val="9CB36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4" name="Freeform 328"/>
            <p:cNvSpPr>
              <a:spLocks/>
            </p:cNvSpPr>
            <p:nvPr/>
          </p:nvSpPr>
          <p:spPr bwMode="auto">
            <a:xfrm>
              <a:off x="3920" y="2956"/>
              <a:ext cx="98" cy="97"/>
            </a:xfrm>
            <a:custGeom>
              <a:avLst/>
              <a:gdLst>
                <a:gd name="T0" fmla="*/ 14 w 98"/>
                <a:gd name="T1" fmla="*/ 0 h 97"/>
                <a:gd name="T2" fmla="*/ 27 w 98"/>
                <a:gd name="T3" fmla="*/ 20 h 97"/>
                <a:gd name="T4" fmla="*/ 45 w 98"/>
                <a:gd name="T5" fmla="*/ 19 h 97"/>
                <a:gd name="T6" fmla="*/ 77 w 98"/>
                <a:gd name="T7" fmla="*/ 21 h 97"/>
                <a:gd name="T8" fmla="*/ 69 w 98"/>
                <a:gd name="T9" fmla="*/ 4 h 97"/>
                <a:gd name="T10" fmla="*/ 89 w 98"/>
                <a:gd name="T11" fmla="*/ 0 h 97"/>
                <a:gd name="T12" fmla="*/ 98 w 98"/>
                <a:gd name="T13" fmla="*/ 27 h 97"/>
                <a:gd name="T14" fmla="*/ 98 w 98"/>
                <a:gd name="T15" fmla="*/ 53 h 97"/>
                <a:gd name="T16" fmla="*/ 79 w 98"/>
                <a:gd name="T17" fmla="*/ 48 h 97"/>
                <a:gd name="T18" fmla="*/ 64 w 98"/>
                <a:gd name="T19" fmla="*/ 39 h 97"/>
                <a:gd name="T20" fmla="*/ 60 w 98"/>
                <a:gd name="T21" fmla="*/ 56 h 97"/>
                <a:gd name="T22" fmla="*/ 97 w 98"/>
                <a:gd name="T23" fmla="*/ 77 h 97"/>
                <a:gd name="T24" fmla="*/ 97 w 98"/>
                <a:gd name="T25" fmla="*/ 97 h 97"/>
                <a:gd name="T26" fmla="*/ 57 w 98"/>
                <a:gd name="T27" fmla="*/ 97 h 97"/>
                <a:gd name="T28" fmla="*/ 58 w 98"/>
                <a:gd name="T29" fmla="*/ 89 h 97"/>
                <a:gd name="T30" fmla="*/ 73 w 98"/>
                <a:gd name="T31" fmla="*/ 83 h 97"/>
                <a:gd name="T32" fmla="*/ 46 w 98"/>
                <a:gd name="T33" fmla="*/ 85 h 97"/>
                <a:gd name="T34" fmla="*/ 19 w 98"/>
                <a:gd name="T35" fmla="*/ 86 h 97"/>
                <a:gd name="T36" fmla="*/ 11 w 98"/>
                <a:gd name="T37" fmla="*/ 64 h 97"/>
                <a:gd name="T38" fmla="*/ 17 w 98"/>
                <a:gd name="T39" fmla="*/ 43 h 97"/>
                <a:gd name="T40" fmla="*/ 0 w 98"/>
                <a:gd name="T41" fmla="*/ 14 h 97"/>
                <a:gd name="T42" fmla="*/ 14 w 98"/>
                <a:gd name="T43" fmla="*/ 0 h 97"/>
                <a:gd name="T44" fmla="*/ 14 w 98"/>
                <a:gd name="T45" fmla="*/ 0 h 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98" h="97">
                  <a:moveTo>
                    <a:pt x="14" y="0"/>
                  </a:moveTo>
                  <a:lnTo>
                    <a:pt x="27" y="20"/>
                  </a:lnTo>
                  <a:lnTo>
                    <a:pt x="45" y="19"/>
                  </a:lnTo>
                  <a:lnTo>
                    <a:pt x="77" y="21"/>
                  </a:lnTo>
                  <a:lnTo>
                    <a:pt x="69" y="4"/>
                  </a:lnTo>
                  <a:lnTo>
                    <a:pt x="89" y="0"/>
                  </a:lnTo>
                  <a:lnTo>
                    <a:pt x="98" y="27"/>
                  </a:lnTo>
                  <a:lnTo>
                    <a:pt x="98" y="53"/>
                  </a:lnTo>
                  <a:lnTo>
                    <a:pt x="79" y="48"/>
                  </a:lnTo>
                  <a:lnTo>
                    <a:pt x="64" y="39"/>
                  </a:lnTo>
                  <a:lnTo>
                    <a:pt x="60" y="56"/>
                  </a:lnTo>
                  <a:lnTo>
                    <a:pt x="97" y="77"/>
                  </a:lnTo>
                  <a:lnTo>
                    <a:pt x="97" y="97"/>
                  </a:lnTo>
                  <a:lnTo>
                    <a:pt x="57" y="97"/>
                  </a:lnTo>
                  <a:lnTo>
                    <a:pt x="58" y="89"/>
                  </a:lnTo>
                  <a:lnTo>
                    <a:pt x="73" y="83"/>
                  </a:lnTo>
                  <a:lnTo>
                    <a:pt x="46" y="85"/>
                  </a:lnTo>
                  <a:lnTo>
                    <a:pt x="19" y="86"/>
                  </a:lnTo>
                  <a:lnTo>
                    <a:pt x="11" y="64"/>
                  </a:lnTo>
                  <a:lnTo>
                    <a:pt x="17" y="43"/>
                  </a:lnTo>
                  <a:lnTo>
                    <a:pt x="0" y="14"/>
                  </a:lnTo>
                  <a:lnTo>
                    <a:pt x="14" y="0"/>
                  </a:lnTo>
                  <a:lnTo>
                    <a:pt x="14" y="0"/>
                  </a:lnTo>
                  <a:close/>
                </a:path>
              </a:pathLst>
            </a:custGeom>
            <a:solidFill>
              <a:srgbClr val="2E4F1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5" name="Freeform 329"/>
            <p:cNvSpPr>
              <a:spLocks/>
            </p:cNvSpPr>
            <p:nvPr/>
          </p:nvSpPr>
          <p:spPr bwMode="auto">
            <a:xfrm>
              <a:off x="3903" y="2856"/>
              <a:ext cx="119" cy="109"/>
            </a:xfrm>
            <a:custGeom>
              <a:avLst/>
              <a:gdLst>
                <a:gd name="T0" fmla="*/ 21 w 119"/>
                <a:gd name="T1" fmla="*/ 35 h 109"/>
                <a:gd name="T2" fmla="*/ 52 w 119"/>
                <a:gd name="T3" fmla="*/ 46 h 109"/>
                <a:gd name="T4" fmla="*/ 53 w 119"/>
                <a:gd name="T5" fmla="*/ 33 h 109"/>
                <a:gd name="T6" fmla="*/ 36 w 119"/>
                <a:gd name="T7" fmla="*/ 16 h 109"/>
                <a:gd name="T8" fmla="*/ 38 w 119"/>
                <a:gd name="T9" fmla="*/ 8 h 109"/>
                <a:gd name="T10" fmla="*/ 48 w 119"/>
                <a:gd name="T11" fmla="*/ 18 h 109"/>
                <a:gd name="T12" fmla="*/ 84 w 119"/>
                <a:gd name="T13" fmla="*/ 0 h 109"/>
                <a:gd name="T14" fmla="*/ 101 w 119"/>
                <a:gd name="T15" fmla="*/ 7 h 109"/>
                <a:gd name="T16" fmla="*/ 115 w 119"/>
                <a:gd name="T17" fmla="*/ 4 h 109"/>
                <a:gd name="T18" fmla="*/ 114 w 119"/>
                <a:gd name="T19" fmla="*/ 26 h 109"/>
                <a:gd name="T20" fmla="*/ 104 w 119"/>
                <a:gd name="T21" fmla="*/ 37 h 109"/>
                <a:gd name="T22" fmla="*/ 119 w 119"/>
                <a:gd name="T23" fmla="*/ 50 h 109"/>
                <a:gd name="T24" fmla="*/ 114 w 119"/>
                <a:gd name="T25" fmla="*/ 68 h 109"/>
                <a:gd name="T26" fmla="*/ 91 w 119"/>
                <a:gd name="T27" fmla="*/ 74 h 109"/>
                <a:gd name="T28" fmla="*/ 91 w 119"/>
                <a:gd name="T29" fmla="*/ 101 h 109"/>
                <a:gd name="T30" fmla="*/ 74 w 119"/>
                <a:gd name="T31" fmla="*/ 109 h 109"/>
                <a:gd name="T32" fmla="*/ 40 w 119"/>
                <a:gd name="T33" fmla="*/ 96 h 109"/>
                <a:gd name="T34" fmla="*/ 24 w 119"/>
                <a:gd name="T35" fmla="*/ 99 h 109"/>
                <a:gd name="T36" fmla="*/ 8 w 119"/>
                <a:gd name="T37" fmla="*/ 91 h 109"/>
                <a:gd name="T38" fmla="*/ 19 w 119"/>
                <a:gd name="T39" fmla="*/ 55 h 109"/>
                <a:gd name="T40" fmla="*/ 0 w 119"/>
                <a:gd name="T41" fmla="*/ 40 h 109"/>
                <a:gd name="T42" fmla="*/ 21 w 119"/>
                <a:gd name="T43" fmla="*/ 35 h 109"/>
                <a:gd name="T44" fmla="*/ 21 w 119"/>
                <a:gd name="T45" fmla="*/ 35 h 1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19" h="109">
                  <a:moveTo>
                    <a:pt x="21" y="35"/>
                  </a:moveTo>
                  <a:lnTo>
                    <a:pt x="52" y="46"/>
                  </a:lnTo>
                  <a:lnTo>
                    <a:pt x="53" y="33"/>
                  </a:lnTo>
                  <a:lnTo>
                    <a:pt x="36" y="16"/>
                  </a:lnTo>
                  <a:lnTo>
                    <a:pt x="38" y="8"/>
                  </a:lnTo>
                  <a:lnTo>
                    <a:pt x="48" y="18"/>
                  </a:lnTo>
                  <a:lnTo>
                    <a:pt x="84" y="0"/>
                  </a:lnTo>
                  <a:lnTo>
                    <a:pt x="101" y="7"/>
                  </a:lnTo>
                  <a:lnTo>
                    <a:pt x="115" y="4"/>
                  </a:lnTo>
                  <a:lnTo>
                    <a:pt x="114" y="26"/>
                  </a:lnTo>
                  <a:lnTo>
                    <a:pt x="104" y="37"/>
                  </a:lnTo>
                  <a:lnTo>
                    <a:pt x="119" y="50"/>
                  </a:lnTo>
                  <a:lnTo>
                    <a:pt x="114" y="68"/>
                  </a:lnTo>
                  <a:lnTo>
                    <a:pt x="91" y="74"/>
                  </a:lnTo>
                  <a:lnTo>
                    <a:pt x="91" y="101"/>
                  </a:lnTo>
                  <a:lnTo>
                    <a:pt x="74" y="109"/>
                  </a:lnTo>
                  <a:lnTo>
                    <a:pt x="40" y="96"/>
                  </a:lnTo>
                  <a:lnTo>
                    <a:pt x="24" y="99"/>
                  </a:lnTo>
                  <a:lnTo>
                    <a:pt x="8" y="91"/>
                  </a:lnTo>
                  <a:lnTo>
                    <a:pt x="19" y="55"/>
                  </a:lnTo>
                  <a:lnTo>
                    <a:pt x="0" y="40"/>
                  </a:lnTo>
                  <a:lnTo>
                    <a:pt x="21" y="35"/>
                  </a:lnTo>
                  <a:lnTo>
                    <a:pt x="21" y="35"/>
                  </a:lnTo>
                  <a:close/>
                </a:path>
              </a:pathLst>
            </a:custGeom>
            <a:solidFill>
              <a:srgbClr val="4736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6" name="Freeform 330"/>
            <p:cNvSpPr>
              <a:spLocks/>
            </p:cNvSpPr>
            <p:nvPr/>
          </p:nvSpPr>
          <p:spPr bwMode="auto">
            <a:xfrm>
              <a:off x="3786" y="2812"/>
              <a:ext cx="181" cy="296"/>
            </a:xfrm>
            <a:custGeom>
              <a:avLst/>
              <a:gdLst>
                <a:gd name="T0" fmla="*/ 20 w 181"/>
                <a:gd name="T1" fmla="*/ 43 h 296"/>
                <a:gd name="T2" fmla="*/ 39 w 181"/>
                <a:gd name="T3" fmla="*/ 46 h 296"/>
                <a:gd name="T4" fmla="*/ 49 w 181"/>
                <a:gd name="T5" fmla="*/ 38 h 296"/>
                <a:gd name="T6" fmla="*/ 43 w 181"/>
                <a:gd name="T7" fmla="*/ 16 h 296"/>
                <a:gd name="T8" fmla="*/ 49 w 181"/>
                <a:gd name="T9" fmla="*/ 11 h 296"/>
                <a:gd name="T10" fmla="*/ 61 w 181"/>
                <a:gd name="T11" fmla="*/ 0 h 296"/>
                <a:gd name="T12" fmla="*/ 105 w 181"/>
                <a:gd name="T13" fmla="*/ 20 h 296"/>
                <a:gd name="T14" fmla="*/ 110 w 181"/>
                <a:gd name="T15" fmla="*/ 51 h 296"/>
                <a:gd name="T16" fmla="*/ 148 w 181"/>
                <a:gd name="T17" fmla="*/ 79 h 296"/>
                <a:gd name="T18" fmla="*/ 135 w 181"/>
                <a:gd name="T19" fmla="*/ 98 h 296"/>
                <a:gd name="T20" fmla="*/ 115 w 181"/>
                <a:gd name="T21" fmla="*/ 81 h 296"/>
                <a:gd name="T22" fmla="*/ 105 w 181"/>
                <a:gd name="T23" fmla="*/ 110 h 296"/>
                <a:gd name="T24" fmla="*/ 117 w 181"/>
                <a:gd name="T25" fmla="*/ 128 h 296"/>
                <a:gd name="T26" fmla="*/ 134 w 181"/>
                <a:gd name="T27" fmla="*/ 131 h 296"/>
                <a:gd name="T28" fmla="*/ 145 w 181"/>
                <a:gd name="T29" fmla="*/ 168 h 296"/>
                <a:gd name="T30" fmla="*/ 117 w 181"/>
                <a:gd name="T31" fmla="*/ 165 h 296"/>
                <a:gd name="T32" fmla="*/ 119 w 181"/>
                <a:gd name="T33" fmla="*/ 179 h 296"/>
                <a:gd name="T34" fmla="*/ 117 w 181"/>
                <a:gd name="T35" fmla="*/ 197 h 296"/>
                <a:gd name="T36" fmla="*/ 129 w 181"/>
                <a:gd name="T37" fmla="*/ 192 h 296"/>
                <a:gd name="T38" fmla="*/ 131 w 181"/>
                <a:gd name="T39" fmla="*/ 203 h 296"/>
                <a:gd name="T40" fmla="*/ 151 w 181"/>
                <a:gd name="T41" fmla="*/ 192 h 296"/>
                <a:gd name="T42" fmla="*/ 181 w 181"/>
                <a:gd name="T43" fmla="*/ 204 h 296"/>
                <a:gd name="T44" fmla="*/ 175 w 181"/>
                <a:gd name="T45" fmla="*/ 239 h 296"/>
                <a:gd name="T46" fmla="*/ 165 w 181"/>
                <a:gd name="T47" fmla="*/ 245 h 296"/>
                <a:gd name="T48" fmla="*/ 165 w 181"/>
                <a:gd name="T49" fmla="*/ 281 h 296"/>
                <a:gd name="T50" fmla="*/ 145 w 181"/>
                <a:gd name="T51" fmla="*/ 296 h 296"/>
                <a:gd name="T52" fmla="*/ 136 w 181"/>
                <a:gd name="T53" fmla="*/ 288 h 296"/>
                <a:gd name="T54" fmla="*/ 135 w 181"/>
                <a:gd name="T55" fmla="*/ 263 h 296"/>
                <a:gd name="T56" fmla="*/ 125 w 181"/>
                <a:gd name="T57" fmla="*/ 295 h 296"/>
                <a:gd name="T58" fmla="*/ 84 w 181"/>
                <a:gd name="T59" fmla="*/ 284 h 296"/>
                <a:gd name="T60" fmla="*/ 105 w 181"/>
                <a:gd name="T61" fmla="*/ 258 h 296"/>
                <a:gd name="T62" fmla="*/ 25 w 181"/>
                <a:gd name="T63" fmla="*/ 211 h 296"/>
                <a:gd name="T64" fmla="*/ 7 w 181"/>
                <a:gd name="T65" fmla="*/ 182 h 296"/>
                <a:gd name="T66" fmla="*/ 3 w 181"/>
                <a:gd name="T67" fmla="*/ 143 h 296"/>
                <a:gd name="T68" fmla="*/ 37 w 181"/>
                <a:gd name="T69" fmla="*/ 122 h 296"/>
                <a:gd name="T70" fmla="*/ 32 w 181"/>
                <a:gd name="T71" fmla="*/ 113 h 296"/>
                <a:gd name="T72" fmla="*/ 7 w 181"/>
                <a:gd name="T73" fmla="*/ 115 h 296"/>
                <a:gd name="T74" fmla="*/ 0 w 181"/>
                <a:gd name="T75" fmla="*/ 90 h 296"/>
                <a:gd name="T76" fmla="*/ 7 w 181"/>
                <a:gd name="T77" fmla="*/ 66 h 296"/>
                <a:gd name="T78" fmla="*/ 20 w 181"/>
                <a:gd name="T79" fmla="*/ 60 h 296"/>
                <a:gd name="T80" fmla="*/ 20 w 181"/>
                <a:gd name="T81" fmla="*/ 43 h 296"/>
                <a:gd name="T82" fmla="*/ 20 w 181"/>
                <a:gd name="T83" fmla="*/ 43 h 2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181" h="296">
                  <a:moveTo>
                    <a:pt x="20" y="43"/>
                  </a:moveTo>
                  <a:lnTo>
                    <a:pt x="39" y="46"/>
                  </a:lnTo>
                  <a:lnTo>
                    <a:pt x="49" y="38"/>
                  </a:lnTo>
                  <a:lnTo>
                    <a:pt x="43" y="16"/>
                  </a:lnTo>
                  <a:lnTo>
                    <a:pt x="49" y="11"/>
                  </a:lnTo>
                  <a:lnTo>
                    <a:pt x="61" y="0"/>
                  </a:lnTo>
                  <a:lnTo>
                    <a:pt x="105" y="20"/>
                  </a:lnTo>
                  <a:lnTo>
                    <a:pt x="110" y="51"/>
                  </a:lnTo>
                  <a:lnTo>
                    <a:pt x="148" y="79"/>
                  </a:lnTo>
                  <a:lnTo>
                    <a:pt x="135" y="98"/>
                  </a:lnTo>
                  <a:lnTo>
                    <a:pt x="115" y="81"/>
                  </a:lnTo>
                  <a:lnTo>
                    <a:pt x="105" y="110"/>
                  </a:lnTo>
                  <a:lnTo>
                    <a:pt x="117" y="128"/>
                  </a:lnTo>
                  <a:lnTo>
                    <a:pt x="134" y="131"/>
                  </a:lnTo>
                  <a:lnTo>
                    <a:pt x="145" y="168"/>
                  </a:lnTo>
                  <a:lnTo>
                    <a:pt x="117" y="165"/>
                  </a:lnTo>
                  <a:lnTo>
                    <a:pt x="119" y="179"/>
                  </a:lnTo>
                  <a:lnTo>
                    <a:pt x="117" y="197"/>
                  </a:lnTo>
                  <a:lnTo>
                    <a:pt x="129" y="192"/>
                  </a:lnTo>
                  <a:lnTo>
                    <a:pt x="131" y="203"/>
                  </a:lnTo>
                  <a:lnTo>
                    <a:pt x="151" y="192"/>
                  </a:lnTo>
                  <a:lnTo>
                    <a:pt x="181" y="204"/>
                  </a:lnTo>
                  <a:lnTo>
                    <a:pt x="175" y="239"/>
                  </a:lnTo>
                  <a:lnTo>
                    <a:pt x="165" y="245"/>
                  </a:lnTo>
                  <a:lnTo>
                    <a:pt x="165" y="281"/>
                  </a:lnTo>
                  <a:lnTo>
                    <a:pt x="145" y="296"/>
                  </a:lnTo>
                  <a:lnTo>
                    <a:pt x="136" y="288"/>
                  </a:lnTo>
                  <a:lnTo>
                    <a:pt x="135" y="263"/>
                  </a:lnTo>
                  <a:lnTo>
                    <a:pt x="125" y="295"/>
                  </a:lnTo>
                  <a:lnTo>
                    <a:pt x="84" y="284"/>
                  </a:lnTo>
                  <a:lnTo>
                    <a:pt x="105" y="258"/>
                  </a:lnTo>
                  <a:lnTo>
                    <a:pt x="25" y="211"/>
                  </a:lnTo>
                  <a:lnTo>
                    <a:pt x="7" y="182"/>
                  </a:lnTo>
                  <a:lnTo>
                    <a:pt x="3" y="143"/>
                  </a:lnTo>
                  <a:lnTo>
                    <a:pt x="37" y="122"/>
                  </a:lnTo>
                  <a:lnTo>
                    <a:pt x="32" y="113"/>
                  </a:lnTo>
                  <a:lnTo>
                    <a:pt x="7" y="115"/>
                  </a:lnTo>
                  <a:lnTo>
                    <a:pt x="0" y="90"/>
                  </a:lnTo>
                  <a:lnTo>
                    <a:pt x="7" y="66"/>
                  </a:lnTo>
                  <a:lnTo>
                    <a:pt x="20" y="60"/>
                  </a:lnTo>
                  <a:lnTo>
                    <a:pt x="20" y="43"/>
                  </a:lnTo>
                  <a:lnTo>
                    <a:pt x="20" y="43"/>
                  </a:lnTo>
                  <a:close/>
                </a:path>
              </a:pathLst>
            </a:custGeom>
            <a:solidFill>
              <a:srgbClr val="173B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7" name="Freeform 331"/>
            <p:cNvSpPr>
              <a:spLocks/>
            </p:cNvSpPr>
            <p:nvPr/>
          </p:nvSpPr>
          <p:spPr bwMode="auto">
            <a:xfrm>
              <a:off x="3675" y="2795"/>
              <a:ext cx="138" cy="276"/>
            </a:xfrm>
            <a:custGeom>
              <a:avLst/>
              <a:gdLst>
                <a:gd name="T0" fmla="*/ 0 w 138"/>
                <a:gd name="T1" fmla="*/ 95 h 276"/>
                <a:gd name="T2" fmla="*/ 60 w 138"/>
                <a:gd name="T3" fmla="*/ 89 h 276"/>
                <a:gd name="T4" fmla="*/ 59 w 138"/>
                <a:gd name="T5" fmla="*/ 83 h 276"/>
                <a:gd name="T6" fmla="*/ 33 w 138"/>
                <a:gd name="T7" fmla="*/ 76 h 276"/>
                <a:gd name="T8" fmla="*/ 26 w 138"/>
                <a:gd name="T9" fmla="*/ 65 h 276"/>
                <a:gd name="T10" fmla="*/ 15 w 138"/>
                <a:gd name="T11" fmla="*/ 55 h 276"/>
                <a:gd name="T12" fmla="*/ 37 w 138"/>
                <a:gd name="T13" fmla="*/ 47 h 276"/>
                <a:gd name="T14" fmla="*/ 70 w 138"/>
                <a:gd name="T15" fmla="*/ 37 h 276"/>
                <a:gd name="T16" fmla="*/ 57 w 138"/>
                <a:gd name="T17" fmla="*/ 25 h 276"/>
                <a:gd name="T18" fmla="*/ 64 w 138"/>
                <a:gd name="T19" fmla="*/ 18 h 276"/>
                <a:gd name="T20" fmla="*/ 73 w 138"/>
                <a:gd name="T21" fmla="*/ 9 h 276"/>
                <a:gd name="T22" fmla="*/ 102 w 138"/>
                <a:gd name="T23" fmla="*/ 0 h 276"/>
                <a:gd name="T24" fmla="*/ 122 w 138"/>
                <a:gd name="T25" fmla="*/ 10 h 276"/>
                <a:gd name="T26" fmla="*/ 128 w 138"/>
                <a:gd name="T27" fmla="*/ 18 h 276"/>
                <a:gd name="T28" fmla="*/ 138 w 138"/>
                <a:gd name="T29" fmla="*/ 25 h 276"/>
                <a:gd name="T30" fmla="*/ 132 w 138"/>
                <a:gd name="T31" fmla="*/ 41 h 276"/>
                <a:gd name="T32" fmla="*/ 90 w 138"/>
                <a:gd name="T33" fmla="*/ 79 h 276"/>
                <a:gd name="T34" fmla="*/ 128 w 138"/>
                <a:gd name="T35" fmla="*/ 61 h 276"/>
                <a:gd name="T36" fmla="*/ 116 w 138"/>
                <a:gd name="T37" fmla="*/ 80 h 276"/>
                <a:gd name="T38" fmla="*/ 122 w 138"/>
                <a:gd name="T39" fmla="*/ 137 h 276"/>
                <a:gd name="T40" fmla="*/ 106 w 138"/>
                <a:gd name="T41" fmla="*/ 148 h 276"/>
                <a:gd name="T42" fmla="*/ 107 w 138"/>
                <a:gd name="T43" fmla="*/ 161 h 276"/>
                <a:gd name="T44" fmla="*/ 122 w 138"/>
                <a:gd name="T45" fmla="*/ 152 h 276"/>
                <a:gd name="T46" fmla="*/ 131 w 138"/>
                <a:gd name="T47" fmla="*/ 202 h 276"/>
                <a:gd name="T48" fmla="*/ 111 w 138"/>
                <a:gd name="T49" fmla="*/ 229 h 276"/>
                <a:gd name="T50" fmla="*/ 35 w 138"/>
                <a:gd name="T51" fmla="*/ 276 h 276"/>
                <a:gd name="T52" fmla="*/ 29 w 138"/>
                <a:gd name="T53" fmla="*/ 262 h 276"/>
                <a:gd name="T54" fmla="*/ 26 w 138"/>
                <a:gd name="T55" fmla="*/ 162 h 276"/>
                <a:gd name="T56" fmla="*/ 16 w 138"/>
                <a:gd name="T57" fmla="*/ 141 h 276"/>
                <a:gd name="T58" fmla="*/ 15 w 138"/>
                <a:gd name="T59" fmla="*/ 124 h 276"/>
                <a:gd name="T60" fmla="*/ 0 w 138"/>
                <a:gd name="T61" fmla="*/ 95 h 276"/>
                <a:gd name="T62" fmla="*/ 0 w 138"/>
                <a:gd name="T63" fmla="*/ 95 h 2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138" h="276">
                  <a:moveTo>
                    <a:pt x="0" y="95"/>
                  </a:moveTo>
                  <a:lnTo>
                    <a:pt x="60" y="89"/>
                  </a:lnTo>
                  <a:lnTo>
                    <a:pt x="59" y="83"/>
                  </a:lnTo>
                  <a:lnTo>
                    <a:pt x="33" y="76"/>
                  </a:lnTo>
                  <a:lnTo>
                    <a:pt x="26" y="65"/>
                  </a:lnTo>
                  <a:lnTo>
                    <a:pt x="15" y="55"/>
                  </a:lnTo>
                  <a:lnTo>
                    <a:pt x="37" y="47"/>
                  </a:lnTo>
                  <a:lnTo>
                    <a:pt x="70" y="37"/>
                  </a:lnTo>
                  <a:lnTo>
                    <a:pt x="57" y="25"/>
                  </a:lnTo>
                  <a:lnTo>
                    <a:pt x="64" y="18"/>
                  </a:lnTo>
                  <a:lnTo>
                    <a:pt x="73" y="9"/>
                  </a:lnTo>
                  <a:lnTo>
                    <a:pt x="102" y="0"/>
                  </a:lnTo>
                  <a:lnTo>
                    <a:pt x="122" y="10"/>
                  </a:lnTo>
                  <a:lnTo>
                    <a:pt x="128" y="18"/>
                  </a:lnTo>
                  <a:lnTo>
                    <a:pt x="138" y="25"/>
                  </a:lnTo>
                  <a:lnTo>
                    <a:pt x="132" y="41"/>
                  </a:lnTo>
                  <a:lnTo>
                    <a:pt x="90" y="79"/>
                  </a:lnTo>
                  <a:lnTo>
                    <a:pt x="128" y="61"/>
                  </a:lnTo>
                  <a:lnTo>
                    <a:pt x="116" y="80"/>
                  </a:lnTo>
                  <a:lnTo>
                    <a:pt x="122" y="137"/>
                  </a:lnTo>
                  <a:lnTo>
                    <a:pt x="106" y="148"/>
                  </a:lnTo>
                  <a:lnTo>
                    <a:pt x="107" y="161"/>
                  </a:lnTo>
                  <a:lnTo>
                    <a:pt x="122" y="152"/>
                  </a:lnTo>
                  <a:lnTo>
                    <a:pt x="131" y="202"/>
                  </a:lnTo>
                  <a:lnTo>
                    <a:pt x="111" y="229"/>
                  </a:lnTo>
                  <a:lnTo>
                    <a:pt x="35" y="276"/>
                  </a:lnTo>
                  <a:lnTo>
                    <a:pt x="29" y="262"/>
                  </a:lnTo>
                  <a:lnTo>
                    <a:pt x="26" y="162"/>
                  </a:lnTo>
                  <a:lnTo>
                    <a:pt x="16" y="141"/>
                  </a:lnTo>
                  <a:lnTo>
                    <a:pt x="15" y="124"/>
                  </a:lnTo>
                  <a:lnTo>
                    <a:pt x="0" y="95"/>
                  </a:lnTo>
                  <a:lnTo>
                    <a:pt x="0" y="95"/>
                  </a:lnTo>
                  <a:close/>
                </a:path>
              </a:pathLst>
            </a:custGeom>
            <a:solidFill>
              <a:srgbClr val="4736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8" name="Freeform 332"/>
            <p:cNvSpPr>
              <a:spLocks/>
            </p:cNvSpPr>
            <p:nvPr/>
          </p:nvSpPr>
          <p:spPr bwMode="auto">
            <a:xfrm>
              <a:off x="3931" y="3065"/>
              <a:ext cx="87" cy="69"/>
            </a:xfrm>
            <a:custGeom>
              <a:avLst/>
              <a:gdLst>
                <a:gd name="T0" fmla="*/ 0 w 87"/>
                <a:gd name="T1" fmla="*/ 43 h 69"/>
                <a:gd name="T2" fmla="*/ 31 w 87"/>
                <a:gd name="T3" fmla="*/ 29 h 69"/>
                <a:gd name="T4" fmla="*/ 44 w 87"/>
                <a:gd name="T5" fmla="*/ 43 h 69"/>
                <a:gd name="T6" fmla="*/ 49 w 87"/>
                <a:gd name="T7" fmla="*/ 38 h 69"/>
                <a:gd name="T8" fmla="*/ 44 w 87"/>
                <a:gd name="T9" fmla="*/ 22 h 69"/>
                <a:gd name="T10" fmla="*/ 58 w 87"/>
                <a:gd name="T11" fmla="*/ 26 h 69"/>
                <a:gd name="T12" fmla="*/ 50 w 87"/>
                <a:gd name="T13" fmla="*/ 17 h 69"/>
                <a:gd name="T14" fmla="*/ 66 w 87"/>
                <a:gd name="T15" fmla="*/ 0 h 69"/>
                <a:gd name="T16" fmla="*/ 72 w 87"/>
                <a:gd name="T17" fmla="*/ 7 h 69"/>
                <a:gd name="T18" fmla="*/ 86 w 87"/>
                <a:gd name="T19" fmla="*/ 12 h 69"/>
                <a:gd name="T20" fmla="*/ 87 w 87"/>
                <a:gd name="T21" fmla="*/ 36 h 69"/>
                <a:gd name="T22" fmla="*/ 73 w 87"/>
                <a:gd name="T23" fmla="*/ 69 h 69"/>
                <a:gd name="T24" fmla="*/ 47 w 87"/>
                <a:gd name="T25" fmla="*/ 61 h 69"/>
                <a:gd name="T26" fmla="*/ 55 w 87"/>
                <a:gd name="T27" fmla="*/ 48 h 69"/>
                <a:gd name="T28" fmla="*/ 0 w 87"/>
                <a:gd name="T29" fmla="*/ 49 h 69"/>
                <a:gd name="T30" fmla="*/ 0 w 87"/>
                <a:gd name="T31" fmla="*/ 43 h 69"/>
                <a:gd name="T32" fmla="*/ 0 w 87"/>
                <a:gd name="T33" fmla="*/ 43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87" h="69">
                  <a:moveTo>
                    <a:pt x="0" y="43"/>
                  </a:moveTo>
                  <a:lnTo>
                    <a:pt x="31" y="29"/>
                  </a:lnTo>
                  <a:lnTo>
                    <a:pt x="44" y="43"/>
                  </a:lnTo>
                  <a:lnTo>
                    <a:pt x="49" y="38"/>
                  </a:lnTo>
                  <a:lnTo>
                    <a:pt x="44" y="22"/>
                  </a:lnTo>
                  <a:lnTo>
                    <a:pt x="58" y="26"/>
                  </a:lnTo>
                  <a:lnTo>
                    <a:pt x="50" y="17"/>
                  </a:lnTo>
                  <a:lnTo>
                    <a:pt x="66" y="0"/>
                  </a:lnTo>
                  <a:lnTo>
                    <a:pt x="72" y="7"/>
                  </a:lnTo>
                  <a:lnTo>
                    <a:pt x="86" y="12"/>
                  </a:lnTo>
                  <a:lnTo>
                    <a:pt x="87" y="36"/>
                  </a:lnTo>
                  <a:lnTo>
                    <a:pt x="73" y="69"/>
                  </a:lnTo>
                  <a:lnTo>
                    <a:pt x="47" y="61"/>
                  </a:lnTo>
                  <a:lnTo>
                    <a:pt x="55" y="48"/>
                  </a:lnTo>
                  <a:lnTo>
                    <a:pt x="0" y="49"/>
                  </a:lnTo>
                  <a:lnTo>
                    <a:pt x="0" y="43"/>
                  </a:lnTo>
                  <a:lnTo>
                    <a:pt x="0" y="43"/>
                  </a:lnTo>
                  <a:close/>
                </a:path>
              </a:pathLst>
            </a:custGeom>
            <a:solidFill>
              <a:srgbClr val="173B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9" name="Freeform 333"/>
            <p:cNvSpPr>
              <a:spLocks/>
            </p:cNvSpPr>
            <p:nvPr/>
          </p:nvSpPr>
          <p:spPr bwMode="auto">
            <a:xfrm>
              <a:off x="3927" y="3117"/>
              <a:ext cx="71" cy="44"/>
            </a:xfrm>
            <a:custGeom>
              <a:avLst/>
              <a:gdLst>
                <a:gd name="T0" fmla="*/ 19 w 71"/>
                <a:gd name="T1" fmla="*/ 0 h 44"/>
                <a:gd name="T2" fmla="*/ 30 w 71"/>
                <a:gd name="T3" fmla="*/ 13 h 44"/>
                <a:gd name="T4" fmla="*/ 28 w 71"/>
                <a:gd name="T5" fmla="*/ 26 h 44"/>
                <a:gd name="T6" fmla="*/ 70 w 71"/>
                <a:gd name="T7" fmla="*/ 26 h 44"/>
                <a:gd name="T8" fmla="*/ 71 w 71"/>
                <a:gd name="T9" fmla="*/ 38 h 44"/>
                <a:gd name="T10" fmla="*/ 50 w 71"/>
                <a:gd name="T11" fmla="*/ 38 h 44"/>
                <a:gd name="T12" fmla="*/ 19 w 71"/>
                <a:gd name="T13" fmla="*/ 44 h 44"/>
                <a:gd name="T14" fmla="*/ 0 w 71"/>
                <a:gd name="T15" fmla="*/ 34 h 44"/>
                <a:gd name="T16" fmla="*/ 10 w 71"/>
                <a:gd name="T17" fmla="*/ 27 h 44"/>
                <a:gd name="T18" fmla="*/ 19 w 71"/>
                <a:gd name="T19" fmla="*/ 0 h 44"/>
                <a:gd name="T20" fmla="*/ 19 w 71"/>
                <a:gd name="T21" fmla="*/ 0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71" h="44">
                  <a:moveTo>
                    <a:pt x="19" y="0"/>
                  </a:moveTo>
                  <a:lnTo>
                    <a:pt x="30" y="13"/>
                  </a:lnTo>
                  <a:lnTo>
                    <a:pt x="28" y="26"/>
                  </a:lnTo>
                  <a:lnTo>
                    <a:pt x="70" y="26"/>
                  </a:lnTo>
                  <a:lnTo>
                    <a:pt x="71" y="38"/>
                  </a:lnTo>
                  <a:lnTo>
                    <a:pt x="50" y="38"/>
                  </a:lnTo>
                  <a:lnTo>
                    <a:pt x="19" y="44"/>
                  </a:lnTo>
                  <a:lnTo>
                    <a:pt x="0" y="34"/>
                  </a:lnTo>
                  <a:lnTo>
                    <a:pt x="10" y="27"/>
                  </a:lnTo>
                  <a:lnTo>
                    <a:pt x="19" y="0"/>
                  </a:lnTo>
                  <a:lnTo>
                    <a:pt x="19" y="0"/>
                  </a:lnTo>
                  <a:close/>
                </a:path>
              </a:pathLst>
            </a:custGeom>
            <a:solidFill>
              <a:srgbClr val="4F42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0" name="Freeform 334"/>
            <p:cNvSpPr>
              <a:spLocks/>
            </p:cNvSpPr>
            <p:nvPr/>
          </p:nvSpPr>
          <p:spPr bwMode="auto">
            <a:xfrm>
              <a:off x="3777" y="3084"/>
              <a:ext cx="157" cy="83"/>
            </a:xfrm>
            <a:custGeom>
              <a:avLst/>
              <a:gdLst>
                <a:gd name="T0" fmla="*/ 0 w 157"/>
                <a:gd name="T1" fmla="*/ 8 h 83"/>
                <a:gd name="T2" fmla="*/ 29 w 157"/>
                <a:gd name="T3" fmla="*/ 19 h 83"/>
                <a:gd name="T4" fmla="*/ 53 w 157"/>
                <a:gd name="T5" fmla="*/ 33 h 83"/>
                <a:gd name="T6" fmla="*/ 66 w 157"/>
                <a:gd name="T7" fmla="*/ 33 h 83"/>
                <a:gd name="T8" fmla="*/ 66 w 157"/>
                <a:gd name="T9" fmla="*/ 41 h 83"/>
                <a:gd name="T10" fmla="*/ 12 w 157"/>
                <a:gd name="T11" fmla="*/ 44 h 83"/>
                <a:gd name="T12" fmla="*/ 9 w 157"/>
                <a:gd name="T13" fmla="*/ 77 h 83"/>
                <a:gd name="T14" fmla="*/ 29 w 157"/>
                <a:gd name="T15" fmla="*/ 83 h 83"/>
                <a:gd name="T16" fmla="*/ 86 w 157"/>
                <a:gd name="T17" fmla="*/ 60 h 83"/>
                <a:gd name="T18" fmla="*/ 101 w 157"/>
                <a:gd name="T19" fmla="*/ 59 h 83"/>
                <a:gd name="T20" fmla="*/ 101 w 157"/>
                <a:gd name="T21" fmla="*/ 67 h 83"/>
                <a:gd name="T22" fmla="*/ 132 w 157"/>
                <a:gd name="T23" fmla="*/ 70 h 83"/>
                <a:gd name="T24" fmla="*/ 138 w 157"/>
                <a:gd name="T25" fmla="*/ 53 h 83"/>
                <a:gd name="T26" fmla="*/ 150 w 157"/>
                <a:gd name="T27" fmla="*/ 46 h 83"/>
                <a:gd name="T28" fmla="*/ 144 w 157"/>
                <a:gd name="T29" fmla="*/ 40 h 83"/>
                <a:gd name="T30" fmla="*/ 157 w 157"/>
                <a:gd name="T31" fmla="*/ 28 h 83"/>
                <a:gd name="T32" fmla="*/ 143 w 157"/>
                <a:gd name="T33" fmla="*/ 27 h 83"/>
                <a:gd name="T34" fmla="*/ 127 w 157"/>
                <a:gd name="T35" fmla="*/ 7 h 83"/>
                <a:gd name="T36" fmla="*/ 97 w 157"/>
                <a:gd name="T37" fmla="*/ 9 h 83"/>
                <a:gd name="T38" fmla="*/ 72 w 157"/>
                <a:gd name="T39" fmla="*/ 11 h 83"/>
                <a:gd name="T40" fmla="*/ 29 w 157"/>
                <a:gd name="T41" fmla="*/ 0 h 83"/>
                <a:gd name="T42" fmla="*/ 0 w 157"/>
                <a:gd name="T43" fmla="*/ 8 h 83"/>
                <a:gd name="T44" fmla="*/ 0 w 157"/>
                <a:gd name="T45" fmla="*/ 8 h 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57" h="83">
                  <a:moveTo>
                    <a:pt x="0" y="8"/>
                  </a:moveTo>
                  <a:lnTo>
                    <a:pt x="29" y="19"/>
                  </a:lnTo>
                  <a:lnTo>
                    <a:pt x="53" y="33"/>
                  </a:lnTo>
                  <a:lnTo>
                    <a:pt x="66" y="33"/>
                  </a:lnTo>
                  <a:lnTo>
                    <a:pt x="66" y="41"/>
                  </a:lnTo>
                  <a:lnTo>
                    <a:pt x="12" y="44"/>
                  </a:lnTo>
                  <a:lnTo>
                    <a:pt x="9" y="77"/>
                  </a:lnTo>
                  <a:lnTo>
                    <a:pt x="29" y="83"/>
                  </a:lnTo>
                  <a:lnTo>
                    <a:pt x="86" y="60"/>
                  </a:lnTo>
                  <a:lnTo>
                    <a:pt x="101" y="59"/>
                  </a:lnTo>
                  <a:lnTo>
                    <a:pt x="101" y="67"/>
                  </a:lnTo>
                  <a:lnTo>
                    <a:pt x="132" y="70"/>
                  </a:lnTo>
                  <a:lnTo>
                    <a:pt x="138" y="53"/>
                  </a:lnTo>
                  <a:lnTo>
                    <a:pt x="150" y="46"/>
                  </a:lnTo>
                  <a:lnTo>
                    <a:pt x="144" y="40"/>
                  </a:lnTo>
                  <a:lnTo>
                    <a:pt x="157" y="28"/>
                  </a:lnTo>
                  <a:lnTo>
                    <a:pt x="143" y="27"/>
                  </a:lnTo>
                  <a:lnTo>
                    <a:pt x="127" y="7"/>
                  </a:lnTo>
                  <a:lnTo>
                    <a:pt x="97" y="9"/>
                  </a:lnTo>
                  <a:lnTo>
                    <a:pt x="72" y="11"/>
                  </a:lnTo>
                  <a:lnTo>
                    <a:pt x="29" y="0"/>
                  </a:lnTo>
                  <a:lnTo>
                    <a:pt x="0" y="8"/>
                  </a:lnTo>
                  <a:lnTo>
                    <a:pt x="0" y="8"/>
                  </a:lnTo>
                  <a:close/>
                </a:path>
              </a:pathLst>
            </a:custGeom>
            <a:solidFill>
              <a:srgbClr val="4F42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1" name="Freeform 335"/>
            <p:cNvSpPr>
              <a:spLocks/>
            </p:cNvSpPr>
            <p:nvPr/>
          </p:nvSpPr>
          <p:spPr bwMode="auto">
            <a:xfrm>
              <a:off x="3352" y="2926"/>
              <a:ext cx="75" cy="71"/>
            </a:xfrm>
            <a:custGeom>
              <a:avLst/>
              <a:gdLst>
                <a:gd name="T0" fmla="*/ 75 w 75"/>
                <a:gd name="T1" fmla="*/ 0 h 71"/>
                <a:gd name="T2" fmla="*/ 0 w 75"/>
                <a:gd name="T3" fmla="*/ 8 h 71"/>
                <a:gd name="T4" fmla="*/ 3 w 75"/>
                <a:gd name="T5" fmla="*/ 19 h 71"/>
                <a:gd name="T6" fmla="*/ 13 w 75"/>
                <a:gd name="T7" fmla="*/ 24 h 71"/>
                <a:gd name="T8" fmla="*/ 13 w 75"/>
                <a:gd name="T9" fmla="*/ 71 h 71"/>
                <a:gd name="T10" fmla="*/ 66 w 75"/>
                <a:gd name="T11" fmla="*/ 69 h 71"/>
                <a:gd name="T12" fmla="*/ 67 w 75"/>
                <a:gd name="T13" fmla="*/ 16 h 71"/>
                <a:gd name="T14" fmla="*/ 75 w 75"/>
                <a:gd name="T15" fmla="*/ 13 h 71"/>
                <a:gd name="T16" fmla="*/ 75 w 75"/>
                <a:gd name="T17" fmla="*/ 0 h 71"/>
                <a:gd name="T18" fmla="*/ 75 w 75"/>
                <a:gd name="T19" fmla="*/ 0 h 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5" h="71">
                  <a:moveTo>
                    <a:pt x="75" y="0"/>
                  </a:moveTo>
                  <a:lnTo>
                    <a:pt x="0" y="8"/>
                  </a:lnTo>
                  <a:lnTo>
                    <a:pt x="3" y="19"/>
                  </a:lnTo>
                  <a:lnTo>
                    <a:pt x="13" y="24"/>
                  </a:lnTo>
                  <a:lnTo>
                    <a:pt x="13" y="71"/>
                  </a:lnTo>
                  <a:lnTo>
                    <a:pt x="66" y="69"/>
                  </a:lnTo>
                  <a:lnTo>
                    <a:pt x="67" y="16"/>
                  </a:lnTo>
                  <a:lnTo>
                    <a:pt x="75" y="13"/>
                  </a:lnTo>
                  <a:lnTo>
                    <a:pt x="75" y="0"/>
                  </a:lnTo>
                  <a:lnTo>
                    <a:pt x="75" y="0"/>
                  </a:lnTo>
                  <a:close/>
                </a:path>
              </a:pathLst>
            </a:custGeom>
            <a:solidFill>
              <a:srgbClr val="5C474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2" name="Freeform 336"/>
            <p:cNvSpPr>
              <a:spLocks/>
            </p:cNvSpPr>
            <p:nvPr/>
          </p:nvSpPr>
          <p:spPr bwMode="auto">
            <a:xfrm>
              <a:off x="3418" y="2748"/>
              <a:ext cx="75" cy="31"/>
            </a:xfrm>
            <a:custGeom>
              <a:avLst/>
              <a:gdLst>
                <a:gd name="T0" fmla="*/ 75 w 75"/>
                <a:gd name="T1" fmla="*/ 0 h 31"/>
                <a:gd name="T2" fmla="*/ 0 w 75"/>
                <a:gd name="T3" fmla="*/ 31 h 31"/>
                <a:gd name="T4" fmla="*/ 47 w 75"/>
                <a:gd name="T5" fmla="*/ 30 h 31"/>
                <a:gd name="T6" fmla="*/ 75 w 75"/>
                <a:gd name="T7" fmla="*/ 0 h 31"/>
                <a:gd name="T8" fmla="*/ 75 w 75"/>
                <a:gd name="T9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5" h="31">
                  <a:moveTo>
                    <a:pt x="75" y="0"/>
                  </a:moveTo>
                  <a:lnTo>
                    <a:pt x="0" y="31"/>
                  </a:lnTo>
                  <a:lnTo>
                    <a:pt x="47" y="30"/>
                  </a:lnTo>
                  <a:lnTo>
                    <a:pt x="75" y="0"/>
                  </a:lnTo>
                  <a:lnTo>
                    <a:pt x="75" y="0"/>
                  </a:lnTo>
                  <a:close/>
                </a:path>
              </a:pathLst>
            </a:custGeom>
            <a:solidFill>
              <a:srgbClr val="6B594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3" name="Freeform 337"/>
            <p:cNvSpPr>
              <a:spLocks/>
            </p:cNvSpPr>
            <p:nvPr/>
          </p:nvSpPr>
          <p:spPr bwMode="auto">
            <a:xfrm>
              <a:off x="3222" y="2708"/>
              <a:ext cx="20" cy="42"/>
            </a:xfrm>
            <a:custGeom>
              <a:avLst/>
              <a:gdLst>
                <a:gd name="T0" fmla="*/ 20 w 20"/>
                <a:gd name="T1" fmla="*/ 0 h 42"/>
                <a:gd name="T2" fmla="*/ 0 w 20"/>
                <a:gd name="T3" fmla="*/ 42 h 42"/>
                <a:gd name="T4" fmla="*/ 0 w 20"/>
                <a:gd name="T5" fmla="*/ 1 h 42"/>
                <a:gd name="T6" fmla="*/ 20 w 20"/>
                <a:gd name="T7" fmla="*/ 0 h 42"/>
                <a:gd name="T8" fmla="*/ 20 w 20"/>
                <a:gd name="T9" fmla="*/ 0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" h="42">
                  <a:moveTo>
                    <a:pt x="20" y="0"/>
                  </a:moveTo>
                  <a:lnTo>
                    <a:pt x="0" y="42"/>
                  </a:lnTo>
                  <a:lnTo>
                    <a:pt x="0" y="1"/>
                  </a:lnTo>
                  <a:lnTo>
                    <a:pt x="20" y="0"/>
                  </a:lnTo>
                  <a:lnTo>
                    <a:pt x="20" y="0"/>
                  </a:lnTo>
                  <a:close/>
                </a:path>
              </a:pathLst>
            </a:custGeom>
            <a:solidFill>
              <a:srgbClr val="BDB5A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4" name="Freeform 338"/>
            <p:cNvSpPr>
              <a:spLocks/>
            </p:cNvSpPr>
            <p:nvPr/>
          </p:nvSpPr>
          <p:spPr bwMode="auto">
            <a:xfrm>
              <a:off x="3521" y="3397"/>
              <a:ext cx="513" cy="537"/>
            </a:xfrm>
            <a:custGeom>
              <a:avLst/>
              <a:gdLst>
                <a:gd name="T0" fmla="*/ 490 w 513"/>
                <a:gd name="T1" fmla="*/ 107 h 537"/>
                <a:gd name="T2" fmla="*/ 501 w 513"/>
                <a:gd name="T3" fmla="*/ 86 h 537"/>
                <a:gd name="T4" fmla="*/ 461 w 513"/>
                <a:gd name="T5" fmla="*/ 80 h 537"/>
                <a:gd name="T6" fmla="*/ 493 w 513"/>
                <a:gd name="T7" fmla="*/ 55 h 537"/>
                <a:gd name="T8" fmla="*/ 501 w 513"/>
                <a:gd name="T9" fmla="*/ 18 h 537"/>
                <a:gd name="T10" fmla="*/ 430 w 513"/>
                <a:gd name="T11" fmla="*/ 50 h 537"/>
                <a:gd name="T12" fmla="*/ 401 w 513"/>
                <a:gd name="T13" fmla="*/ 0 h 537"/>
                <a:gd name="T14" fmla="*/ 350 w 513"/>
                <a:gd name="T15" fmla="*/ 39 h 537"/>
                <a:gd name="T16" fmla="*/ 372 w 513"/>
                <a:gd name="T17" fmla="*/ 55 h 537"/>
                <a:gd name="T18" fmla="*/ 385 w 513"/>
                <a:gd name="T19" fmla="*/ 68 h 537"/>
                <a:gd name="T20" fmla="*/ 344 w 513"/>
                <a:gd name="T21" fmla="*/ 83 h 537"/>
                <a:gd name="T22" fmla="*/ 293 w 513"/>
                <a:gd name="T23" fmla="*/ 108 h 537"/>
                <a:gd name="T24" fmla="*/ 278 w 513"/>
                <a:gd name="T25" fmla="*/ 66 h 537"/>
                <a:gd name="T26" fmla="*/ 247 w 513"/>
                <a:gd name="T27" fmla="*/ 66 h 537"/>
                <a:gd name="T28" fmla="*/ 226 w 513"/>
                <a:gd name="T29" fmla="*/ 30 h 537"/>
                <a:gd name="T30" fmla="*/ 193 w 513"/>
                <a:gd name="T31" fmla="*/ 29 h 537"/>
                <a:gd name="T32" fmla="*/ 158 w 513"/>
                <a:gd name="T33" fmla="*/ 75 h 537"/>
                <a:gd name="T34" fmla="*/ 170 w 513"/>
                <a:gd name="T35" fmla="*/ 93 h 537"/>
                <a:gd name="T36" fmla="*/ 180 w 513"/>
                <a:gd name="T37" fmla="*/ 96 h 537"/>
                <a:gd name="T38" fmla="*/ 200 w 513"/>
                <a:gd name="T39" fmla="*/ 88 h 537"/>
                <a:gd name="T40" fmla="*/ 154 w 513"/>
                <a:gd name="T41" fmla="*/ 147 h 537"/>
                <a:gd name="T42" fmla="*/ 77 w 513"/>
                <a:gd name="T43" fmla="*/ 116 h 537"/>
                <a:gd name="T44" fmla="*/ 72 w 513"/>
                <a:gd name="T45" fmla="*/ 152 h 537"/>
                <a:gd name="T46" fmla="*/ 44 w 513"/>
                <a:gd name="T47" fmla="*/ 185 h 537"/>
                <a:gd name="T48" fmla="*/ 18 w 513"/>
                <a:gd name="T49" fmla="*/ 167 h 537"/>
                <a:gd name="T50" fmla="*/ 14 w 513"/>
                <a:gd name="T51" fmla="*/ 196 h 537"/>
                <a:gd name="T52" fmla="*/ 44 w 513"/>
                <a:gd name="T53" fmla="*/ 197 h 537"/>
                <a:gd name="T54" fmla="*/ 59 w 513"/>
                <a:gd name="T55" fmla="*/ 226 h 537"/>
                <a:gd name="T56" fmla="*/ 101 w 513"/>
                <a:gd name="T57" fmla="*/ 208 h 537"/>
                <a:gd name="T58" fmla="*/ 90 w 513"/>
                <a:gd name="T59" fmla="*/ 244 h 537"/>
                <a:gd name="T60" fmla="*/ 50 w 513"/>
                <a:gd name="T61" fmla="*/ 289 h 537"/>
                <a:gd name="T62" fmla="*/ 121 w 513"/>
                <a:gd name="T63" fmla="*/ 286 h 537"/>
                <a:gd name="T64" fmla="*/ 143 w 513"/>
                <a:gd name="T65" fmla="*/ 358 h 537"/>
                <a:gd name="T66" fmla="*/ 141 w 513"/>
                <a:gd name="T67" fmla="*/ 391 h 537"/>
                <a:gd name="T68" fmla="*/ 85 w 513"/>
                <a:gd name="T69" fmla="*/ 403 h 537"/>
                <a:gd name="T70" fmla="*/ 106 w 513"/>
                <a:gd name="T71" fmla="*/ 428 h 537"/>
                <a:gd name="T72" fmla="*/ 131 w 513"/>
                <a:gd name="T73" fmla="*/ 435 h 537"/>
                <a:gd name="T74" fmla="*/ 159 w 513"/>
                <a:gd name="T75" fmla="*/ 450 h 537"/>
                <a:gd name="T76" fmla="*/ 131 w 513"/>
                <a:gd name="T77" fmla="*/ 424 h 537"/>
                <a:gd name="T78" fmla="*/ 168 w 513"/>
                <a:gd name="T79" fmla="*/ 408 h 537"/>
                <a:gd name="T80" fmla="*/ 226 w 513"/>
                <a:gd name="T81" fmla="*/ 420 h 537"/>
                <a:gd name="T82" fmla="*/ 236 w 513"/>
                <a:gd name="T83" fmla="*/ 487 h 537"/>
                <a:gd name="T84" fmla="*/ 293 w 513"/>
                <a:gd name="T85" fmla="*/ 423 h 537"/>
                <a:gd name="T86" fmla="*/ 336 w 513"/>
                <a:gd name="T87" fmla="*/ 455 h 537"/>
                <a:gd name="T88" fmla="*/ 379 w 513"/>
                <a:gd name="T89" fmla="*/ 515 h 537"/>
                <a:gd name="T90" fmla="*/ 349 w 513"/>
                <a:gd name="T91" fmla="*/ 527 h 537"/>
                <a:gd name="T92" fmla="*/ 394 w 513"/>
                <a:gd name="T93" fmla="*/ 530 h 537"/>
                <a:gd name="T94" fmla="*/ 413 w 513"/>
                <a:gd name="T95" fmla="*/ 522 h 537"/>
                <a:gd name="T96" fmla="*/ 390 w 513"/>
                <a:gd name="T97" fmla="*/ 483 h 537"/>
                <a:gd name="T98" fmla="*/ 463 w 513"/>
                <a:gd name="T99" fmla="*/ 464 h 537"/>
                <a:gd name="T100" fmla="*/ 482 w 513"/>
                <a:gd name="T101" fmla="*/ 434 h 537"/>
                <a:gd name="T102" fmla="*/ 509 w 513"/>
                <a:gd name="T103" fmla="*/ 392 h 537"/>
                <a:gd name="T104" fmla="*/ 513 w 513"/>
                <a:gd name="T105" fmla="*/ 130 h 5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513" h="537">
                  <a:moveTo>
                    <a:pt x="513" y="130"/>
                  </a:moveTo>
                  <a:lnTo>
                    <a:pt x="490" y="107"/>
                  </a:lnTo>
                  <a:lnTo>
                    <a:pt x="488" y="95"/>
                  </a:lnTo>
                  <a:lnTo>
                    <a:pt x="501" y="86"/>
                  </a:lnTo>
                  <a:lnTo>
                    <a:pt x="501" y="66"/>
                  </a:lnTo>
                  <a:lnTo>
                    <a:pt x="461" y="80"/>
                  </a:lnTo>
                  <a:lnTo>
                    <a:pt x="465" y="58"/>
                  </a:lnTo>
                  <a:lnTo>
                    <a:pt x="493" y="55"/>
                  </a:lnTo>
                  <a:lnTo>
                    <a:pt x="476" y="47"/>
                  </a:lnTo>
                  <a:lnTo>
                    <a:pt x="501" y="18"/>
                  </a:lnTo>
                  <a:lnTo>
                    <a:pt x="476" y="18"/>
                  </a:lnTo>
                  <a:lnTo>
                    <a:pt x="430" y="50"/>
                  </a:lnTo>
                  <a:lnTo>
                    <a:pt x="434" y="9"/>
                  </a:lnTo>
                  <a:lnTo>
                    <a:pt x="401" y="0"/>
                  </a:lnTo>
                  <a:lnTo>
                    <a:pt x="353" y="29"/>
                  </a:lnTo>
                  <a:lnTo>
                    <a:pt x="350" y="39"/>
                  </a:lnTo>
                  <a:lnTo>
                    <a:pt x="374" y="39"/>
                  </a:lnTo>
                  <a:lnTo>
                    <a:pt x="372" y="55"/>
                  </a:lnTo>
                  <a:lnTo>
                    <a:pt x="362" y="61"/>
                  </a:lnTo>
                  <a:lnTo>
                    <a:pt x="385" y="68"/>
                  </a:lnTo>
                  <a:lnTo>
                    <a:pt x="367" y="83"/>
                  </a:lnTo>
                  <a:lnTo>
                    <a:pt x="344" y="83"/>
                  </a:lnTo>
                  <a:lnTo>
                    <a:pt x="326" y="108"/>
                  </a:lnTo>
                  <a:lnTo>
                    <a:pt x="293" y="108"/>
                  </a:lnTo>
                  <a:lnTo>
                    <a:pt x="293" y="68"/>
                  </a:lnTo>
                  <a:lnTo>
                    <a:pt x="278" y="66"/>
                  </a:lnTo>
                  <a:lnTo>
                    <a:pt x="270" y="55"/>
                  </a:lnTo>
                  <a:lnTo>
                    <a:pt x="247" y="66"/>
                  </a:lnTo>
                  <a:lnTo>
                    <a:pt x="257" y="37"/>
                  </a:lnTo>
                  <a:lnTo>
                    <a:pt x="226" y="30"/>
                  </a:lnTo>
                  <a:lnTo>
                    <a:pt x="208" y="43"/>
                  </a:lnTo>
                  <a:lnTo>
                    <a:pt x="193" y="29"/>
                  </a:lnTo>
                  <a:lnTo>
                    <a:pt x="193" y="47"/>
                  </a:lnTo>
                  <a:lnTo>
                    <a:pt x="158" y="75"/>
                  </a:lnTo>
                  <a:lnTo>
                    <a:pt x="173" y="75"/>
                  </a:lnTo>
                  <a:lnTo>
                    <a:pt x="170" y="93"/>
                  </a:lnTo>
                  <a:lnTo>
                    <a:pt x="157" y="115"/>
                  </a:lnTo>
                  <a:lnTo>
                    <a:pt x="180" y="96"/>
                  </a:lnTo>
                  <a:lnTo>
                    <a:pt x="185" y="80"/>
                  </a:lnTo>
                  <a:lnTo>
                    <a:pt x="200" y="88"/>
                  </a:lnTo>
                  <a:lnTo>
                    <a:pt x="198" y="131"/>
                  </a:lnTo>
                  <a:lnTo>
                    <a:pt x="154" y="147"/>
                  </a:lnTo>
                  <a:lnTo>
                    <a:pt x="108" y="118"/>
                  </a:lnTo>
                  <a:lnTo>
                    <a:pt x="77" y="116"/>
                  </a:lnTo>
                  <a:lnTo>
                    <a:pt x="66" y="132"/>
                  </a:lnTo>
                  <a:lnTo>
                    <a:pt x="72" y="152"/>
                  </a:lnTo>
                  <a:lnTo>
                    <a:pt x="44" y="168"/>
                  </a:lnTo>
                  <a:lnTo>
                    <a:pt x="44" y="185"/>
                  </a:lnTo>
                  <a:lnTo>
                    <a:pt x="30" y="181"/>
                  </a:lnTo>
                  <a:lnTo>
                    <a:pt x="18" y="167"/>
                  </a:lnTo>
                  <a:lnTo>
                    <a:pt x="0" y="188"/>
                  </a:lnTo>
                  <a:lnTo>
                    <a:pt x="14" y="196"/>
                  </a:lnTo>
                  <a:lnTo>
                    <a:pt x="25" y="205"/>
                  </a:lnTo>
                  <a:lnTo>
                    <a:pt x="44" y="197"/>
                  </a:lnTo>
                  <a:lnTo>
                    <a:pt x="30" y="224"/>
                  </a:lnTo>
                  <a:lnTo>
                    <a:pt x="59" y="226"/>
                  </a:lnTo>
                  <a:lnTo>
                    <a:pt x="77" y="205"/>
                  </a:lnTo>
                  <a:lnTo>
                    <a:pt x="101" y="208"/>
                  </a:lnTo>
                  <a:lnTo>
                    <a:pt x="90" y="229"/>
                  </a:lnTo>
                  <a:lnTo>
                    <a:pt x="90" y="244"/>
                  </a:lnTo>
                  <a:lnTo>
                    <a:pt x="76" y="246"/>
                  </a:lnTo>
                  <a:lnTo>
                    <a:pt x="50" y="289"/>
                  </a:lnTo>
                  <a:lnTo>
                    <a:pt x="102" y="284"/>
                  </a:lnTo>
                  <a:lnTo>
                    <a:pt x="121" y="286"/>
                  </a:lnTo>
                  <a:lnTo>
                    <a:pt x="143" y="306"/>
                  </a:lnTo>
                  <a:lnTo>
                    <a:pt x="143" y="358"/>
                  </a:lnTo>
                  <a:lnTo>
                    <a:pt x="153" y="374"/>
                  </a:lnTo>
                  <a:lnTo>
                    <a:pt x="141" y="391"/>
                  </a:lnTo>
                  <a:lnTo>
                    <a:pt x="109" y="394"/>
                  </a:lnTo>
                  <a:lnTo>
                    <a:pt x="85" y="403"/>
                  </a:lnTo>
                  <a:lnTo>
                    <a:pt x="95" y="419"/>
                  </a:lnTo>
                  <a:lnTo>
                    <a:pt x="106" y="428"/>
                  </a:lnTo>
                  <a:lnTo>
                    <a:pt x="113" y="438"/>
                  </a:lnTo>
                  <a:lnTo>
                    <a:pt x="131" y="435"/>
                  </a:lnTo>
                  <a:lnTo>
                    <a:pt x="143" y="442"/>
                  </a:lnTo>
                  <a:lnTo>
                    <a:pt x="159" y="450"/>
                  </a:lnTo>
                  <a:lnTo>
                    <a:pt x="154" y="428"/>
                  </a:lnTo>
                  <a:lnTo>
                    <a:pt x="131" y="424"/>
                  </a:lnTo>
                  <a:lnTo>
                    <a:pt x="137" y="414"/>
                  </a:lnTo>
                  <a:lnTo>
                    <a:pt x="168" y="408"/>
                  </a:lnTo>
                  <a:lnTo>
                    <a:pt x="189" y="390"/>
                  </a:lnTo>
                  <a:lnTo>
                    <a:pt x="226" y="420"/>
                  </a:lnTo>
                  <a:lnTo>
                    <a:pt x="226" y="457"/>
                  </a:lnTo>
                  <a:lnTo>
                    <a:pt x="236" y="487"/>
                  </a:lnTo>
                  <a:lnTo>
                    <a:pt x="244" y="438"/>
                  </a:lnTo>
                  <a:lnTo>
                    <a:pt x="293" y="423"/>
                  </a:lnTo>
                  <a:lnTo>
                    <a:pt x="313" y="430"/>
                  </a:lnTo>
                  <a:lnTo>
                    <a:pt x="336" y="455"/>
                  </a:lnTo>
                  <a:lnTo>
                    <a:pt x="377" y="493"/>
                  </a:lnTo>
                  <a:lnTo>
                    <a:pt x="379" y="515"/>
                  </a:lnTo>
                  <a:lnTo>
                    <a:pt x="360" y="515"/>
                  </a:lnTo>
                  <a:lnTo>
                    <a:pt x="349" y="527"/>
                  </a:lnTo>
                  <a:lnTo>
                    <a:pt x="368" y="537"/>
                  </a:lnTo>
                  <a:lnTo>
                    <a:pt x="394" y="530"/>
                  </a:lnTo>
                  <a:lnTo>
                    <a:pt x="401" y="518"/>
                  </a:lnTo>
                  <a:lnTo>
                    <a:pt x="413" y="522"/>
                  </a:lnTo>
                  <a:lnTo>
                    <a:pt x="410" y="504"/>
                  </a:lnTo>
                  <a:lnTo>
                    <a:pt x="390" y="483"/>
                  </a:lnTo>
                  <a:lnTo>
                    <a:pt x="457" y="504"/>
                  </a:lnTo>
                  <a:lnTo>
                    <a:pt x="463" y="464"/>
                  </a:lnTo>
                  <a:lnTo>
                    <a:pt x="457" y="422"/>
                  </a:lnTo>
                  <a:lnTo>
                    <a:pt x="482" y="434"/>
                  </a:lnTo>
                  <a:lnTo>
                    <a:pt x="476" y="404"/>
                  </a:lnTo>
                  <a:lnTo>
                    <a:pt x="509" y="392"/>
                  </a:lnTo>
                  <a:lnTo>
                    <a:pt x="513" y="130"/>
                  </a:lnTo>
                  <a:lnTo>
                    <a:pt x="513" y="130"/>
                  </a:lnTo>
                  <a:close/>
                </a:path>
              </a:pathLst>
            </a:custGeom>
            <a:solidFill>
              <a:srgbClr val="173B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5" name="Freeform 339"/>
            <p:cNvSpPr>
              <a:spLocks/>
            </p:cNvSpPr>
            <p:nvPr/>
          </p:nvSpPr>
          <p:spPr bwMode="auto">
            <a:xfrm>
              <a:off x="3630" y="3423"/>
              <a:ext cx="48" cy="43"/>
            </a:xfrm>
            <a:custGeom>
              <a:avLst/>
              <a:gdLst>
                <a:gd name="T0" fmla="*/ 41 w 48"/>
                <a:gd name="T1" fmla="*/ 13 h 43"/>
                <a:gd name="T2" fmla="*/ 19 w 48"/>
                <a:gd name="T3" fmla="*/ 0 h 43"/>
                <a:gd name="T4" fmla="*/ 3 w 48"/>
                <a:gd name="T5" fmla="*/ 32 h 43"/>
                <a:gd name="T6" fmla="*/ 0 w 48"/>
                <a:gd name="T7" fmla="*/ 43 h 43"/>
                <a:gd name="T8" fmla="*/ 48 w 48"/>
                <a:gd name="T9" fmla="*/ 42 h 43"/>
                <a:gd name="T10" fmla="*/ 19 w 48"/>
                <a:gd name="T11" fmla="*/ 24 h 43"/>
                <a:gd name="T12" fmla="*/ 41 w 48"/>
                <a:gd name="T13" fmla="*/ 13 h 43"/>
                <a:gd name="T14" fmla="*/ 41 w 48"/>
                <a:gd name="T15" fmla="*/ 13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48" h="43">
                  <a:moveTo>
                    <a:pt x="41" y="13"/>
                  </a:moveTo>
                  <a:lnTo>
                    <a:pt x="19" y="0"/>
                  </a:lnTo>
                  <a:lnTo>
                    <a:pt x="3" y="32"/>
                  </a:lnTo>
                  <a:lnTo>
                    <a:pt x="0" y="43"/>
                  </a:lnTo>
                  <a:lnTo>
                    <a:pt x="48" y="42"/>
                  </a:lnTo>
                  <a:lnTo>
                    <a:pt x="19" y="24"/>
                  </a:lnTo>
                  <a:lnTo>
                    <a:pt x="41" y="13"/>
                  </a:lnTo>
                  <a:lnTo>
                    <a:pt x="41" y="13"/>
                  </a:lnTo>
                  <a:close/>
                </a:path>
              </a:pathLst>
            </a:custGeom>
            <a:solidFill>
              <a:srgbClr val="4F42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6" name="Freeform 340"/>
            <p:cNvSpPr>
              <a:spLocks/>
            </p:cNvSpPr>
            <p:nvPr/>
          </p:nvSpPr>
          <p:spPr bwMode="auto">
            <a:xfrm>
              <a:off x="3366" y="4109"/>
              <a:ext cx="135" cy="63"/>
            </a:xfrm>
            <a:custGeom>
              <a:avLst/>
              <a:gdLst>
                <a:gd name="T0" fmla="*/ 86 w 135"/>
                <a:gd name="T1" fmla="*/ 4 h 63"/>
                <a:gd name="T2" fmla="*/ 115 w 135"/>
                <a:gd name="T3" fmla="*/ 0 h 63"/>
                <a:gd name="T4" fmla="*/ 112 w 135"/>
                <a:gd name="T5" fmla="*/ 22 h 63"/>
                <a:gd name="T6" fmla="*/ 135 w 135"/>
                <a:gd name="T7" fmla="*/ 24 h 63"/>
                <a:gd name="T8" fmla="*/ 84 w 135"/>
                <a:gd name="T9" fmla="*/ 34 h 63"/>
                <a:gd name="T10" fmla="*/ 99 w 135"/>
                <a:gd name="T11" fmla="*/ 44 h 63"/>
                <a:gd name="T12" fmla="*/ 76 w 135"/>
                <a:gd name="T13" fmla="*/ 60 h 63"/>
                <a:gd name="T14" fmla="*/ 0 w 135"/>
                <a:gd name="T15" fmla="*/ 63 h 63"/>
                <a:gd name="T16" fmla="*/ 36 w 135"/>
                <a:gd name="T17" fmla="*/ 44 h 63"/>
                <a:gd name="T18" fmla="*/ 36 w 135"/>
                <a:gd name="T19" fmla="*/ 14 h 63"/>
                <a:gd name="T20" fmla="*/ 53 w 135"/>
                <a:gd name="T21" fmla="*/ 9 h 63"/>
                <a:gd name="T22" fmla="*/ 81 w 135"/>
                <a:gd name="T23" fmla="*/ 28 h 63"/>
                <a:gd name="T24" fmla="*/ 91 w 135"/>
                <a:gd name="T25" fmla="*/ 20 h 63"/>
                <a:gd name="T26" fmla="*/ 86 w 135"/>
                <a:gd name="T27" fmla="*/ 4 h 63"/>
                <a:gd name="T28" fmla="*/ 86 w 135"/>
                <a:gd name="T29" fmla="*/ 4 h 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35" h="63">
                  <a:moveTo>
                    <a:pt x="86" y="4"/>
                  </a:moveTo>
                  <a:lnTo>
                    <a:pt x="115" y="0"/>
                  </a:lnTo>
                  <a:lnTo>
                    <a:pt x="112" y="22"/>
                  </a:lnTo>
                  <a:lnTo>
                    <a:pt x="135" y="24"/>
                  </a:lnTo>
                  <a:lnTo>
                    <a:pt x="84" y="34"/>
                  </a:lnTo>
                  <a:lnTo>
                    <a:pt x="99" y="44"/>
                  </a:lnTo>
                  <a:lnTo>
                    <a:pt x="76" y="60"/>
                  </a:lnTo>
                  <a:lnTo>
                    <a:pt x="0" y="63"/>
                  </a:lnTo>
                  <a:lnTo>
                    <a:pt x="36" y="44"/>
                  </a:lnTo>
                  <a:lnTo>
                    <a:pt x="36" y="14"/>
                  </a:lnTo>
                  <a:lnTo>
                    <a:pt x="53" y="9"/>
                  </a:lnTo>
                  <a:lnTo>
                    <a:pt x="81" y="28"/>
                  </a:lnTo>
                  <a:lnTo>
                    <a:pt x="91" y="20"/>
                  </a:lnTo>
                  <a:lnTo>
                    <a:pt x="86" y="4"/>
                  </a:lnTo>
                  <a:lnTo>
                    <a:pt x="86" y="4"/>
                  </a:lnTo>
                  <a:close/>
                </a:path>
              </a:pathLst>
            </a:custGeom>
            <a:solidFill>
              <a:srgbClr val="173B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7" name="Freeform 341"/>
            <p:cNvSpPr>
              <a:spLocks/>
            </p:cNvSpPr>
            <p:nvPr/>
          </p:nvSpPr>
          <p:spPr bwMode="auto">
            <a:xfrm>
              <a:off x="3390" y="3670"/>
              <a:ext cx="60" cy="21"/>
            </a:xfrm>
            <a:custGeom>
              <a:avLst/>
              <a:gdLst>
                <a:gd name="T0" fmla="*/ 60 w 60"/>
                <a:gd name="T1" fmla="*/ 10 h 21"/>
                <a:gd name="T2" fmla="*/ 21 w 60"/>
                <a:gd name="T3" fmla="*/ 21 h 21"/>
                <a:gd name="T4" fmla="*/ 6 w 60"/>
                <a:gd name="T5" fmla="*/ 17 h 21"/>
                <a:gd name="T6" fmla="*/ 0 w 60"/>
                <a:gd name="T7" fmla="*/ 3 h 21"/>
                <a:gd name="T8" fmla="*/ 32 w 60"/>
                <a:gd name="T9" fmla="*/ 0 h 21"/>
                <a:gd name="T10" fmla="*/ 60 w 60"/>
                <a:gd name="T11" fmla="*/ 10 h 21"/>
                <a:gd name="T12" fmla="*/ 60 w 60"/>
                <a:gd name="T13" fmla="*/ 10 h 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60" h="21">
                  <a:moveTo>
                    <a:pt x="60" y="10"/>
                  </a:moveTo>
                  <a:lnTo>
                    <a:pt x="21" y="21"/>
                  </a:lnTo>
                  <a:lnTo>
                    <a:pt x="6" y="17"/>
                  </a:lnTo>
                  <a:lnTo>
                    <a:pt x="0" y="3"/>
                  </a:lnTo>
                  <a:lnTo>
                    <a:pt x="32" y="0"/>
                  </a:lnTo>
                  <a:lnTo>
                    <a:pt x="60" y="10"/>
                  </a:lnTo>
                  <a:lnTo>
                    <a:pt x="60" y="10"/>
                  </a:lnTo>
                  <a:close/>
                </a:path>
              </a:pathLst>
            </a:custGeom>
            <a:solidFill>
              <a:srgbClr val="2E4F1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8" name="Freeform 342"/>
            <p:cNvSpPr>
              <a:spLocks/>
            </p:cNvSpPr>
            <p:nvPr/>
          </p:nvSpPr>
          <p:spPr bwMode="auto">
            <a:xfrm>
              <a:off x="3751" y="3242"/>
              <a:ext cx="29" cy="15"/>
            </a:xfrm>
            <a:custGeom>
              <a:avLst/>
              <a:gdLst>
                <a:gd name="T0" fmla="*/ 29 w 29"/>
                <a:gd name="T1" fmla="*/ 4 h 15"/>
                <a:gd name="T2" fmla="*/ 0 w 29"/>
                <a:gd name="T3" fmla="*/ 0 h 15"/>
                <a:gd name="T4" fmla="*/ 14 w 29"/>
                <a:gd name="T5" fmla="*/ 15 h 15"/>
                <a:gd name="T6" fmla="*/ 29 w 29"/>
                <a:gd name="T7" fmla="*/ 4 h 15"/>
                <a:gd name="T8" fmla="*/ 29 w 29"/>
                <a:gd name="T9" fmla="*/ 4 h 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9" h="15">
                  <a:moveTo>
                    <a:pt x="29" y="4"/>
                  </a:moveTo>
                  <a:lnTo>
                    <a:pt x="0" y="0"/>
                  </a:lnTo>
                  <a:lnTo>
                    <a:pt x="14" y="15"/>
                  </a:lnTo>
                  <a:lnTo>
                    <a:pt x="29" y="4"/>
                  </a:lnTo>
                  <a:lnTo>
                    <a:pt x="29" y="4"/>
                  </a:lnTo>
                  <a:close/>
                </a:path>
              </a:pathLst>
            </a:custGeom>
            <a:solidFill>
              <a:srgbClr val="FFD4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9" name="Freeform 343"/>
            <p:cNvSpPr>
              <a:spLocks/>
            </p:cNvSpPr>
            <p:nvPr/>
          </p:nvSpPr>
          <p:spPr bwMode="auto">
            <a:xfrm>
              <a:off x="3059" y="3437"/>
              <a:ext cx="61" cy="81"/>
            </a:xfrm>
            <a:custGeom>
              <a:avLst/>
              <a:gdLst>
                <a:gd name="T0" fmla="*/ 0 w 61"/>
                <a:gd name="T1" fmla="*/ 81 h 81"/>
                <a:gd name="T2" fmla="*/ 61 w 61"/>
                <a:gd name="T3" fmla="*/ 81 h 81"/>
                <a:gd name="T4" fmla="*/ 59 w 61"/>
                <a:gd name="T5" fmla="*/ 16 h 81"/>
                <a:gd name="T6" fmla="*/ 55 w 61"/>
                <a:gd name="T7" fmla="*/ 0 h 81"/>
                <a:gd name="T8" fmla="*/ 5 w 61"/>
                <a:gd name="T9" fmla="*/ 3 h 81"/>
                <a:gd name="T10" fmla="*/ 0 w 61"/>
                <a:gd name="T11" fmla="*/ 81 h 81"/>
                <a:gd name="T12" fmla="*/ 0 w 61"/>
                <a:gd name="T13" fmla="*/ 81 h 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61" h="81">
                  <a:moveTo>
                    <a:pt x="0" y="81"/>
                  </a:moveTo>
                  <a:lnTo>
                    <a:pt x="61" y="81"/>
                  </a:lnTo>
                  <a:lnTo>
                    <a:pt x="59" y="16"/>
                  </a:lnTo>
                  <a:lnTo>
                    <a:pt x="55" y="0"/>
                  </a:lnTo>
                  <a:lnTo>
                    <a:pt x="5" y="3"/>
                  </a:lnTo>
                  <a:lnTo>
                    <a:pt x="0" y="81"/>
                  </a:lnTo>
                  <a:lnTo>
                    <a:pt x="0" y="81"/>
                  </a:lnTo>
                  <a:close/>
                </a:path>
              </a:pathLst>
            </a:custGeom>
            <a:solidFill>
              <a:srgbClr val="5C474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0" name="Freeform 344"/>
            <p:cNvSpPr>
              <a:spLocks/>
            </p:cNvSpPr>
            <p:nvPr/>
          </p:nvSpPr>
          <p:spPr bwMode="auto">
            <a:xfrm>
              <a:off x="3263" y="3090"/>
              <a:ext cx="79" cy="44"/>
            </a:xfrm>
            <a:custGeom>
              <a:avLst/>
              <a:gdLst>
                <a:gd name="T0" fmla="*/ 56 w 79"/>
                <a:gd name="T1" fmla="*/ 36 h 44"/>
                <a:gd name="T2" fmla="*/ 79 w 79"/>
                <a:gd name="T3" fmla="*/ 24 h 44"/>
                <a:gd name="T4" fmla="*/ 53 w 79"/>
                <a:gd name="T5" fmla="*/ 0 h 44"/>
                <a:gd name="T6" fmla="*/ 52 w 79"/>
                <a:gd name="T7" fmla="*/ 18 h 44"/>
                <a:gd name="T8" fmla="*/ 15 w 79"/>
                <a:gd name="T9" fmla="*/ 23 h 44"/>
                <a:gd name="T10" fmla="*/ 0 w 79"/>
                <a:gd name="T11" fmla="*/ 44 h 44"/>
                <a:gd name="T12" fmla="*/ 37 w 79"/>
                <a:gd name="T13" fmla="*/ 42 h 44"/>
                <a:gd name="T14" fmla="*/ 56 w 79"/>
                <a:gd name="T15" fmla="*/ 36 h 44"/>
                <a:gd name="T16" fmla="*/ 56 w 79"/>
                <a:gd name="T17" fmla="*/ 36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79" h="44">
                  <a:moveTo>
                    <a:pt x="56" y="36"/>
                  </a:moveTo>
                  <a:lnTo>
                    <a:pt x="79" y="24"/>
                  </a:lnTo>
                  <a:lnTo>
                    <a:pt x="53" y="0"/>
                  </a:lnTo>
                  <a:lnTo>
                    <a:pt x="52" y="18"/>
                  </a:lnTo>
                  <a:lnTo>
                    <a:pt x="15" y="23"/>
                  </a:lnTo>
                  <a:lnTo>
                    <a:pt x="0" y="44"/>
                  </a:lnTo>
                  <a:lnTo>
                    <a:pt x="37" y="42"/>
                  </a:lnTo>
                  <a:lnTo>
                    <a:pt x="56" y="36"/>
                  </a:lnTo>
                  <a:lnTo>
                    <a:pt x="56" y="36"/>
                  </a:lnTo>
                  <a:close/>
                </a:path>
              </a:pathLst>
            </a:custGeom>
            <a:solidFill>
              <a:srgbClr val="A69C8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1" name="Freeform 345"/>
            <p:cNvSpPr>
              <a:spLocks/>
            </p:cNvSpPr>
            <p:nvPr/>
          </p:nvSpPr>
          <p:spPr bwMode="auto">
            <a:xfrm>
              <a:off x="2725" y="2708"/>
              <a:ext cx="650" cy="362"/>
            </a:xfrm>
            <a:custGeom>
              <a:avLst/>
              <a:gdLst>
                <a:gd name="T0" fmla="*/ 518 w 650"/>
                <a:gd name="T1" fmla="*/ 0 h 362"/>
                <a:gd name="T2" fmla="*/ 522 w 650"/>
                <a:gd name="T3" fmla="*/ 131 h 362"/>
                <a:gd name="T4" fmla="*/ 513 w 650"/>
                <a:gd name="T5" fmla="*/ 196 h 362"/>
                <a:gd name="T6" fmla="*/ 470 w 650"/>
                <a:gd name="T7" fmla="*/ 141 h 362"/>
                <a:gd name="T8" fmla="*/ 212 w 650"/>
                <a:gd name="T9" fmla="*/ 123 h 362"/>
                <a:gd name="T10" fmla="*/ 108 w 650"/>
                <a:gd name="T11" fmla="*/ 127 h 362"/>
                <a:gd name="T12" fmla="*/ 21 w 650"/>
                <a:gd name="T13" fmla="*/ 110 h 362"/>
                <a:gd name="T14" fmla="*/ 21 w 650"/>
                <a:gd name="T15" fmla="*/ 82 h 362"/>
                <a:gd name="T16" fmla="*/ 1 w 650"/>
                <a:gd name="T17" fmla="*/ 82 h 362"/>
                <a:gd name="T18" fmla="*/ 0 w 650"/>
                <a:gd name="T19" fmla="*/ 124 h 362"/>
                <a:gd name="T20" fmla="*/ 71 w 650"/>
                <a:gd name="T21" fmla="*/ 251 h 362"/>
                <a:gd name="T22" fmla="*/ 111 w 650"/>
                <a:gd name="T23" fmla="*/ 284 h 362"/>
                <a:gd name="T24" fmla="*/ 127 w 650"/>
                <a:gd name="T25" fmla="*/ 287 h 362"/>
                <a:gd name="T26" fmla="*/ 108 w 650"/>
                <a:gd name="T27" fmla="*/ 332 h 362"/>
                <a:gd name="T28" fmla="*/ 88 w 650"/>
                <a:gd name="T29" fmla="*/ 362 h 362"/>
                <a:gd name="T30" fmla="*/ 135 w 650"/>
                <a:gd name="T31" fmla="*/ 349 h 362"/>
                <a:gd name="T32" fmla="*/ 166 w 650"/>
                <a:gd name="T33" fmla="*/ 283 h 362"/>
                <a:gd name="T34" fmla="*/ 152 w 650"/>
                <a:gd name="T35" fmla="*/ 247 h 362"/>
                <a:gd name="T36" fmla="*/ 196 w 650"/>
                <a:gd name="T37" fmla="*/ 227 h 362"/>
                <a:gd name="T38" fmla="*/ 322 w 650"/>
                <a:gd name="T39" fmla="*/ 215 h 362"/>
                <a:gd name="T40" fmla="*/ 378 w 650"/>
                <a:gd name="T41" fmla="*/ 202 h 362"/>
                <a:gd name="T42" fmla="*/ 407 w 650"/>
                <a:gd name="T43" fmla="*/ 254 h 362"/>
                <a:gd name="T44" fmla="*/ 478 w 650"/>
                <a:gd name="T45" fmla="*/ 344 h 362"/>
                <a:gd name="T46" fmla="*/ 466 w 650"/>
                <a:gd name="T47" fmla="*/ 319 h 362"/>
                <a:gd name="T48" fmla="*/ 394 w 650"/>
                <a:gd name="T49" fmla="*/ 216 h 362"/>
                <a:gd name="T50" fmla="*/ 441 w 650"/>
                <a:gd name="T51" fmla="*/ 227 h 362"/>
                <a:gd name="T52" fmla="*/ 501 w 650"/>
                <a:gd name="T53" fmla="*/ 227 h 362"/>
                <a:gd name="T54" fmla="*/ 537 w 650"/>
                <a:gd name="T55" fmla="*/ 252 h 362"/>
                <a:gd name="T56" fmla="*/ 566 w 650"/>
                <a:gd name="T57" fmla="*/ 269 h 362"/>
                <a:gd name="T58" fmla="*/ 543 w 650"/>
                <a:gd name="T59" fmla="*/ 244 h 362"/>
                <a:gd name="T60" fmla="*/ 574 w 650"/>
                <a:gd name="T61" fmla="*/ 234 h 362"/>
                <a:gd name="T62" fmla="*/ 525 w 650"/>
                <a:gd name="T63" fmla="*/ 229 h 362"/>
                <a:gd name="T64" fmla="*/ 529 w 650"/>
                <a:gd name="T65" fmla="*/ 213 h 362"/>
                <a:gd name="T66" fmla="*/ 566 w 650"/>
                <a:gd name="T67" fmla="*/ 201 h 362"/>
                <a:gd name="T68" fmla="*/ 594 w 650"/>
                <a:gd name="T69" fmla="*/ 167 h 362"/>
                <a:gd name="T70" fmla="*/ 640 w 650"/>
                <a:gd name="T71" fmla="*/ 150 h 362"/>
                <a:gd name="T72" fmla="*/ 650 w 650"/>
                <a:gd name="T73" fmla="*/ 108 h 362"/>
                <a:gd name="T74" fmla="*/ 575 w 650"/>
                <a:gd name="T75" fmla="*/ 106 h 362"/>
                <a:gd name="T76" fmla="*/ 565 w 650"/>
                <a:gd name="T77" fmla="*/ 71 h 362"/>
                <a:gd name="T78" fmla="*/ 561 w 650"/>
                <a:gd name="T79" fmla="*/ 4 h 362"/>
                <a:gd name="T80" fmla="*/ 545 w 650"/>
                <a:gd name="T81" fmla="*/ 1 h 362"/>
                <a:gd name="T82" fmla="*/ 518 w 650"/>
                <a:gd name="T83" fmla="*/ 0 h 362"/>
                <a:gd name="T84" fmla="*/ 518 w 650"/>
                <a:gd name="T85" fmla="*/ 0 h 3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650" h="362">
                  <a:moveTo>
                    <a:pt x="518" y="0"/>
                  </a:moveTo>
                  <a:lnTo>
                    <a:pt x="522" y="131"/>
                  </a:lnTo>
                  <a:lnTo>
                    <a:pt x="513" y="196"/>
                  </a:lnTo>
                  <a:lnTo>
                    <a:pt x="470" y="141"/>
                  </a:lnTo>
                  <a:lnTo>
                    <a:pt x="212" y="123"/>
                  </a:lnTo>
                  <a:lnTo>
                    <a:pt x="108" y="127"/>
                  </a:lnTo>
                  <a:lnTo>
                    <a:pt x="21" y="110"/>
                  </a:lnTo>
                  <a:lnTo>
                    <a:pt x="21" y="82"/>
                  </a:lnTo>
                  <a:lnTo>
                    <a:pt x="1" y="82"/>
                  </a:lnTo>
                  <a:lnTo>
                    <a:pt x="0" y="124"/>
                  </a:lnTo>
                  <a:lnTo>
                    <a:pt x="71" y="251"/>
                  </a:lnTo>
                  <a:lnTo>
                    <a:pt x="111" y="284"/>
                  </a:lnTo>
                  <a:lnTo>
                    <a:pt x="127" y="287"/>
                  </a:lnTo>
                  <a:lnTo>
                    <a:pt x="108" y="332"/>
                  </a:lnTo>
                  <a:lnTo>
                    <a:pt x="88" y="362"/>
                  </a:lnTo>
                  <a:lnTo>
                    <a:pt x="135" y="349"/>
                  </a:lnTo>
                  <a:lnTo>
                    <a:pt x="166" y="283"/>
                  </a:lnTo>
                  <a:lnTo>
                    <a:pt x="152" y="247"/>
                  </a:lnTo>
                  <a:lnTo>
                    <a:pt x="196" y="227"/>
                  </a:lnTo>
                  <a:lnTo>
                    <a:pt x="322" y="215"/>
                  </a:lnTo>
                  <a:lnTo>
                    <a:pt x="378" y="202"/>
                  </a:lnTo>
                  <a:lnTo>
                    <a:pt x="407" y="254"/>
                  </a:lnTo>
                  <a:lnTo>
                    <a:pt x="478" y="344"/>
                  </a:lnTo>
                  <a:lnTo>
                    <a:pt x="466" y="319"/>
                  </a:lnTo>
                  <a:lnTo>
                    <a:pt x="394" y="216"/>
                  </a:lnTo>
                  <a:lnTo>
                    <a:pt x="441" y="227"/>
                  </a:lnTo>
                  <a:lnTo>
                    <a:pt x="501" y="227"/>
                  </a:lnTo>
                  <a:lnTo>
                    <a:pt x="537" y="252"/>
                  </a:lnTo>
                  <a:lnTo>
                    <a:pt x="566" y="269"/>
                  </a:lnTo>
                  <a:lnTo>
                    <a:pt x="543" y="244"/>
                  </a:lnTo>
                  <a:lnTo>
                    <a:pt x="574" y="234"/>
                  </a:lnTo>
                  <a:lnTo>
                    <a:pt x="525" y="229"/>
                  </a:lnTo>
                  <a:lnTo>
                    <a:pt x="529" y="213"/>
                  </a:lnTo>
                  <a:lnTo>
                    <a:pt x="566" y="201"/>
                  </a:lnTo>
                  <a:lnTo>
                    <a:pt x="594" y="167"/>
                  </a:lnTo>
                  <a:lnTo>
                    <a:pt x="640" y="150"/>
                  </a:lnTo>
                  <a:lnTo>
                    <a:pt x="650" y="108"/>
                  </a:lnTo>
                  <a:lnTo>
                    <a:pt x="575" y="106"/>
                  </a:lnTo>
                  <a:lnTo>
                    <a:pt x="565" y="71"/>
                  </a:lnTo>
                  <a:lnTo>
                    <a:pt x="561" y="4"/>
                  </a:lnTo>
                  <a:lnTo>
                    <a:pt x="545" y="1"/>
                  </a:lnTo>
                  <a:lnTo>
                    <a:pt x="518" y="0"/>
                  </a:lnTo>
                  <a:lnTo>
                    <a:pt x="518" y="0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2" name="Freeform 346"/>
            <p:cNvSpPr>
              <a:spLocks/>
            </p:cNvSpPr>
            <p:nvPr/>
          </p:nvSpPr>
          <p:spPr bwMode="auto">
            <a:xfrm>
              <a:off x="3120" y="3628"/>
              <a:ext cx="62" cy="52"/>
            </a:xfrm>
            <a:custGeom>
              <a:avLst/>
              <a:gdLst>
                <a:gd name="T0" fmla="*/ 0 w 62"/>
                <a:gd name="T1" fmla="*/ 19 h 52"/>
                <a:gd name="T2" fmla="*/ 31 w 62"/>
                <a:gd name="T3" fmla="*/ 52 h 52"/>
                <a:gd name="T4" fmla="*/ 35 w 62"/>
                <a:gd name="T5" fmla="*/ 37 h 52"/>
                <a:gd name="T6" fmla="*/ 62 w 62"/>
                <a:gd name="T7" fmla="*/ 11 h 52"/>
                <a:gd name="T8" fmla="*/ 35 w 62"/>
                <a:gd name="T9" fmla="*/ 21 h 52"/>
                <a:gd name="T10" fmla="*/ 9 w 62"/>
                <a:gd name="T11" fmla="*/ 0 h 52"/>
                <a:gd name="T12" fmla="*/ 0 w 62"/>
                <a:gd name="T13" fmla="*/ 19 h 52"/>
                <a:gd name="T14" fmla="*/ 0 w 62"/>
                <a:gd name="T15" fmla="*/ 19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62" h="52">
                  <a:moveTo>
                    <a:pt x="0" y="19"/>
                  </a:moveTo>
                  <a:lnTo>
                    <a:pt x="31" y="52"/>
                  </a:lnTo>
                  <a:lnTo>
                    <a:pt x="35" y="37"/>
                  </a:lnTo>
                  <a:lnTo>
                    <a:pt x="62" y="11"/>
                  </a:lnTo>
                  <a:lnTo>
                    <a:pt x="35" y="21"/>
                  </a:lnTo>
                  <a:lnTo>
                    <a:pt x="9" y="0"/>
                  </a:lnTo>
                  <a:lnTo>
                    <a:pt x="0" y="19"/>
                  </a:lnTo>
                  <a:lnTo>
                    <a:pt x="0" y="19"/>
                  </a:lnTo>
                  <a:close/>
                </a:path>
              </a:pathLst>
            </a:custGeom>
            <a:solidFill>
              <a:srgbClr val="DEE8E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xmlns="" val="6823123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60648"/>
            <a:ext cx="7924800" cy="1470025"/>
          </a:xfrm>
        </p:spPr>
        <p:txBody>
          <a:bodyPr anchor="t">
            <a:normAutofit fontScale="90000"/>
          </a:bodyPr>
          <a:lstStyle/>
          <a:p>
            <a:pPr algn="l"/>
            <a:r>
              <a:rPr lang="cs-CZ" dirty="0" smtClean="0"/>
              <a:t>Ve fyzice všechny předměty kolem nás označujeme společným názvem </a:t>
            </a:r>
            <a:r>
              <a:rPr lang="cs-CZ" b="1" dirty="0" smtClean="0">
                <a:solidFill>
                  <a:srgbClr val="FF0000"/>
                </a:solidFill>
              </a:rPr>
              <a:t>tělesa</a:t>
            </a:r>
            <a:r>
              <a:rPr lang="cs-CZ" dirty="0" smtClean="0"/>
              <a:t>.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828698" y="2636912"/>
            <a:ext cx="7924800" cy="147002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ln>
                  <a:noFill/>
                </a:ln>
                <a:solidFill>
                  <a:srgbClr val="FFFFFF"/>
                </a:solidFill>
                <a:effectLst>
                  <a:glow rad="101600">
                    <a:schemeClr val="tx2"/>
                  </a:glo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cs-CZ" dirty="0" smtClean="0"/>
              <a:t>Vyjmenuj tělesa, která vidíš ve třídě.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614071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512" y="101699"/>
            <a:ext cx="7924800" cy="1470025"/>
          </a:xfrm>
        </p:spPr>
        <p:txBody>
          <a:bodyPr anchor="t">
            <a:normAutofit fontScale="90000"/>
          </a:bodyPr>
          <a:lstStyle/>
          <a:p>
            <a:pPr algn="l"/>
            <a:r>
              <a:rPr lang="cs-CZ" dirty="0" smtClean="0"/>
              <a:t>Co mají společného všechna </a:t>
            </a:r>
            <a:r>
              <a:rPr lang="cs-CZ" dirty="0" smtClean="0"/>
              <a:t>tělesa, </a:t>
            </a:r>
            <a:r>
              <a:rPr lang="cs-CZ" dirty="0" smtClean="0"/>
              <a:t>která vidíte na obrázcích?</a:t>
            </a:r>
            <a:br>
              <a:rPr lang="cs-CZ" dirty="0" smtClean="0"/>
            </a:b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835696" y="4021051"/>
            <a:ext cx="3266432" cy="258819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012160" y="836712"/>
            <a:ext cx="2286000" cy="2286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796136" y="3212976"/>
            <a:ext cx="3016405" cy="3429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2759" y="1556792"/>
            <a:ext cx="3186113" cy="239595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xmlns="" val="1566931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512" y="101699"/>
            <a:ext cx="7924800" cy="1470025"/>
          </a:xfrm>
        </p:spPr>
        <p:txBody>
          <a:bodyPr anchor="t">
            <a:normAutofit fontScale="90000"/>
          </a:bodyPr>
          <a:lstStyle/>
          <a:p>
            <a:pPr algn="l"/>
            <a:r>
              <a:rPr lang="cs-CZ" dirty="0" smtClean="0"/>
              <a:t>Tělesa, </a:t>
            </a:r>
            <a:r>
              <a:rPr lang="cs-CZ" dirty="0" smtClean="0"/>
              <a:t>která </a:t>
            </a:r>
            <a:r>
              <a:rPr lang="cs-CZ" dirty="0" smtClean="0"/>
              <a:t>vidíte, </a:t>
            </a:r>
            <a:r>
              <a:rPr lang="cs-CZ" dirty="0" smtClean="0"/>
              <a:t>jsou ze stejné </a:t>
            </a:r>
            <a:br>
              <a:rPr lang="cs-CZ" dirty="0" smtClean="0"/>
            </a:br>
            <a:r>
              <a:rPr lang="cs-CZ" dirty="0" smtClean="0"/>
              <a:t>látky, ze dřeva.</a:t>
            </a:r>
            <a:br>
              <a:rPr lang="cs-CZ" dirty="0" smtClean="0"/>
            </a:b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835696" y="4021051"/>
            <a:ext cx="3266432" cy="258819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012160" y="836712"/>
            <a:ext cx="2286000" cy="2286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796136" y="3212976"/>
            <a:ext cx="3016405" cy="3429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2759" y="1556792"/>
            <a:ext cx="3186113" cy="239595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xmlns="" val="5851633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4509120"/>
            <a:ext cx="7924800" cy="1470025"/>
          </a:xfrm>
        </p:spPr>
        <p:txBody>
          <a:bodyPr anchor="t">
            <a:normAutofit fontScale="90000"/>
          </a:bodyPr>
          <a:lstStyle/>
          <a:p>
            <a:pPr algn="l"/>
            <a:r>
              <a:rPr lang="cs-CZ" dirty="0" smtClean="0"/>
              <a:t>Tělesa, </a:t>
            </a:r>
            <a:r>
              <a:rPr lang="cs-CZ" dirty="0" smtClean="0"/>
              <a:t>která </a:t>
            </a:r>
            <a:r>
              <a:rPr lang="cs-CZ" dirty="0" smtClean="0"/>
              <a:t>vidíte, </a:t>
            </a:r>
            <a:r>
              <a:rPr lang="cs-CZ" dirty="0" smtClean="0"/>
              <a:t>jsou ze stejné </a:t>
            </a:r>
            <a:br>
              <a:rPr lang="cs-CZ" dirty="0" smtClean="0"/>
            </a:br>
            <a:r>
              <a:rPr lang="cs-CZ" dirty="0" smtClean="0"/>
              <a:t> látky, z papíru.</a:t>
            </a:r>
            <a:br>
              <a:rPr lang="cs-CZ" dirty="0" smtClean="0"/>
            </a:br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-29367" y="0"/>
            <a:ext cx="3143250" cy="294322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158516" y="22133"/>
            <a:ext cx="2985484" cy="398064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12630" y="2048707"/>
            <a:ext cx="3169412" cy="237705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xmlns="" val="17448980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3472" y="4509120"/>
            <a:ext cx="7924800" cy="1470025"/>
          </a:xfrm>
        </p:spPr>
        <p:txBody>
          <a:bodyPr anchor="t">
            <a:normAutofit/>
          </a:bodyPr>
          <a:lstStyle/>
          <a:p>
            <a:pPr algn="l"/>
            <a:r>
              <a:rPr lang="cs-CZ" sz="4000" dirty="0" smtClean="0"/>
              <a:t>Člověk, automobil, okno, míč . . .</a:t>
            </a:r>
            <a:br>
              <a:rPr lang="cs-CZ" sz="4000" dirty="0" smtClean="0"/>
            </a:b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714652" y="1742951"/>
            <a:ext cx="7924800" cy="1470025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75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ln>
                  <a:noFill/>
                </a:ln>
                <a:solidFill>
                  <a:srgbClr val="FFFFFF"/>
                </a:solidFill>
                <a:effectLst>
                  <a:glow rad="101600">
                    <a:schemeClr val="tx2"/>
                  </a:glo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cs-CZ" sz="5300" dirty="0" smtClean="0"/>
              <a:t>Tělesa kolem nás mohou být složena </a:t>
            </a:r>
            <a:r>
              <a:rPr lang="cs-CZ" sz="5300" dirty="0" smtClean="0"/>
              <a:t>z </a:t>
            </a:r>
            <a:r>
              <a:rPr lang="cs-CZ" sz="5300" dirty="0" smtClean="0"/>
              <a:t>více látek. 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11" name="Nadpis 1"/>
          <p:cNvSpPr txBox="1">
            <a:spLocks/>
          </p:cNvSpPr>
          <p:nvPr/>
        </p:nvSpPr>
        <p:spPr>
          <a:xfrm>
            <a:off x="713472" y="3212976"/>
            <a:ext cx="7924800" cy="1470025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67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ln>
                  <a:noFill/>
                </a:ln>
                <a:solidFill>
                  <a:srgbClr val="FFFFFF"/>
                </a:solidFill>
                <a:effectLst>
                  <a:glow rad="101600">
                    <a:schemeClr val="tx2"/>
                  </a:glo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cs-CZ" sz="5300" dirty="0" smtClean="0"/>
              <a:t>Vyjmenuj </a:t>
            </a:r>
            <a:r>
              <a:rPr lang="cs-CZ" sz="5300" dirty="0" smtClean="0"/>
              <a:t>tělesa, </a:t>
            </a:r>
            <a:r>
              <a:rPr lang="cs-CZ" sz="5300" dirty="0" smtClean="0"/>
              <a:t>která jsou složena </a:t>
            </a:r>
          </a:p>
          <a:p>
            <a:pPr algn="l"/>
            <a:r>
              <a:rPr lang="cs-CZ" sz="5300" dirty="0" smtClean="0"/>
              <a:t>z více látek</a:t>
            </a:r>
            <a:r>
              <a:rPr lang="cs-CZ" sz="4800" dirty="0" smtClean="0"/>
              <a:t>. 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12" name="Nadpis 1"/>
          <p:cNvSpPr txBox="1">
            <a:spLocks/>
          </p:cNvSpPr>
          <p:nvPr/>
        </p:nvSpPr>
        <p:spPr>
          <a:xfrm>
            <a:off x="713472" y="378414"/>
            <a:ext cx="7924800" cy="1470025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75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ln>
                  <a:noFill/>
                </a:ln>
                <a:solidFill>
                  <a:srgbClr val="FFFFFF"/>
                </a:solidFill>
                <a:effectLst>
                  <a:glow rad="101600">
                    <a:schemeClr val="tx2"/>
                  </a:glo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cs-CZ" sz="5300" dirty="0" smtClean="0"/>
              <a:t>Musí být tělesa kolem nás vždy pouze z jedné </a:t>
            </a:r>
            <a:r>
              <a:rPr lang="cs-CZ" sz="5300" dirty="0" smtClean="0"/>
              <a:t>látky? 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853438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0" grpId="0"/>
      <p:bldP spid="11" grpId="0"/>
      <p:bldP spid="1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"/>
          <p:cNvSpPr txBox="1">
            <a:spLocks/>
          </p:cNvSpPr>
          <p:nvPr/>
        </p:nvSpPr>
        <p:spPr>
          <a:xfrm>
            <a:off x="713472" y="378414"/>
            <a:ext cx="7924800" cy="1470025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ln>
                  <a:noFill/>
                </a:ln>
                <a:solidFill>
                  <a:srgbClr val="FFFFFF"/>
                </a:solidFill>
                <a:effectLst>
                  <a:glow rad="101600">
                    <a:schemeClr val="tx2"/>
                  </a:glo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cs-CZ" dirty="0" smtClean="0"/>
              <a:t>Čím se od sebe liší tělesa, která </a:t>
            </a:r>
            <a:r>
              <a:rPr lang="cs-CZ" dirty="0" smtClean="0"/>
              <a:t>vidíte? 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02848" y="1686544"/>
            <a:ext cx="6422824" cy="511256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xmlns="" val="9942273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"/>
          <p:cNvSpPr txBox="1">
            <a:spLocks/>
          </p:cNvSpPr>
          <p:nvPr/>
        </p:nvSpPr>
        <p:spPr>
          <a:xfrm>
            <a:off x="713472" y="378414"/>
            <a:ext cx="7924800" cy="1470025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ln>
                  <a:noFill/>
                </a:ln>
                <a:solidFill>
                  <a:srgbClr val="FFFFFF"/>
                </a:solidFill>
                <a:effectLst>
                  <a:glow rad="101600">
                    <a:schemeClr val="tx2"/>
                  </a:glo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cs-CZ" dirty="0"/>
              <a:t>Tělesa z jedné látky se od sebe mohou lišit např. tvarem a barvou. </a:t>
            </a:r>
          </a:p>
          <a:p>
            <a:pPr algn="l"/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02848" y="1686544"/>
            <a:ext cx="6422824" cy="511256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xmlns="" val="3411168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"/>
          <p:cNvSpPr txBox="1">
            <a:spLocks/>
          </p:cNvSpPr>
          <p:nvPr/>
        </p:nvSpPr>
        <p:spPr>
          <a:xfrm>
            <a:off x="467544" y="378414"/>
            <a:ext cx="8568952" cy="6218938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ln>
                  <a:noFill/>
                </a:ln>
                <a:solidFill>
                  <a:srgbClr val="FFFFFF"/>
                </a:solidFill>
                <a:effectLst>
                  <a:glow rad="101600">
                    <a:schemeClr val="tx2"/>
                  </a:glo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cs-CZ" sz="4000" dirty="0" smtClean="0"/>
              <a:t>Otázky a úlohy</a:t>
            </a:r>
          </a:p>
          <a:p>
            <a:pPr algn="l"/>
            <a:endParaRPr lang="cs-CZ" sz="4000" dirty="0" smtClean="0"/>
          </a:p>
          <a:p>
            <a:pPr marL="742950" indent="-742950" algn="l">
              <a:buAutoNum type="arabicPeriod"/>
            </a:pPr>
            <a:r>
              <a:rPr lang="cs-CZ" sz="4000" dirty="0" smtClean="0"/>
              <a:t>Vysvětli co jsou to tělesa.</a:t>
            </a:r>
          </a:p>
          <a:p>
            <a:pPr marL="742950" indent="-742950" algn="l">
              <a:buAutoNum type="arabicPeriod"/>
            </a:pPr>
            <a:r>
              <a:rPr lang="cs-CZ" sz="4000" dirty="0" smtClean="0"/>
              <a:t>Vyjmenuj tělesa kolem nás.</a:t>
            </a:r>
          </a:p>
          <a:p>
            <a:pPr marL="742950" indent="-742950" algn="l">
              <a:buAutoNum type="arabicPeriod"/>
            </a:pPr>
            <a:r>
              <a:rPr lang="cs-CZ" sz="4000" dirty="0" smtClean="0"/>
              <a:t>Co mohou mít tělesa </a:t>
            </a:r>
            <a:r>
              <a:rPr lang="cs-CZ" sz="4000" dirty="0" smtClean="0"/>
              <a:t>společného?</a:t>
            </a:r>
            <a:endParaRPr lang="cs-CZ" sz="4000" dirty="0" smtClean="0"/>
          </a:p>
          <a:p>
            <a:pPr marL="742950" indent="-742950" algn="l">
              <a:buAutoNum type="arabicPeriod"/>
            </a:pPr>
            <a:r>
              <a:rPr lang="cs-CZ" sz="4000" dirty="0" smtClean="0"/>
              <a:t>Čím se od sebe mohou tělesa </a:t>
            </a:r>
          </a:p>
          <a:p>
            <a:pPr algn="l"/>
            <a:r>
              <a:rPr lang="cs-CZ" sz="4000" dirty="0"/>
              <a:t> </a:t>
            </a:r>
            <a:r>
              <a:rPr lang="cs-CZ" sz="4000" dirty="0" smtClean="0"/>
              <a:t>     </a:t>
            </a:r>
            <a:r>
              <a:rPr lang="cs-CZ" sz="4000" dirty="0" smtClean="0"/>
              <a:t>lišit?</a:t>
            </a:r>
            <a:endParaRPr lang="cs-CZ" sz="4000" dirty="0" smtClean="0"/>
          </a:p>
          <a:p>
            <a:pPr marL="742950" indent="-742950" algn="l">
              <a:buAutoNum type="arabicPeriod" startAt="5"/>
            </a:pPr>
            <a:r>
              <a:rPr lang="cs-CZ" sz="4000" dirty="0" smtClean="0"/>
              <a:t>Narýsuj do sešitu tabulku a doplň     </a:t>
            </a:r>
          </a:p>
          <a:p>
            <a:pPr algn="l"/>
            <a:r>
              <a:rPr lang="cs-CZ" sz="4000" dirty="0"/>
              <a:t> </a:t>
            </a:r>
            <a:r>
              <a:rPr lang="cs-CZ" sz="4000" dirty="0" smtClean="0"/>
              <a:t>    chybějící údaje.</a:t>
            </a:r>
          </a:p>
          <a:p>
            <a:pPr algn="l"/>
            <a:endParaRPr lang="cs-CZ" sz="4000" dirty="0" smtClean="0"/>
          </a:p>
          <a:p>
            <a:pPr algn="l"/>
            <a:r>
              <a:rPr lang="cs-CZ" sz="4000" dirty="0" smtClean="0"/>
              <a:t>  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xmlns="" val="16281516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"/>
          <p:cNvSpPr txBox="1">
            <a:spLocks/>
          </p:cNvSpPr>
          <p:nvPr/>
        </p:nvSpPr>
        <p:spPr>
          <a:xfrm>
            <a:off x="467544" y="378414"/>
            <a:ext cx="8568952" cy="6218938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ln>
                  <a:noFill/>
                </a:ln>
                <a:solidFill>
                  <a:srgbClr val="FFFFFF"/>
                </a:solidFill>
                <a:effectLst>
                  <a:glow rad="101600">
                    <a:schemeClr val="tx2"/>
                  </a:glo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endParaRPr lang="cs-CZ" sz="4000" dirty="0" smtClean="0"/>
          </a:p>
          <a:p>
            <a:pPr algn="l"/>
            <a:r>
              <a:rPr lang="cs-CZ" sz="4000" dirty="0" smtClean="0"/>
              <a:t>  </a:t>
            </a:r>
            <a:endParaRPr lang="cs-CZ" sz="4000" dirty="0"/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390635104"/>
              </p:ext>
            </p:extLst>
          </p:nvPr>
        </p:nvGraphicFramePr>
        <p:xfrm>
          <a:off x="0" y="-1"/>
          <a:ext cx="9324020" cy="688538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65682"/>
                <a:gridCol w="4858338"/>
              </a:tblGrid>
              <a:tr h="831331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TĚLESO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LÁTKA</a:t>
                      </a:r>
                      <a:endParaRPr lang="cs-CZ" sz="4000" dirty="0"/>
                    </a:p>
                  </a:txBody>
                  <a:tcPr/>
                </a:tc>
              </a:tr>
              <a:tr h="941486">
                <a:tc>
                  <a:txBody>
                    <a:bodyPr/>
                    <a:lstStyle/>
                    <a:p>
                      <a:pPr algn="ctr"/>
                      <a:endParaRPr lang="cs-CZ" sz="3000" baseline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3000" dirty="0"/>
                    </a:p>
                  </a:txBody>
                  <a:tcPr anchor="ctr"/>
                </a:tc>
              </a:tr>
              <a:tr h="831331">
                <a:tc>
                  <a:txBody>
                    <a:bodyPr/>
                    <a:lstStyle/>
                    <a:p>
                      <a:pPr algn="ctr"/>
                      <a:endParaRPr lang="cs-CZ" sz="3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3000" dirty="0"/>
                    </a:p>
                  </a:txBody>
                  <a:tcPr anchor="ctr"/>
                </a:tc>
              </a:tr>
              <a:tr h="831331">
                <a:tc>
                  <a:txBody>
                    <a:bodyPr/>
                    <a:lstStyle/>
                    <a:p>
                      <a:pPr algn="ctr"/>
                      <a:endParaRPr lang="cs-CZ" sz="3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3000" dirty="0"/>
                    </a:p>
                  </a:txBody>
                  <a:tcPr anchor="ctr"/>
                </a:tc>
              </a:tr>
              <a:tr h="83133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3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3000" dirty="0"/>
                    </a:p>
                  </a:txBody>
                  <a:tcPr anchor="ctr"/>
                </a:tc>
              </a:tr>
              <a:tr h="831331">
                <a:tc>
                  <a:txBody>
                    <a:bodyPr/>
                    <a:lstStyle/>
                    <a:p>
                      <a:pPr algn="ctr"/>
                      <a:endParaRPr lang="cs-CZ" sz="3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3000" dirty="0"/>
                    </a:p>
                  </a:txBody>
                  <a:tcPr anchor="ctr"/>
                </a:tc>
              </a:tr>
              <a:tr h="831331">
                <a:tc>
                  <a:txBody>
                    <a:bodyPr/>
                    <a:lstStyle/>
                    <a:p>
                      <a:pPr algn="ctr"/>
                      <a:endParaRPr lang="cs-CZ" sz="3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3000" dirty="0"/>
                    </a:p>
                  </a:txBody>
                  <a:tcPr anchor="ctr"/>
                </a:tc>
              </a:tr>
              <a:tr h="955913">
                <a:tc>
                  <a:txBody>
                    <a:bodyPr/>
                    <a:lstStyle/>
                    <a:p>
                      <a:pPr algn="ctr"/>
                      <a:endParaRPr lang="cs-CZ" sz="3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3000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1052558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"/>
          <p:cNvSpPr txBox="1">
            <a:spLocks/>
          </p:cNvSpPr>
          <p:nvPr/>
        </p:nvSpPr>
        <p:spPr>
          <a:xfrm>
            <a:off x="467544" y="378414"/>
            <a:ext cx="8568952" cy="6218938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ln>
                  <a:noFill/>
                </a:ln>
                <a:solidFill>
                  <a:srgbClr val="FFFFFF"/>
                </a:solidFill>
                <a:effectLst>
                  <a:glow rad="101600">
                    <a:schemeClr val="tx2"/>
                  </a:glo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endParaRPr lang="cs-CZ" sz="4000" dirty="0" smtClean="0"/>
          </a:p>
          <a:p>
            <a:pPr algn="l"/>
            <a:r>
              <a:rPr lang="cs-CZ" sz="4000" dirty="0" smtClean="0"/>
              <a:t>  </a:t>
            </a:r>
            <a:endParaRPr lang="cs-CZ" sz="4000" dirty="0"/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675421169"/>
              </p:ext>
            </p:extLst>
          </p:nvPr>
        </p:nvGraphicFramePr>
        <p:xfrm>
          <a:off x="0" y="3"/>
          <a:ext cx="9160650" cy="702128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87437"/>
                <a:gridCol w="4773213"/>
              </a:tblGrid>
              <a:tr h="842547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TĚLESO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LÁTKA</a:t>
                      </a:r>
                      <a:endParaRPr lang="cs-CZ" sz="4000" dirty="0"/>
                    </a:p>
                  </a:txBody>
                  <a:tcPr/>
                </a:tc>
              </a:tr>
              <a:tr h="960165">
                <a:tc>
                  <a:txBody>
                    <a:bodyPr/>
                    <a:lstStyle/>
                    <a:p>
                      <a:pPr algn="l"/>
                      <a:r>
                        <a:rPr lang="cs-CZ" sz="3000" baseline="0" dirty="0" smtClean="0"/>
                        <a:t>MÍČ</a:t>
                      </a:r>
                      <a:r>
                        <a:rPr lang="cs-CZ" sz="3000" b="1" cap="none" spc="0" baseline="0" dirty="0" smtClean="0">
                          <a:ln w="17780" cmpd="sng">
                            <a:solidFill>
                              <a:srgbClr val="FFFFFF"/>
                            </a:solidFill>
                            <a:prstDash val="solid"/>
                            <a:miter lim="800000"/>
                          </a:ln>
                          <a:gradFill rotWithShape="1">
                            <a:gsLst>
                              <a:gs pos="0">
                                <a:srgbClr val="000000">
                                  <a:tint val="92000"/>
                                  <a:shade val="100000"/>
                                  <a:satMod val="150000"/>
                                </a:srgbClr>
                              </a:gs>
                              <a:gs pos="49000">
                                <a:srgbClr val="000000">
                                  <a:tint val="89000"/>
                                  <a:shade val="90000"/>
                                  <a:satMod val="150000"/>
                                </a:srgbClr>
                              </a:gs>
                              <a:gs pos="50000">
                                <a:srgbClr val="000000">
                                  <a:tint val="100000"/>
                                  <a:shade val="75000"/>
                                  <a:satMod val="150000"/>
                                </a:srgbClr>
                              </a:gs>
                              <a:gs pos="95000">
                                <a:srgbClr val="000000">
                                  <a:shade val="47000"/>
                                  <a:satMod val="150000"/>
                                </a:srgbClr>
                              </a:gs>
                              <a:gs pos="100000">
                                <a:srgbClr val="000000">
                                  <a:shade val="39000"/>
                                  <a:satMod val="150000"/>
                                </a:srgbClr>
                              </a:gs>
                            </a:gsLst>
                            <a:lin ang="5400000"/>
                          </a:gradFill>
                          <a:effectLst>
                            <a:outerShdw blurRad="50800" algn="tl" rotWithShape="0">
                              <a:srgbClr val="000000"/>
                            </a:outerShdw>
                          </a:effectLst>
                        </a:rPr>
                        <a:t>  </a:t>
                      </a:r>
                      <a:endParaRPr lang="cs-CZ" sz="3000" baseline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3000" dirty="0" smtClean="0"/>
                        <a:t>GUMA,  KŮŽE,</a:t>
                      </a:r>
                      <a:r>
                        <a:rPr lang="cs-CZ" sz="3000" baseline="0" dirty="0" smtClean="0"/>
                        <a:t>  V</a:t>
                      </a:r>
                      <a:r>
                        <a:rPr lang="cs-CZ" sz="3000" dirty="0" smtClean="0"/>
                        <a:t>ZDUCH</a:t>
                      </a:r>
                      <a:endParaRPr lang="cs-CZ" sz="3000" dirty="0"/>
                    </a:p>
                  </a:txBody>
                  <a:tcPr anchor="ctr"/>
                </a:tc>
              </a:tr>
              <a:tr h="842547">
                <a:tc>
                  <a:txBody>
                    <a:bodyPr/>
                    <a:lstStyle/>
                    <a:p>
                      <a:pPr algn="l"/>
                      <a:r>
                        <a:rPr lang="cs-CZ" sz="3000" dirty="0" smtClean="0"/>
                        <a:t>ČLOVĚK</a:t>
                      </a:r>
                      <a:endParaRPr lang="cs-CZ" sz="3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3000" dirty="0" smtClean="0"/>
                        <a:t>KOSTI, KREV, MASO, VODA</a:t>
                      </a:r>
                      <a:endParaRPr lang="cs-CZ" sz="3000" dirty="0"/>
                    </a:p>
                  </a:txBody>
                  <a:tcPr anchor="ctr"/>
                </a:tc>
              </a:tr>
              <a:tr h="842547">
                <a:tc>
                  <a:txBody>
                    <a:bodyPr/>
                    <a:lstStyle/>
                    <a:p>
                      <a:pPr algn="l"/>
                      <a:r>
                        <a:rPr lang="cs-CZ" sz="3000" dirty="0" smtClean="0"/>
                        <a:t>AUTOMOBIL</a:t>
                      </a:r>
                      <a:endParaRPr lang="cs-CZ" sz="3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3000" dirty="0" smtClean="0"/>
                        <a:t>KOV, PLAST, SKLO</a:t>
                      </a:r>
                      <a:endParaRPr lang="cs-CZ" sz="3000" dirty="0"/>
                    </a:p>
                  </a:txBody>
                  <a:tcPr anchor="ctr"/>
                </a:tc>
              </a:tr>
              <a:tr h="842547">
                <a:tc>
                  <a:txBody>
                    <a:bodyPr/>
                    <a:lstStyle/>
                    <a:p>
                      <a:pPr algn="l"/>
                      <a:r>
                        <a:rPr lang="cs-CZ" sz="3000" dirty="0" smtClean="0"/>
                        <a:t>ŠKOLNÍ TABULE</a:t>
                      </a:r>
                      <a:endParaRPr lang="cs-CZ" sz="3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3000" dirty="0" smtClean="0"/>
                        <a:t>PLAST, KOV</a:t>
                      </a:r>
                      <a:endParaRPr lang="cs-CZ" sz="3000" dirty="0"/>
                    </a:p>
                  </a:txBody>
                  <a:tcPr anchor="ctr"/>
                </a:tc>
              </a:tr>
              <a:tr h="842547">
                <a:tc>
                  <a:txBody>
                    <a:bodyPr/>
                    <a:lstStyle/>
                    <a:p>
                      <a:pPr algn="l"/>
                      <a:r>
                        <a:rPr lang="cs-CZ" sz="3000" dirty="0" smtClean="0"/>
                        <a:t>OBRAZ</a:t>
                      </a:r>
                      <a:endParaRPr lang="cs-CZ" sz="3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3000" dirty="0" smtClean="0"/>
                        <a:t>DŘEVO,</a:t>
                      </a:r>
                      <a:r>
                        <a:rPr lang="cs-CZ" sz="3000" baseline="0" dirty="0" smtClean="0"/>
                        <a:t> SKLO</a:t>
                      </a:r>
                      <a:endParaRPr lang="cs-CZ" sz="3000" dirty="0"/>
                    </a:p>
                  </a:txBody>
                  <a:tcPr anchor="ctr"/>
                </a:tc>
              </a:tr>
              <a:tr h="842547">
                <a:tc>
                  <a:txBody>
                    <a:bodyPr/>
                    <a:lstStyle/>
                    <a:p>
                      <a:pPr algn="l"/>
                      <a:r>
                        <a:rPr lang="cs-CZ" sz="3000" dirty="0" smtClean="0"/>
                        <a:t>NÁSTĚNNÁ TABULE</a:t>
                      </a:r>
                      <a:endParaRPr lang="cs-CZ" sz="3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3000" dirty="0" smtClean="0"/>
                        <a:t>PAPÍR,  DŘEVO,  PLAST</a:t>
                      </a:r>
                      <a:endParaRPr lang="cs-CZ" sz="3000" dirty="0"/>
                    </a:p>
                  </a:txBody>
                  <a:tcPr anchor="ctr"/>
                </a:tc>
              </a:tr>
              <a:tr h="842547">
                <a:tc>
                  <a:txBody>
                    <a:bodyPr/>
                    <a:lstStyle/>
                    <a:p>
                      <a:pPr algn="l"/>
                      <a:r>
                        <a:rPr lang="cs-CZ" sz="3000" dirty="0" smtClean="0"/>
                        <a:t>SKLENICE</a:t>
                      </a:r>
                      <a:endParaRPr lang="cs-CZ" sz="3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3000" dirty="0" smtClean="0"/>
                        <a:t>SKLO</a:t>
                      </a:r>
                      <a:endParaRPr lang="cs-CZ" sz="3000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6965841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750" y="692150"/>
            <a:ext cx="8229600" cy="5617170"/>
          </a:xfrm>
        </p:spPr>
        <p:txBody>
          <a:bodyPr>
            <a:normAutofit/>
          </a:bodyPr>
          <a:lstStyle/>
          <a:p>
            <a:pPr>
              <a:buFontTx/>
              <a:buNone/>
              <a:defRPr/>
            </a:pPr>
            <a:r>
              <a:rPr lang="cs-CZ" sz="2600" u="sng" dirty="0" smtClean="0"/>
              <a:t>Zdroje a literatura :</a:t>
            </a:r>
          </a:p>
          <a:p>
            <a:pPr>
              <a:buFontTx/>
              <a:buNone/>
              <a:defRPr/>
            </a:pPr>
            <a:endParaRPr lang="cs-CZ" sz="2600" u="sng" dirty="0" smtClean="0"/>
          </a:p>
          <a:p>
            <a:pPr>
              <a:defRPr/>
            </a:pPr>
            <a:endParaRPr lang="cs-CZ" sz="2000" dirty="0"/>
          </a:p>
          <a:p>
            <a:pPr>
              <a:defRPr/>
            </a:pPr>
            <a:r>
              <a:rPr lang="cs-CZ" sz="2000" dirty="0" smtClean="0"/>
              <a:t>Fyzika pro 6 ročník ZŠ, PROMETHEUS 2001, doc. RNDr. Růžena Kolářová, CSc., PaedDr.  Jiří </a:t>
            </a:r>
            <a:r>
              <a:rPr lang="cs-CZ" sz="2000" dirty="0" err="1" smtClean="0"/>
              <a:t>Bohuněk</a:t>
            </a:r>
            <a:r>
              <a:rPr lang="cs-CZ" sz="2000" dirty="0" smtClean="0"/>
              <a:t>.</a:t>
            </a:r>
          </a:p>
          <a:p>
            <a:pPr>
              <a:defRPr/>
            </a:pPr>
            <a:r>
              <a:rPr lang="cs-CZ" sz="2000" dirty="0" smtClean="0">
                <a:hlinkClick r:id="rId2"/>
              </a:rPr>
              <a:t>http</a:t>
            </a:r>
            <a:r>
              <a:rPr lang="cs-CZ" sz="2000" dirty="0">
                <a:hlinkClick r:id="rId2"/>
              </a:rPr>
              <a:t>://www.chovatelka.cz/svet-zvirat-clanek/delfin-skakavy-4</a:t>
            </a:r>
            <a:endParaRPr lang="cs-CZ" sz="2000" dirty="0"/>
          </a:p>
          <a:p>
            <a:pPr>
              <a:defRPr/>
            </a:pPr>
            <a:r>
              <a:rPr lang="cs-CZ" sz="2000" dirty="0">
                <a:hlinkClick r:id="rId3"/>
              </a:rPr>
              <a:t>http://www.biorenesance.cz/biorenesance/eshop/307-1-PRIRODNI-PRODUKTY-A-Z/1349-2-BAOBAB</a:t>
            </a:r>
            <a:endParaRPr lang="cs-CZ" sz="2000" dirty="0"/>
          </a:p>
          <a:p>
            <a:pPr>
              <a:defRPr/>
            </a:pPr>
            <a:r>
              <a:rPr lang="cs-CZ" sz="2000" dirty="0">
                <a:hlinkClick r:id="rId4"/>
              </a:rPr>
              <a:t>http://4photos.net/en/image:174-15600-Student_2_images</a:t>
            </a:r>
            <a:endParaRPr lang="cs-CZ" sz="2000" dirty="0"/>
          </a:p>
          <a:p>
            <a:pPr>
              <a:defRPr/>
            </a:pPr>
            <a:r>
              <a:rPr lang="cs-CZ" sz="2000" dirty="0">
                <a:hlinkClick r:id="rId5"/>
              </a:rPr>
              <a:t>http://www.lavicky-kose.com/stoly/dreveny-zahradni-stul-z-masivu/</a:t>
            </a:r>
            <a:endParaRPr lang="cs-CZ" sz="2000" dirty="0"/>
          </a:p>
          <a:p>
            <a:pPr>
              <a:defRPr/>
            </a:pPr>
            <a:r>
              <a:rPr lang="cs-CZ" sz="2000" dirty="0">
                <a:hlinkClick r:id="rId6"/>
              </a:rPr>
              <a:t>http://masiv.retro-nabytek.cz/kancelarska-kresla-do-obyvaciho-pokoje-jidelni-do-kuchyne-kancelare/jidelni-drevene-kreslo-s-operkami-restauracni-nabytek-jidelni-kresla.html</a:t>
            </a:r>
            <a:endParaRPr lang="cs-CZ" sz="2000" dirty="0"/>
          </a:p>
          <a:p>
            <a:pPr>
              <a:defRPr/>
            </a:pPr>
            <a:r>
              <a:rPr lang="cs-CZ" sz="2000" dirty="0">
                <a:hlinkClick r:id="rId7"/>
              </a:rPr>
              <a:t>http://karenswhimsy.com/tree-clipart.shtm</a:t>
            </a:r>
            <a:endParaRPr lang="cs-CZ" sz="2000" dirty="0"/>
          </a:p>
          <a:p>
            <a:pPr>
              <a:defRPr/>
            </a:pPr>
            <a:r>
              <a:rPr lang="cs-CZ" sz="2000" dirty="0">
                <a:hlinkClick r:id="rId8"/>
              </a:rPr>
              <a:t>http://www.ecmost.cz/chemie.php?page=clanky</a:t>
            </a:r>
            <a:endParaRPr lang="cs-CZ" sz="2000" dirty="0" smtClean="0"/>
          </a:p>
          <a:p>
            <a:pPr marL="0" indent="0">
              <a:buNone/>
              <a:defRPr/>
            </a:pP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xmlns="" val="30300877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untain">
  <a:themeElements>
    <a:clrScheme name="Mountain">
      <a:dk1>
        <a:srgbClr val="000000"/>
      </a:dk1>
      <a:lt1>
        <a:srgbClr val="FFFFFF"/>
      </a:lt1>
      <a:dk2>
        <a:srgbClr val="0536B3"/>
      </a:dk2>
      <a:lt2>
        <a:srgbClr val="7CB7F8"/>
      </a:lt2>
      <a:accent1>
        <a:srgbClr val="3F9EE4"/>
      </a:accent1>
      <a:accent2>
        <a:srgbClr val="77B559"/>
      </a:accent2>
      <a:accent3>
        <a:srgbClr val="E4A81B"/>
      </a:accent3>
      <a:accent4>
        <a:srgbClr val="108BB4"/>
      </a:accent4>
      <a:accent5>
        <a:srgbClr val="DA7328"/>
      </a:accent5>
      <a:accent6>
        <a:srgbClr val="AE589F"/>
      </a:accent6>
      <a:hlink>
        <a:srgbClr val="460245"/>
      </a:hlink>
      <a:folHlink>
        <a:srgbClr val="AC17D6"/>
      </a:folHlink>
    </a:clrScheme>
    <a:fontScheme name="Mountain">
      <a:majorFont>
        <a:latin typeface="Gill Sans MT"/>
        <a:ea typeface=""/>
        <a:cs typeface=""/>
        <a:font script="Cyrl" typeface="Arial"/>
        <a:font script="Grek" typeface="Arial"/>
        <a:font script="Jpan" typeface="HG丸ｺﾞｼｯｸM-PRO"/>
        <a:font script="Hang" typeface="HY 헤드라인 M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ill Sans MT"/>
        <a:ea typeface=""/>
        <a:cs typeface=""/>
        <a:font script="Cyrl" typeface="Arial"/>
        <a:font script="Grek" typeface="Arial"/>
        <a:font script="Jpan" typeface="HG丸ｺﾞｼｯｸM-PRO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untain">
      <a: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0000"/>
              </a:schemeClr>
            </a:gs>
            <a:gs pos="50000">
              <a:schemeClr val="phClr">
                <a:tint val="25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40000"/>
                <a:shade val="100000"/>
                <a:hueMod val="100000"/>
                <a:satMod val="100000"/>
              </a:schemeClr>
            </a:gs>
            <a:gs pos="30000">
              <a:schemeClr val="phClr">
                <a:tint val="100000"/>
                <a:shade val="100000"/>
                <a:hueMod val="100000"/>
                <a:satMod val="100000"/>
              </a:schemeClr>
            </a:gs>
            <a:gs pos="68000">
              <a:schemeClr val="phClr">
                <a:tint val="10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40000"/>
                <a:shade val="100000"/>
                <a:hueMod val="100000"/>
                <a:satMod val="100000"/>
              </a:schemeClr>
            </a:gs>
          </a:gsLst>
          <a:lin ang="540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br" rotWithShape="0">
              <a:srgbClr val="000000">
                <a:alpha val="0"/>
              </a:srgbClr>
            </a:outerShdw>
          </a:effectLst>
        </a:effectStyle>
        <a:effectStyle>
          <a:effectLst>
            <a:outerShdw blurRad="38100" dist="25400" dir="5400000" algn="ctr" rotWithShape="0">
              <a:srgbClr val="EBE9ED">
                <a:alpha val="0"/>
              </a:srgbClr>
            </a:outerShdw>
          </a:effectLst>
          <a:scene3d>
            <a:camera prst="orthographicFront">
              <a:rot lat="0" lon="0" rev="0"/>
            </a:camera>
            <a:lightRig rig="glow" dir="b"/>
          </a:scene3d>
          <a:sp3d contourW="6350" prstMaterial="softEdge">
            <a:bevelT w="25400" h="25400"/>
            <a:contourClr>
              <a:schemeClr val="phClr">
                <a:tint val="9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reflection blurRad="12700" stA="40000" endPos="40000" dist="25400" dir="5400000" sy="-100000" rotWithShape="0"/>
          </a:effectLst>
          <a:scene3d>
            <a:camera prst="perspectiveFront"/>
            <a:lightRig rig="glow" dir="b"/>
          </a:scene3d>
          <a:sp3d contourW="6350" prstMaterial="softEdge">
            <a:bevelT w="50800" h="25400"/>
            <a:contourClr>
              <a:schemeClr val="phClr">
                <a:tint val="100000"/>
                <a:shade val="8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95000"/>
                <a:satMod val="100000"/>
              </a:schemeClr>
            </a:gs>
            <a:gs pos="100000">
              <a:schemeClr val="phClr">
                <a:tint val="10000"/>
                <a:satMod val="300000"/>
              </a:schemeClr>
            </a:gs>
          </a:gsLst>
          <a:lin ang="13000000" scaled="0"/>
        </a:gradFill>
        <a:blipFill>
          <a:blip xmlns:r="http://schemas.openxmlformats.org/officeDocument/2006/relationships" r:embed="rId1">
            <a:duotone>
              <a:schemeClr val="phClr">
                <a:shade val="75000"/>
              </a:schemeClr>
              <a:schemeClr val="phClr">
                <a:tint val="55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TC010219414[[fn=Horský motiv]]</Template>
  <TotalTime>471</TotalTime>
  <Words>326</Words>
  <Application>Microsoft Office PowerPoint</Application>
  <PresentationFormat>Předvádění na obrazovce (4:3)</PresentationFormat>
  <Paragraphs>85</Paragraphs>
  <Slides>14</Slides>
  <Notes>12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Mountain</vt:lpstr>
      <vt:lpstr>Tělesa a látky</vt:lpstr>
      <vt:lpstr>Co vidíte na obrázcích ?</vt:lpstr>
      <vt:lpstr>Můžeme všechny předměty, které vidíte, označit jedním slovem?</vt:lpstr>
      <vt:lpstr>Ve fyzice všechny předměty kolem nás označujeme společným názvem tělesa.  </vt:lpstr>
      <vt:lpstr>Co mají společného všechna tělesa, která vidíte na obrázcích? </vt:lpstr>
      <vt:lpstr>Tělesa, která vidíte, jsou ze stejné  látky, ze dřeva. </vt:lpstr>
      <vt:lpstr>Tělesa, která vidíte, jsou ze stejné   látky, z papíru. </vt:lpstr>
      <vt:lpstr>Člověk, automobil, okno, míč . . .  </vt:lpstr>
      <vt:lpstr>Snímek 9</vt:lpstr>
      <vt:lpstr>Snímek 10</vt:lpstr>
      <vt:lpstr>Snímek 11</vt:lpstr>
      <vt:lpstr>Snímek 12</vt:lpstr>
      <vt:lpstr>Snímek 13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Dum</cp:lastModifiedBy>
  <cp:revision>31</cp:revision>
  <dcterms:created xsi:type="dcterms:W3CDTF">2011-09-09T15:02:45Z</dcterms:created>
  <dcterms:modified xsi:type="dcterms:W3CDTF">2014-03-24T16:38:55Z</dcterms:modified>
</cp:coreProperties>
</file>