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handoutMasterIdLst>
    <p:handoutMasterId r:id="rId20"/>
  </p:handoutMasterIdLst>
  <p:sldIdLst>
    <p:sldId id="282" r:id="rId2"/>
    <p:sldId id="262" r:id="rId3"/>
    <p:sldId id="263" r:id="rId4"/>
    <p:sldId id="270" r:id="rId5"/>
    <p:sldId id="267" r:id="rId6"/>
    <p:sldId id="271" r:id="rId7"/>
    <p:sldId id="265" r:id="rId8"/>
    <p:sldId id="272" r:id="rId9"/>
    <p:sldId id="273" r:id="rId10"/>
    <p:sldId id="274" r:id="rId11"/>
    <p:sldId id="275" r:id="rId12"/>
    <p:sldId id="276" r:id="rId13"/>
    <p:sldId id="277" r:id="rId14"/>
    <p:sldId id="280" r:id="rId15"/>
    <p:sldId id="278" r:id="rId16"/>
    <p:sldId id="279" r:id="rId17"/>
    <p:sldId id="28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35" autoAdjust="0"/>
    <p:restoredTop sz="94660" autoAdjust="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FED6D2-014F-4504-A0FD-3E00BAF0A959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E6C3C8-2605-4165-9019-BA6D0ACC9F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43692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16D868-03C0-414A-9186-3D549A3AAD2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8F4CCD-6EDF-487A-8A97-CFCD1C2C38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6734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10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11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12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13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14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15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16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0A7BAB94-2919-49AF-9EE1-E09064380468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0A7BAB94-2919-49AF-9EE1-E09064380468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seprofirmu.cz/hracky-a-hry/siku/id/19/1335/1587/p/15/13/&amp;producer=&amp;Param=&amp;bDescending=" TargetMode="External"/><Relationship Id="rId2" Type="http://schemas.openxmlformats.org/officeDocument/2006/relationships/hyperlink" Target="http://www.zokshop.com/images/produkty/RG-PST%20051_4519db6d2339b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z.clipartlogo.com/free/celery-stick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3933056"/>
            <a:ext cx="7772400" cy="1152525"/>
          </a:xfrm>
        </p:spPr>
        <p:txBody>
          <a:bodyPr/>
          <a:lstStyle/>
          <a:p>
            <a:r>
              <a:rPr lang="cs-CZ" dirty="0" smtClean="0"/>
              <a:t>Práce</a:t>
            </a:r>
            <a:endParaRPr lang="cs-CZ" dirty="0"/>
          </a:p>
        </p:txBody>
      </p:sp>
      <p:pic>
        <p:nvPicPr>
          <p:cNvPr id="20485" name="Obrázek 1" descr="imagesCAC265G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716463" cy="103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6" name="Text Box 6"/>
          <p:cNvSpPr txBox="1">
            <a:spLocks noChangeArrowheads="1"/>
          </p:cNvSpPr>
          <p:nvPr/>
        </p:nvSpPr>
        <p:spPr bwMode="auto">
          <a:xfrm>
            <a:off x="1835150" y="1557338"/>
            <a:ext cx="63373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20487" name="Group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84922152"/>
              </p:ext>
            </p:extLst>
          </p:nvPr>
        </p:nvGraphicFramePr>
        <p:xfrm>
          <a:off x="1042988" y="1484313"/>
          <a:ext cx="7129462" cy="1960505"/>
        </p:xfrm>
        <a:graphic>
          <a:graphicData uri="http://schemas.openxmlformats.org/drawingml/2006/table">
            <a:tbl>
              <a:tblPr/>
              <a:tblGrid>
                <a:gridCol w="1657350"/>
                <a:gridCol w="5472112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ZŠ J. A. Komenského Milevsko, J. A. Komenského 1023, okres Písek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CZ.1.07/1.4.00/21.1611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0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ŠABLONY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  Inovace a zkvalitnění výuky prostřednictvím ICT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0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MATERIÁLU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Tělesa a látky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SADY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9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VY_32_INOVACE_01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2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 MATERIÁLU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Jan Hrubec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02557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 txBox="1">
            <a:spLocks/>
          </p:cNvSpPr>
          <p:nvPr/>
        </p:nvSpPr>
        <p:spPr>
          <a:xfrm>
            <a:off x="714652" y="1556792"/>
            <a:ext cx="7924800" cy="147002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dirty="0" smtClean="0"/>
              <a:t>V běžném životě považujeme za</a:t>
            </a:r>
          </a:p>
          <a:p>
            <a:pPr algn="l"/>
            <a:r>
              <a:rPr lang="cs-CZ" dirty="0" smtClean="0"/>
              <a:t>práci zpravidla každou činnost,</a:t>
            </a:r>
          </a:p>
          <a:p>
            <a:pPr algn="l"/>
            <a:r>
              <a:rPr lang="cs-CZ" dirty="0" smtClean="0"/>
              <a:t>při které se musíme namáhat.</a:t>
            </a:r>
          </a:p>
          <a:p>
            <a:pPr algn="l"/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713472" y="378415"/>
            <a:ext cx="7924800" cy="73501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17600" dirty="0" smtClean="0"/>
              <a:t>Co si představíte pod slovem </a:t>
            </a:r>
            <a:r>
              <a:rPr lang="cs-CZ" sz="17600" dirty="0" smtClean="0"/>
              <a:t>práce?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77497" y="3933056"/>
            <a:ext cx="7924800" cy="73501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17600" dirty="0" smtClean="0"/>
              <a:t>Ve fyzice budeme slovo práce</a:t>
            </a:r>
          </a:p>
          <a:p>
            <a:pPr algn="l"/>
            <a:r>
              <a:rPr lang="cs-CZ" sz="17600" dirty="0" smtClean="0"/>
              <a:t>užívat v užším významu 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85343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4" descr="http://images.clipartlogo.com/files/images/37/377200/stick-man-clip-art_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872" y="1905924"/>
            <a:ext cx="3027095" cy="371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713472" y="378414"/>
            <a:ext cx="7924800" cy="147002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dirty="0" smtClean="0"/>
              <a:t>Prohlédněte si následující obrázky. </a:t>
            </a:r>
            <a:endParaRPr lang="cs-CZ" dirty="0"/>
          </a:p>
        </p:txBody>
      </p:sp>
      <p:cxnSp>
        <p:nvCxnSpPr>
          <p:cNvPr id="20" name="Přímá spojnice 19"/>
          <p:cNvCxnSpPr/>
          <p:nvPr/>
        </p:nvCxnSpPr>
        <p:spPr>
          <a:xfrm flipV="1">
            <a:off x="899592" y="5680778"/>
            <a:ext cx="7848872" cy="7200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21" name="Obrázek 2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01227" y="3930361"/>
            <a:ext cx="2480320" cy="1786421"/>
          </a:xfrm>
          <a:prstGeom prst="rect">
            <a:avLst/>
          </a:prstGeom>
        </p:spPr>
      </p:pic>
      <p:cxnSp>
        <p:nvCxnSpPr>
          <p:cNvPr id="23" name="Přímá spojnice se šipkou 22"/>
          <p:cNvCxnSpPr/>
          <p:nvPr/>
        </p:nvCxnSpPr>
        <p:spPr>
          <a:xfrm flipV="1">
            <a:off x="4067944" y="2636912"/>
            <a:ext cx="0" cy="158417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3454623" y="2864133"/>
            <a:ext cx="44916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F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994227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4" descr="http://images.clipartlogo.com/files/images/37/377200/stick-man-clip-art_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1709" y="1932952"/>
            <a:ext cx="3027095" cy="371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713472" y="378414"/>
            <a:ext cx="7924800" cy="147002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dirty="0" smtClean="0"/>
              <a:t>Prohlédněte si následující obrázky. </a:t>
            </a:r>
            <a:endParaRPr lang="cs-CZ" dirty="0"/>
          </a:p>
        </p:txBody>
      </p:sp>
      <p:cxnSp>
        <p:nvCxnSpPr>
          <p:cNvPr id="20" name="Přímá spojnice 19"/>
          <p:cNvCxnSpPr/>
          <p:nvPr/>
        </p:nvCxnSpPr>
        <p:spPr>
          <a:xfrm flipV="1">
            <a:off x="899592" y="5680778"/>
            <a:ext cx="7848872" cy="7200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21" name="Obrázek 2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01227" y="3930361"/>
            <a:ext cx="2480320" cy="1786421"/>
          </a:xfrm>
          <a:prstGeom prst="rect">
            <a:avLst/>
          </a:prstGeom>
        </p:spPr>
      </p:pic>
      <p:cxnSp>
        <p:nvCxnSpPr>
          <p:cNvPr id="23" name="Přímá spojnice se šipkou 22"/>
          <p:cNvCxnSpPr/>
          <p:nvPr/>
        </p:nvCxnSpPr>
        <p:spPr>
          <a:xfrm flipV="1">
            <a:off x="4067944" y="2636912"/>
            <a:ext cx="0" cy="158417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3454623" y="2864133"/>
            <a:ext cx="44916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F</a:t>
            </a:r>
            <a:endParaRPr lang="cs-CZ" sz="4400" dirty="0"/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4067944" y="3789040"/>
            <a:ext cx="0" cy="1963749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679204" y="4355415"/>
            <a:ext cx="3433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085484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48064" y="1988840"/>
            <a:ext cx="3810000" cy="1905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40943" y="3573016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1116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48064" y="1988840"/>
            <a:ext cx="3810000" cy="1905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40943" y="3573016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4932040" y="3140968"/>
            <a:ext cx="187220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698902" y="2171899"/>
            <a:ext cx="52610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F</a:t>
            </a:r>
            <a:endParaRPr lang="cs-CZ" sz="4400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3563888" y="3573016"/>
            <a:ext cx="0" cy="93610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7956376" y="3573016"/>
            <a:ext cx="0" cy="93610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3563888" y="4365104"/>
            <a:ext cx="4392488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5578832" y="3779241"/>
            <a:ext cx="3626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582436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 txBox="1">
            <a:spLocks/>
          </p:cNvSpPr>
          <p:nvPr/>
        </p:nvSpPr>
        <p:spPr>
          <a:xfrm>
            <a:off x="467544" y="378414"/>
            <a:ext cx="8568952" cy="621893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4000" dirty="0" smtClean="0"/>
              <a:t>Co mají oba obrázky společného ?</a:t>
            </a:r>
          </a:p>
          <a:p>
            <a:pPr algn="l"/>
            <a:r>
              <a:rPr lang="cs-CZ" sz="4000" dirty="0" smtClean="0"/>
              <a:t>V obou dvou případech působí jedno těleso na druhé a posouvá ho ve směru působící síly.</a:t>
            </a:r>
          </a:p>
          <a:p>
            <a:pPr algn="l"/>
            <a:r>
              <a:rPr lang="cs-CZ" sz="4000" dirty="0" smtClean="0"/>
              <a:t>Jmenuj další příklady, kdy síla působící na těleso způsobí přemístění tělesa po určité dráze.</a:t>
            </a:r>
          </a:p>
          <a:p>
            <a:pPr algn="l"/>
            <a:endParaRPr lang="cs-CZ" sz="4000" dirty="0" smtClean="0"/>
          </a:p>
          <a:p>
            <a:pPr algn="l"/>
            <a:endParaRPr lang="cs-CZ" sz="4000" dirty="0" smtClean="0"/>
          </a:p>
          <a:p>
            <a:pPr algn="l"/>
            <a:r>
              <a:rPr lang="cs-CZ" sz="4000" dirty="0" smtClean="0"/>
              <a:t> 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1628151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 txBox="1">
            <a:spLocks/>
          </p:cNvSpPr>
          <p:nvPr/>
        </p:nvSpPr>
        <p:spPr>
          <a:xfrm>
            <a:off x="435692" y="192179"/>
            <a:ext cx="12714847" cy="998264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4000" dirty="0" smtClean="0"/>
              <a:t>Koná se práce v těchto případech ?</a:t>
            </a:r>
          </a:p>
          <a:p>
            <a:pPr algn="l"/>
            <a:endParaRPr lang="cs-CZ" sz="4000" dirty="0" smtClean="0"/>
          </a:p>
          <a:p>
            <a:pPr algn="l"/>
            <a:endParaRPr lang="cs-CZ" sz="4000" dirty="0"/>
          </a:p>
        </p:txBody>
      </p:sp>
      <p:pic>
        <p:nvPicPr>
          <p:cNvPr id="1027" name="Picture 3" descr="C:\Users\pc\AppData\Local\Microsoft\Windows\Temporary Internet Files\Content.IE5\TX34Z9O0\MC9004406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15608" y="2420888"/>
            <a:ext cx="2910110" cy="291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1892892"/>
            <a:ext cx="4932040" cy="3699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15243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 txBox="1">
            <a:spLocks/>
          </p:cNvSpPr>
          <p:nvPr/>
        </p:nvSpPr>
        <p:spPr>
          <a:xfrm>
            <a:off x="435692" y="192179"/>
            <a:ext cx="12714847" cy="998264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4000" dirty="0" smtClean="0"/>
              <a:t>Práce se nekoná, protože působící síla</a:t>
            </a:r>
          </a:p>
          <a:p>
            <a:pPr algn="l"/>
            <a:r>
              <a:rPr lang="cs-CZ" sz="4000" dirty="0" smtClean="0"/>
              <a:t>nezpůsobí přemístění tělesa.</a:t>
            </a:r>
          </a:p>
          <a:p>
            <a:pPr algn="l"/>
            <a:endParaRPr lang="cs-CZ" sz="4000" dirty="0" smtClean="0"/>
          </a:p>
          <a:p>
            <a:pPr algn="l"/>
            <a:endParaRPr lang="cs-CZ" sz="4000" dirty="0"/>
          </a:p>
        </p:txBody>
      </p:sp>
      <p:pic>
        <p:nvPicPr>
          <p:cNvPr id="1027" name="Picture 3" descr="C:\Users\pc\AppData\Local\Microsoft\Windows\Temporary Internet Files\Content.IE5\TX34Z9O0\MC9004406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15608" y="2420888"/>
            <a:ext cx="2910110" cy="291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1892892"/>
            <a:ext cx="4932040" cy="3699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81609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 txBox="1">
            <a:spLocks/>
          </p:cNvSpPr>
          <p:nvPr/>
        </p:nvSpPr>
        <p:spPr>
          <a:xfrm>
            <a:off x="435692" y="192179"/>
            <a:ext cx="12714847" cy="998264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endParaRPr lang="cs-CZ" sz="4000" dirty="0" smtClean="0"/>
          </a:p>
          <a:p>
            <a:pPr algn="l"/>
            <a:r>
              <a:rPr lang="cs-CZ" sz="4000" dirty="0" smtClean="0"/>
              <a:t>Výpočet práce :</a:t>
            </a:r>
          </a:p>
          <a:p>
            <a:pPr algn="l"/>
            <a:r>
              <a:rPr lang="cs-CZ" sz="4000" dirty="0"/>
              <a:t> </a:t>
            </a:r>
            <a:r>
              <a:rPr lang="cs-CZ" sz="4000" dirty="0" smtClean="0"/>
              <a:t>                      </a:t>
            </a:r>
          </a:p>
          <a:p>
            <a:pPr algn="l"/>
            <a:r>
              <a:rPr lang="cs-CZ" sz="4000" dirty="0" smtClean="0"/>
              <a:t>						W . . . . .  práce</a:t>
            </a:r>
          </a:p>
          <a:p>
            <a:pPr algn="l"/>
            <a:r>
              <a:rPr lang="cs-CZ" sz="4000" dirty="0" smtClean="0"/>
              <a:t> 						 F  . . . . .  síla</a:t>
            </a:r>
          </a:p>
          <a:p>
            <a:pPr algn="l"/>
            <a:r>
              <a:rPr lang="cs-CZ" sz="4000" dirty="0"/>
              <a:t> </a:t>
            </a:r>
            <a:r>
              <a:rPr lang="cs-CZ" sz="4000" dirty="0" smtClean="0"/>
              <a:t>						 s  . . . . .  dráha</a:t>
            </a:r>
          </a:p>
          <a:p>
            <a:pPr algn="l"/>
            <a:endParaRPr lang="cs-CZ" sz="4000" dirty="0" smtClean="0"/>
          </a:p>
          <a:p>
            <a:pPr algn="l"/>
            <a:r>
              <a:rPr lang="cs-CZ" sz="4000" dirty="0" smtClean="0"/>
              <a:t>Základní jednotkou práce je joule . . .  J</a:t>
            </a:r>
          </a:p>
          <a:p>
            <a:pPr algn="l"/>
            <a:r>
              <a:rPr lang="cs-CZ" sz="4000" dirty="0" smtClean="0"/>
              <a:t>Kdy vykonáme práci 1J ?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82660440"/>
              </p:ext>
            </p:extLst>
          </p:nvPr>
        </p:nvGraphicFramePr>
        <p:xfrm>
          <a:off x="4139952" y="836712"/>
          <a:ext cx="4104456" cy="76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04456"/>
              </a:tblGrid>
              <a:tr h="735856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 </a:t>
                      </a:r>
                      <a:r>
                        <a:rPr lang="cs-CZ" sz="4400" dirty="0" smtClean="0"/>
                        <a:t>W = F . s</a:t>
                      </a:r>
                      <a:endParaRPr lang="cs-CZ" sz="4400" dirty="0"/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710867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 txBox="1">
            <a:spLocks/>
          </p:cNvSpPr>
          <p:nvPr/>
        </p:nvSpPr>
        <p:spPr>
          <a:xfrm>
            <a:off x="467544" y="378414"/>
            <a:ext cx="8568952" cy="621893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4000" dirty="0" smtClean="0"/>
              <a:t>Působí-li jedno těleso na druhé silou</a:t>
            </a:r>
          </a:p>
          <a:p>
            <a:pPr algn="l"/>
            <a:r>
              <a:rPr lang="cs-CZ" sz="4000" dirty="0" smtClean="0"/>
              <a:t>1 N a posune ho po dráze 1 m.</a:t>
            </a:r>
          </a:p>
          <a:p>
            <a:pPr algn="l"/>
            <a:endParaRPr lang="cs-CZ" sz="4000" smtClean="0"/>
          </a:p>
          <a:p>
            <a:pPr algn="l"/>
            <a:endParaRPr lang="cs-CZ" sz="4000" dirty="0" smtClean="0"/>
          </a:p>
          <a:p>
            <a:pPr algn="l"/>
            <a:r>
              <a:rPr lang="cs-CZ" sz="4000" dirty="0" smtClean="0"/>
              <a:t>Převody jednotek práce :</a:t>
            </a:r>
          </a:p>
          <a:p>
            <a:pPr algn="l"/>
            <a:r>
              <a:rPr lang="cs-CZ" sz="4000" dirty="0" smtClean="0"/>
              <a:t>1 </a:t>
            </a:r>
            <a:r>
              <a:rPr lang="cs-CZ" sz="4000" dirty="0" err="1" smtClean="0"/>
              <a:t>kJ</a:t>
            </a:r>
            <a:r>
              <a:rPr lang="cs-CZ" sz="4000" dirty="0" smtClean="0"/>
              <a:t> = 1000 J          1 MJ = 1000 000 J</a:t>
            </a:r>
          </a:p>
          <a:p>
            <a:pPr algn="l"/>
            <a:endParaRPr lang="cs-CZ" sz="4000" dirty="0" smtClean="0"/>
          </a:p>
          <a:p>
            <a:pPr algn="l"/>
            <a:endParaRPr lang="cs-CZ" sz="4000" dirty="0" smtClean="0"/>
          </a:p>
          <a:p>
            <a:pPr algn="l"/>
            <a:r>
              <a:rPr lang="cs-CZ" sz="4000" dirty="0" smtClean="0"/>
              <a:t> 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4165645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 txBox="1">
            <a:spLocks/>
          </p:cNvSpPr>
          <p:nvPr/>
        </p:nvSpPr>
        <p:spPr>
          <a:xfrm>
            <a:off x="467544" y="378414"/>
            <a:ext cx="8568952" cy="621893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4000" dirty="0" smtClean="0"/>
              <a:t>Otázky a úlohy</a:t>
            </a:r>
            <a:endParaRPr lang="cs-CZ" sz="1200" dirty="0" smtClean="0"/>
          </a:p>
          <a:p>
            <a:pPr algn="l"/>
            <a:endParaRPr lang="cs-CZ" sz="1200" dirty="0" smtClean="0"/>
          </a:p>
          <a:p>
            <a:pPr marL="742950" indent="-742950" algn="l">
              <a:buAutoNum type="arabicPeriod"/>
            </a:pPr>
            <a:r>
              <a:rPr lang="cs-CZ" sz="4000" smtClean="0"/>
              <a:t>Vysvětli, </a:t>
            </a:r>
            <a:r>
              <a:rPr lang="cs-CZ" sz="4000" dirty="0" smtClean="0"/>
              <a:t>kdy  se z hlediska fyziky      </a:t>
            </a:r>
          </a:p>
          <a:p>
            <a:pPr algn="l"/>
            <a:r>
              <a:rPr lang="cs-CZ" sz="4000" dirty="0" smtClean="0"/>
              <a:t>      koná práce.</a:t>
            </a:r>
          </a:p>
          <a:p>
            <a:pPr marL="742950" indent="-742950" algn="l">
              <a:buAutoNum type="arabicPeriod" startAt="2"/>
            </a:pPr>
            <a:r>
              <a:rPr lang="cs-CZ" sz="4000" dirty="0" smtClean="0"/>
              <a:t>Uveď příklady, kdy v běžné praxi </a:t>
            </a:r>
          </a:p>
          <a:p>
            <a:pPr algn="l"/>
            <a:r>
              <a:rPr lang="cs-CZ" sz="4000" dirty="0" smtClean="0"/>
              <a:t>     mluvíme o práci, ale ve fyzikálním </a:t>
            </a:r>
          </a:p>
          <a:p>
            <a:pPr algn="l"/>
            <a:r>
              <a:rPr lang="cs-CZ" sz="4000" dirty="0"/>
              <a:t> </a:t>
            </a:r>
            <a:r>
              <a:rPr lang="cs-CZ" sz="4000" dirty="0" smtClean="0"/>
              <a:t>    pojetí práci nekonáme.</a:t>
            </a:r>
          </a:p>
          <a:p>
            <a:pPr marL="742950" indent="-742950" algn="l">
              <a:buAutoNum type="arabicPeriod" startAt="3"/>
            </a:pPr>
            <a:r>
              <a:rPr lang="cs-CZ" sz="4000" dirty="0" smtClean="0"/>
              <a:t>Jak vypočítáme práci ?</a:t>
            </a:r>
          </a:p>
          <a:p>
            <a:pPr marL="742950" indent="-742950" algn="l">
              <a:buAutoNum type="arabicPeriod" startAt="3"/>
            </a:pPr>
            <a:r>
              <a:rPr lang="cs-CZ" sz="4000" dirty="0" smtClean="0"/>
              <a:t>Uveď definici práce.</a:t>
            </a:r>
            <a:endParaRPr lang="cs-CZ" sz="4000" dirty="0"/>
          </a:p>
          <a:p>
            <a:pPr algn="l"/>
            <a:endParaRPr lang="cs-CZ" sz="4000" dirty="0" smtClean="0"/>
          </a:p>
          <a:p>
            <a:pPr algn="l"/>
            <a:endParaRPr lang="cs-CZ" sz="4000" dirty="0" smtClean="0"/>
          </a:p>
          <a:p>
            <a:pPr algn="l"/>
            <a:endParaRPr lang="cs-CZ" sz="4000" dirty="0" smtClean="0"/>
          </a:p>
          <a:p>
            <a:pPr algn="l"/>
            <a:endParaRPr lang="cs-CZ" sz="4000" dirty="0" smtClean="0"/>
          </a:p>
          <a:p>
            <a:pPr algn="l"/>
            <a:endParaRPr lang="cs-CZ" sz="4000" dirty="0" smtClean="0"/>
          </a:p>
          <a:p>
            <a:pPr algn="l"/>
            <a:r>
              <a:rPr lang="cs-CZ" sz="4000" dirty="0" smtClean="0"/>
              <a:t>  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801393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 txBox="1">
            <a:spLocks/>
          </p:cNvSpPr>
          <p:nvPr/>
        </p:nvSpPr>
        <p:spPr>
          <a:xfrm>
            <a:off x="467544" y="378414"/>
            <a:ext cx="8568952" cy="621893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742950" indent="-742950" algn="l">
              <a:buAutoNum type="arabicPeriod" startAt="5"/>
            </a:pPr>
            <a:r>
              <a:rPr lang="cs-CZ" sz="4000" dirty="0" smtClean="0"/>
              <a:t>Převeď následující jednotky práce :  </a:t>
            </a:r>
          </a:p>
          <a:p>
            <a:pPr algn="l"/>
            <a:r>
              <a:rPr lang="cs-CZ" sz="4000" dirty="0" smtClean="0"/>
              <a:t>    </a:t>
            </a:r>
          </a:p>
          <a:p>
            <a:pPr algn="l"/>
            <a:r>
              <a:rPr lang="cs-CZ" sz="4000" dirty="0" smtClean="0"/>
              <a:t>      0,125 </a:t>
            </a:r>
            <a:r>
              <a:rPr lang="cs-CZ" sz="4000" dirty="0" err="1" smtClean="0"/>
              <a:t>kJ</a:t>
            </a:r>
            <a:r>
              <a:rPr lang="cs-CZ" sz="4000" dirty="0" smtClean="0"/>
              <a:t>     =         J</a:t>
            </a:r>
          </a:p>
          <a:p>
            <a:pPr algn="l"/>
            <a:r>
              <a:rPr lang="cs-CZ" sz="4000" dirty="0"/>
              <a:t> </a:t>
            </a:r>
            <a:r>
              <a:rPr lang="cs-CZ" sz="4000" dirty="0" smtClean="0"/>
              <a:t>     36 M  J      =         J</a:t>
            </a:r>
          </a:p>
          <a:p>
            <a:pPr algn="l"/>
            <a:r>
              <a:rPr lang="cs-CZ" sz="4000" dirty="0"/>
              <a:t> </a:t>
            </a:r>
            <a:r>
              <a:rPr lang="cs-CZ" sz="4000" dirty="0" smtClean="0"/>
              <a:t>     789 000 J   =        MJ</a:t>
            </a:r>
          </a:p>
          <a:p>
            <a:pPr algn="l"/>
            <a:r>
              <a:rPr lang="cs-CZ" sz="4000" dirty="0"/>
              <a:t> </a:t>
            </a:r>
            <a:r>
              <a:rPr lang="cs-CZ" sz="4000" dirty="0" smtClean="0"/>
              <a:t>     14,8   J	   =         </a:t>
            </a:r>
            <a:r>
              <a:rPr lang="cs-CZ" sz="4000" dirty="0" err="1" smtClean="0"/>
              <a:t>kJ</a:t>
            </a:r>
            <a:endParaRPr lang="cs-CZ" sz="4000" dirty="0" smtClean="0"/>
          </a:p>
          <a:p>
            <a:pPr algn="l"/>
            <a:endParaRPr lang="cs-CZ" sz="4000" dirty="0" smtClean="0"/>
          </a:p>
          <a:p>
            <a:pPr algn="l"/>
            <a:endParaRPr lang="cs-CZ" sz="4000" dirty="0" smtClean="0"/>
          </a:p>
          <a:p>
            <a:pPr algn="l"/>
            <a:endParaRPr lang="cs-CZ" sz="4000" dirty="0" smtClean="0"/>
          </a:p>
          <a:p>
            <a:pPr algn="l"/>
            <a:endParaRPr lang="cs-CZ" sz="4000" dirty="0" smtClean="0"/>
          </a:p>
          <a:p>
            <a:pPr algn="l"/>
            <a:endParaRPr lang="cs-CZ" sz="4000" dirty="0" smtClean="0"/>
          </a:p>
          <a:p>
            <a:pPr algn="l"/>
            <a:r>
              <a:rPr lang="cs-CZ" sz="4000" dirty="0" smtClean="0"/>
              <a:t>  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1732738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 txBox="1">
            <a:spLocks/>
          </p:cNvSpPr>
          <p:nvPr/>
        </p:nvSpPr>
        <p:spPr>
          <a:xfrm>
            <a:off x="467544" y="378414"/>
            <a:ext cx="8568952" cy="621893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742950" indent="-742950" algn="l">
              <a:buAutoNum type="arabicPeriod" startAt="5"/>
            </a:pPr>
            <a:r>
              <a:rPr lang="cs-CZ" sz="4000" dirty="0" smtClean="0"/>
              <a:t>Převeď následující jednotky práce :  </a:t>
            </a:r>
          </a:p>
          <a:p>
            <a:pPr algn="l"/>
            <a:r>
              <a:rPr lang="cs-CZ" sz="4000" dirty="0" smtClean="0"/>
              <a:t>    </a:t>
            </a:r>
          </a:p>
          <a:p>
            <a:pPr algn="l"/>
            <a:r>
              <a:rPr lang="cs-CZ" sz="4000" dirty="0" smtClean="0"/>
              <a:t>      0,125 </a:t>
            </a:r>
            <a:r>
              <a:rPr lang="cs-CZ" sz="4000" dirty="0" err="1" smtClean="0"/>
              <a:t>kJ</a:t>
            </a:r>
            <a:r>
              <a:rPr lang="cs-CZ" sz="4000" dirty="0" smtClean="0"/>
              <a:t>	 =  125  J</a:t>
            </a:r>
          </a:p>
          <a:p>
            <a:pPr algn="l"/>
            <a:r>
              <a:rPr lang="cs-CZ" sz="4000" dirty="0"/>
              <a:t> </a:t>
            </a:r>
            <a:r>
              <a:rPr lang="cs-CZ" sz="4000" dirty="0" smtClean="0"/>
              <a:t>     36 M  J    =   36 000 000  J</a:t>
            </a:r>
          </a:p>
          <a:p>
            <a:pPr algn="l"/>
            <a:r>
              <a:rPr lang="cs-CZ" sz="4000" dirty="0"/>
              <a:t> </a:t>
            </a:r>
            <a:r>
              <a:rPr lang="cs-CZ" sz="4000" dirty="0" smtClean="0"/>
              <a:t>     789 000 J =   0, 789  MJ</a:t>
            </a:r>
          </a:p>
          <a:p>
            <a:pPr algn="l"/>
            <a:r>
              <a:rPr lang="cs-CZ" sz="4000" dirty="0"/>
              <a:t> </a:t>
            </a:r>
            <a:r>
              <a:rPr lang="cs-CZ" sz="4000" dirty="0" smtClean="0"/>
              <a:t>     14,8   J	 =   0, 0148   </a:t>
            </a:r>
            <a:r>
              <a:rPr lang="cs-CZ" sz="4000" dirty="0" err="1" smtClean="0"/>
              <a:t>kJ</a:t>
            </a:r>
            <a:endParaRPr lang="cs-CZ" sz="4000" dirty="0" smtClean="0"/>
          </a:p>
          <a:p>
            <a:pPr algn="l"/>
            <a:endParaRPr lang="cs-CZ" sz="4000" dirty="0" smtClean="0"/>
          </a:p>
          <a:p>
            <a:pPr marL="742950" indent="-742950" algn="l">
              <a:buAutoNum type="arabicPeriod" startAt="6"/>
            </a:pPr>
            <a:r>
              <a:rPr lang="cs-CZ" sz="4000" dirty="0" smtClean="0"/>
              <a:t>Rozhodni, zda se koná práce </a:t>
            </a:r>
            <a:r>
              <a:rPr lang="cs-CZ" sz="4000" dirty="0" smtClean="0"/>
              <a:t>nebo </a:t>
            </a:r>
            <a:r>
              <a:rPr lang="cs-CZ" sz="4000" dirty="0" smtClean="0"/>
              <a:t>nikoliv.</a:t>
            </a:r>
            <a:endParaRPr lang="cs-CZ" sz="4000" dirty="0"/>
          </a:p>
          <a:p>
            <a:pPr algn="l"/>
            <a:endParaRPr lang="cs-CZ" sz="4000" dirty="0" smtClean="0"/>
          </a:p>
          <a:p>
            <a:pPr algn="l"/>
            <a:endParaRPr lang="cs-CZ" sz="4000" dirty="0" smtClean="0"/>
          </a:p>
          <a:p>
            <a:pPr algn="l"/>
            <a:endParaRPr lang="cs-CZ" sz="4000" dirty="0" smtClean="0"/>
          </a:p>
          <a:p>
            <a:pPr algn="l"/>
            <a:endParaRPr lang="cs-CZ" sz="4000" dirty="0" smtClean="0"/>
          </a:p>
          <a:p>
            <a:pPr algn="l"/>
            <a:endParaRPr lang="cs-CZ" sz="4000" dirty="0" smtClean="0"/>
          </a:p>
          <a:p>
            <a:pPr algn="l"/>
            <a:r>
              <a:rPr lang="cs-CZ" sz="4000" dirty="0" smtClean="0"/>
              <a:t>  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2143738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 txBox="1">
            <a:spLocks/>
          </p:cNvSpPr>
          <p:nvPr/>
        </p:nvSpPr>
        <p:spPr>
          <a:xfrm>
            <a:off x="467544" y="378414"/>
            <a:ext cx="8568952" cy="621893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endParaRPr lang="cs-CZ" sz="4000" dirty="0" smtClean="0"/>
          </a:p>
          <a:p>
            <a:pPr algn="l"/>
            <a:endParaRPr lang="cs-CZ" sz="4000" dirty="0" smtClean="0"/>
          </a:p>
          <a:p>
            <a:pPr algn="l"/>
            <a:endParaRPr lang="cs-CZ" sz="4000" dirty="0" smtClean="0"/>
          </a:p>
          <a:p>
            <a:pPr algn="l"/>
            <a:endParaRPr lang="cs-CZ" sz="4000" dirty="0" smtClean="0"/>
          </a:p>
          <a:p>
            <a:pPr algn="l"/>
            <a:endParaRPr lang="cs-CZ" sz="4000" dirty="0" smtClean="0"/>
          </a:p>
          <a:p>
            <a:pPr algn="l"/>
            <a:r>
              <a:rPr lang="cs-CZ" sz="4000" dirty="0" smtClean="0"/>
              <a:t>   </a:t>
            </a:r>
            <a:endParaRPr lang="cs-CZ" sz="40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14399677"/>
              </p:ext>
            </p:extLst>
          </p:nvPr>
        </p:nvGraphicFramePr>
        <p:xfrm>
          <a:off x="0" y="24869"/>
          <a:ext cx="9036496" cy="68863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18248"/>
                <a:gridCol w="4518248"/>
              </a:tblGrid>
              <a:tr h="683313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příklady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koná se práce ?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683313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/>
                        <a:t>držíš v ruce tašku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3313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/>
                        <a:t>zvedáš tašku na lavici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83313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/>
                        <a:t>vyjedeš výtahem do prvního patra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3313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/>
                        <a:t>napínáš tětivu luku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3313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/>
                        <a:t>neúspěšně se snažíš posunout skříň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3313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/>
                        <a:t>kámen padá volně na zem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3313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/>
                        <a:t>magnet se přitáhne k ocelovému předmětu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83313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/>
                        <a:t>betonový panel je zavěšen v klidu na jeřábu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3313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lokomotiva</a:t>
                      </a:r>
                      <a:r>
                        <a:rPr lang="cs-CZ" sz="2000" b="1" baseline="0" dirty="0" smtClean="0"/>
                        <a:t> táhne vagóny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81777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 txBox="1">
            <a:spLocks/>
          </p:cNvSpPr>
          <p:nvPr/>
        </p:nvSpPr>
        <p:spPr>
          <a:xfrm>
            <a:off x="467544" y="378414"/>
            <a:ext cx="8568952" cy="621893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endParaRPr lang="cs-CZ" sz="4000" dirty="0" smtClean="0"/>
          </a:p>
          <a:p>
            <a:pPr algn="l"/>
            <a:endParaRPr lang="cs-CZ" sz="4000" dirty="0" smtClean="0"/>
          </a:p>
          <a:p>
            <a:pPr algn="l"/>
            <a:endParaRPr lang="cs-CZ" sz="4000" dirty="0" smtClean="0"/>
          </a:p>
          <a:p>
            <a:pPr algn="l"/>
            <a:endParaRPr lang="cs-CZ" sz="4000" dirty="0" smtClean="0"/>
          </a:p>
          <a:p>
            <a:pPr algn="l"/>
            <a:endParaRPr lang="cs-CZ" sz="4000" dirty="0" smtClean="0"/>
          </a:p>
          <a:p>
            <a:pPr algn="l"/>
            <a:r>
              <a:rPr lang="cs-CZ" sz="4000" dirty="0" smtClean="0"/>
              <a:t>   </a:t>
            </a:r>
            <a:endParaRPr lang="cs-CZ" sz="40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2595721"/>
              </p:ext>
            </p:extLst>
          </p:nvPr>
        </p:nvGraphicFramePr>
        <p:xfrm>
          <a:off x="0" y="24869"/>
          <a:ext cx="9036496" cy="68863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18248"/>
                <a:gridCol w="4518248"/>
              </a:tblGrid>
              <a:tr h="683313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příklady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koná se práce ?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683313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/>
                        <a:t>držíš v ruce tašku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NE</a:t>
                      </a:r>
                      <a:endParaRPr lang="cs-CZ" sz="2400" b="1" dirty="0"/>
                    </a:p>
                  </a:txBody>
                  <a:tcPr anchor="ctr"/>
                </a:tc>
              </a:tr>
              <a:tr h="683313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/>
                        <a:t>zvedáš tašku na lavici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ANO</a:t>
                      </a:r>
                      <a:endParaRPr lang="cs-CZ" sz="2400" b="1" dirty="0"/>
                    </a:p>
                  </a:txBody>
                  <a:tcPr anchor="ctr"/>
                </a:tc>
              </a:tr>
              <a:tr h="683313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/>
                        <a:t>vyjedeš výtahem do prvního patra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ANO</a:t>
                      </a:r>
                      <a:endParaRPr lang="cs-CZ" sz="2400" b="1" dirty="0"/>
                    </a:p>
                  </a:txBody>
                  <a:tcPr anchor="ctr"/>
                </a:tc>
              </a:tr>
              <a:tr h="683313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/>
                        <a:t>napínáš tětivu luku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ANO</a:t>
                      </a:r>
                      <a:endParaRPr lang="cs-CZ" sz="2400" b="1" dirty="0"/>
                    </a:p>
                  </a:txBody>
                  <a:tcPr anchor="ctr"/>
                </a:tc>
              </a:tr>
              <a:tr h="683313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/>
                        <a:t>neúspěšně se snažíš posunout skříň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NE</a:t>
                      </a:r>
                      <a:endParaRPr lang="cs-CZ" sz="2400" b="1" dirty="0"/>
                    </a:p>
                  </a:txBody>
                  <a:tcPr anchor="ctr"/>
                </a:tc>
              </a:tr>
              <a:tr h="683313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/>
                        <a:t>kámen padá volně na zem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ANO</a:t>
                      </a:r>
                      <a:endParaRPr lang="cs-CZ" sz="2400" b="1" dirty="0"/>
                    </a:p>
                  </a:txBody>
                  <a:tcPr anchor="ctr"/>
                </a:tc>
              </a:tr>
              <a:tr h="683313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/>
                        <a:t>magnet se přitáhne k ocelovému předmětu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ANO</a:t>
                      </a:r>
                      <a:endParaRPr lang="cs-CZ" sz="2400" b="1" dirty="0"/>
                    </a:p>
                  </a:txBody>
                  <a:tcPr anchor="ctr"/>
                </a:tc>
              </a:tr>
              <a:tr h="683313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/>
                        <a:t>betonový panel je zavěšen v klidu na jeřábu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NE</a:t>
                      </a:r>
                      <a:endParaRPr lang="cs-CZ" sz="2400" b="1" dirty="0"/>
                    </a:p>
                  </a:txBody>
                  <a:tcPr anchor="ctr"/>
                </a:tc>
              </a:tr>
              <a:tr h="683313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lokomotiva táhne vagóny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ANO</a:t>
                      </a:r>
                      <a:endParaRPr lang="cs-CZ" sz="2400" b="1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39538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692150"/>
            <a:ext cx="8229600" cy="4525963"/>
          </a:xfrm>
        </p:spPr>
        <p:txBody>
          <a:bodyPr>
            <a:normAutofit/>
          </a:bodyPr>
          <a:lstStyle/>
          <a:p>
            <a:pPr>
              <a:buFontTx/>
              <a:buNone/>
              <a:defRPr/>
            </a:pPr>
            <a:r>
              <a:rPr lang="cs-CZ" sz="2600" u="sng" dirty="0" smtClean="0"/>
              <a:t>Zdroje a literatura :</a:t>
            </a:r>
          </a:p>
          <a:p>
            <a:pPr>
              <a:buFontTx/>
              <a:buNone/>
              <a:defRPr/>
            </a:pPr>
            <a:endParaRPr lang="cs-CZ" sz="2600" u="sng" dirty="0" smtClean="0"/>
          </a:p>
          <a:p>
            <a:pPr>
              <a:defRPr/>
            </a:pPr>
            <a:r>
              <a:rPr lang="cs-CZ" sz="2000" dirty="0" smtClean="0"/>
              <a:t>Fyzika pro </a:t>
            </a:r>
            <a:r>
              <a:rPr lang="cs-CZ" sz="2000" dirty="0"/>
              <a:t>8</a:t>
            </a:r>
            <a:r>
              <a:rPr lang="cs-CZ" sz="2000" dirty="0" smtClean="0"/>
              <a:t> ročník ZŠ, PROMETHEUS 2001, doc. RNDr. Růžena Kolářová, CSc., PaedDr. Jiří </a:t>
            </a:r>
            <a:r>
              <a:rPr lang="cs-CZ" sz="2000" dirty="0" err="1" smtClean="0"/>
              <a:t>Bohuněk</a:t>
            </a:r>
            <a:r>
              <a:rPr lang="cs-CZ" sz="2000" dirty="0" smtClean="0"/>
              <a:t>.</a:t>
            </a:r>
          </a:p>
          <a:p>
            <a:pPr>
              <a:defRPr/>
            </a:pPr>
            <a:r>
              <a:rPr lang="cs-CZ" sz="2000" dirty="0">
                <a:hlinkClick r:id="rId2"/>
              </a:rPr>
              <a:t>http://www.zokshop.com/images/produkty/RG-PST%20051_4519db6d2339b.jpg</a:t>
            </a:r>
            <a:endParaRPr lang="cs-CZ" sz="2000" dirty="0"/>
          </a:p>
          <a:p>
            <a:pPr>
              <a:defRPr/>
            </a:pPr>
            <a:r>
              <a:rPr lang="cs-CZ" sz="2000" dirty="0" smtClean="0">
                <a:hlinkClick r:id="rId3"/>
              </a:rPr>
              <a:t>http</a:t>
            </a:r>
            <a:r>
              <a:rPr lang="cs-CZ" sz="2000" dirty="0">
                <a:hlinkClick r:id="rId3"/>
              </a:rPr>
              <a:t>://www.vseprofirmu.cz/hracky-a-hry/siku/id/19/1335/1587/p/15/13/&amp;producer=&amp;Param=&amp;bDescending</a:t>
            </a:r>
            <a:r>
              <a:rPr lang="cs-CZ" sz="2000" dirty="0" smtClean="0">
                <a:hlinkClick r:id="rId3"/>
              </a:rPr>
              <a:t>=</a:t>
            </a:r>
            <a:endParaRPr lang="cs-CZ" sz="2000" dirty="0" smtClean="0"/>
          </a:p>
          <a:p>
            <a:pPr>
              <a:defRPr/>
            </a:pPr>
            <a:r>
              <a:rPr lang="cs-CZ" sz="2000" dirty="0">
                <a:hlinkClick r:id="rId4"/>
              </a:rPr>
              <a:t>http://cz.clipartlogo.com/free/celery-stick.html</a:t>
            </a:r>
            <a:endParaRPr lang="cs-CZ" sz="2000" dirty="0"/>
          </a:p>
          <a:p>
            <a:pPr>
              <a:defRPr/>
            </a:pPr>
            <a:endParaRPr lang="cs-CZ" sz="2000" dirty="0" smtClean="0"/>
          </a:p>
          <a:p>
            <a:pPr>
              <a:defRPr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1205608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TC010219414[[fn=Horský motiv]]</Template>
  <TotalTime>790</TotalTime>
  <Words>442</Words>
  <Application>Microsoft Office PowerPoint</Application>
  <PresentationFormat>Předvádění na obrazovce (4:3)</PresentationFormat>
  <Paragraphs>162</Paragraphs>
  <Slides>17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Mountain</vt:lpstr>
      <vt:lpstr>Práce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69</cp:revision>
  <dcterms:created xsi:type="dcterms:W3CDTF">2011-09-09T15:02:45Z</dcterms:created>
  <dcterms:modified xsi:type="dcterms:W3CDTF">2014-03-24T16:41:37Z</dcterms:modified>
</cp:coreProperties>
</file>