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3" r:id="rId2"/>
    <p:sldId id="256" r:id="rId3"/>
    <p:sldId id="257" r:id="rId4"/>
    <p:sldId id="259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AE0A1C62-B3DA-44FA-921E-FA536B2D6CF1}" type="datetimeFigureOut">
              <a:rPr lang="cs-CZ"/>
              <a:pPr>
                <a:defRPr/>
              </a:pPr>
              <a:t>24.3.2014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9132777D-FDCF-4AB6-AC5A-3ACE4A4410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048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8EC0FE3-1904-4CD4-A198-C32536BCC618}" type="slidenum">
              <a:rPr lang="cs-CZ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9CA65A-F87C-4737-92A5-73419C1938F3}" type="datetimeFigureOut">
              <a:rPr lang="cs-CZ"/>
              <a:pPr>
                <a:defRPr/>
              </a:pPr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8CAC2-A136-4075-A175-317C72F817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90E56-BABA-43ED-A21C-0310491B62AC}" type="datetimeFigureOut">
              <a:rPr lang="cs-CZ"/>
              <a:pPr>
                <a:defRPr/>
              </a:pPr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2C579-441A-4089-A7B7-67C8B14B94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1D4DE-1545-4EA8-8F00-1B3B95D0A047}" type="datetimeFigureOut">
              <a:rPr lang="cs-CZ"/>
              <a:pPr>
                <a:defRPr/>
              </a:pPr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F7A08-4B81-48E4-9BDF-11BFE2E328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5A52F4-0A84-4D04-B2A5-CC26AC025114}" type="datetimeFigureOut">
              <a:rPr lang="cs-CZ"/>
              <a:pPr>
                <a:defRPr/>
              </a:pPr>
              <a:t>24.3.2014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2783B-1D55-4B97-9F42-DBA2E99D85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13A1E-EB0C-4060-9319-BB8300159D1E}" type="datetimeFigureOut">
              <a:rPr lang="cs-CZ"/>
              <a:pPr>
                <a:defRPr/>
              </a:pPr>
              <a:t>24.3.2014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45255-982F-449E-90EE-B83C59599B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9210C-6170-49CC-B470-B44CA19DDD8D}" type="datetimeFigureOut">
              <a:rPr lang="cs-CZ"/>
              <a:pPr>
                <a:defRPr/>
              </a:pPr>
              <a:t>24.3.2014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D72A7-4C60-48CB-B48C-D95220930F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774-1088-4536-BBC9-13952942195C}" type="datetimeFigureOut">
              <a:rPr lang="cs-CZ"/>
              <a:pPr>
                <a:defRPr/>
              </a:pPr>
              <a:t>24.3.2014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94988-182A-4947-B7ED-906F11A62B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84826-3A6D-4452-9FD6-30724D56E288}" type="datetimeFigureOut">
              <a:rPr lang="cs-CZ"/>
              <a:pPr>
                <a:defRPr/>
              </a:pPr>
              <a:t>24.3.2014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C64C3-3231-4F8F-8FB4-87B7EF7E93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99985E-6BC3-49EE-B8BA-B446C8F9DA95}" type="datetimeFigureOut">
              <a:rPr lang="cs-CZ"/>
              <a:pPr>
                <a:defRPr/>
              </a:pPr>
              <a:t>24.3.2014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47AEDC-067D-435D-BA58-5E29466F55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626B1-E7C1-4005-9C4D-08574BEC8CC6}" type="datetimeFigureOut">
              <a:rPr lang="cs-CZ"/>
              <a:pPr>
                <a:defRPr/>
              </a:pPr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9F9F8-83E8-4028-BC91-9628571F98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13668-CAE8-482E-AF02-9AA409805A0E}" type="datetimeFigureOut">
              <a:rPr lang="cs-CZ"/>
              <a:pPr>
                <a:defRPr/>
              </a:pPr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0783E-DE19-4E60-A1BF-23097FB6CF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E963D82-3EA1-4C61-82BA-5EBF51728F16}" type="datetimeFigureOut">
              <a:rPr lang="cs-CZ"/>
              <a:pPr>
                <a:defRPr/>
              </a:pPr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2F69D12-9C4F-408D-BF35-5C2B843F7E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xikovy-hracky.cz/katalog/vlaky-a-prislusenstvi/elektricke-vlacky/boston-express-mehano-t722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yzika.jreichl.com/main.article/gallery/334-prenos-elektricke-energie/folder/elektricke_vedeni" TargetMode="External"/><Relationship Id="rId5" Type="http://schemas.openxmlformats.org/officeDocument/2006/relationships/hyperlink" Target="http://www.hop-mobil.cz/zbozi/show/85/sony_ericsson_cst-13-nabijecka_cestovni" TargetMode="External"/><Relationship Id="rId4" Type="http://schemas.openxmlformats.org/officeDocument/2006/relationships/hyperlink" Target="http://www.nazeleno.cz/technologie-1/ekologicke-mobily-spoctou-spotrebu-co2-a-nabiji-se-sluncem.asp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3933825"/>
            <a:ext cx="7772400" cy="1152525"/>
          </a:xfrm>
        </p:spPr>
        <p:txBody>
          <a:bodyPr/>
          <a:lstStyle/>
          <a:p>
            <a:r>
              <a:rPr lang="cs-CZ" smtClean="0"/>
              <a:t>Transformátory</a:t>
            </a:r>
          </a:p>
        </p:txBody>
      </p:sp>
      <p:pic>
        <p:nvPicPr>
          <p:cNvPr id="14338" name="Obrázek 1" descr="imagesCAC265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16463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6"/>
          <p:cNvSpPr txBox="1">
            <a:spLocks noChangeArrowheads="1"/>
          </p:cNvSpPr>
          <p:nvPr/>
        </p:nvSpPr>
        <p:spPr bwMode="auto">
          <a:xfrm>
            <a:off x="1835150" y="1557338"/>
            <a:ext cx="6337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  <p:graphicFrame>
        <p:nvGraphicFramePr>
          <p:cNvPr id="20487" name="Group 7"/>
          <p:cNvGraphicFramePr>
            <a:graphicFrameLocks noGrp="1"/>
          </p:cNvGraphicFramePr>
          <p:nvPr/>
        </p:nvGraphicFramePr>
        <p:xfrm>
          <a:off x="1042988" y="1484313"/>
          <a:ext cx="7129462" cy="1960562"/>
        </p:xfrm>
        <a:graphic>
          <a:graphicData uri="http://schemas.openxmlformats.org/drawingml/2006/table">
            <a:tbl>
              <a:tblPr/>
              <a:tblGrid>
                <a:gridCol w="1657350"/>
                <a:gridCol w="5472112"/>
              </a:tblGrid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ZŠ J. A. Komenského Milevsko, J. A. Komenského 1023, okres Písek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6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CZ.1.07/1.4.00/21.1611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ŠABLONY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III/2  Inovace a zkvalitnění výuky prostřednictvím ICT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Transformátory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SADY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VY_32_INOVACE_19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Jan Hrubec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4213" y="-100013"/>
            <a:ext cx="7772400" cy="1470026"/>
          </a:xfrm>
        </p:spPr>
        <p:txBody>
          <a:bodyPr/>
          <a:lstStyle/>
          <a:p>
            <a:pPr eaLnBrk="1" hangingPunct="1"/>
            <a:r>
              <a:rPr lang="cs-CZ" b="1" smtClean="0">
                <a:latin typeface="Times New Roman" pitchFamily="18" charset="0"/>
                <a:cs typeface="Times New Roman" pitchFamily="18" charset="0"/>
              </a:rPr>
              <a:t>TRANSFORMÁTORY</a:t>
            </a:r>
          </a:p>
        </p:txBody>
      </p:sp>
      <p:sp>
        <p:nvSpPr>
          <p:cNvPr id="4" name="Obdélník 3"/>
          <p:cNvSpPr/>
          <p:nvPr/>
        </p:nvSpPr>
        <p:spPr>
          <a:xfrm>
            <a:off x="2763838" y="2205038"/>
            <a:ext cx="3311525" cy="7191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720975" y="4794250"/>
            <a:ext cx="3313113" cy="71913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" name="Obdélník 5"/>
          <p:cNvSpPr/>
          <p:nvPr/>
        </p:nvSpPr>
        <p:spPr>
          <a:xfrm rot="5400000">
            <a:off x="1434307" y="3491706"/>
            <a:ext cx="3294062" cy="7207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 rot="5400000">
            <a:off x="4373563" y="3505200"/>
            <a:ext cx="3319462" cy="71913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n>
                <a:solidFill>
                  <a:schemeClr val="bg1"/>
                </a:solidFill>
              </a:ln>
              <a:solidFill>
                <a:schemeClr val="bg2"/>
              </a:solidFill>
            </a:endParaRPr>
          </a:p>
        </p:txBody>
      </p:sp>
      <p:sp>
        <p:nvSpPr>
          <p:cNvPr id="10" name="Oblouk 9"/>
          <p:cNvSpPr/>
          <p:nvPr/>
        </p:nvSpPr>
        <p:spPr>
          <a:xfrm rot="16200000">
            <a:off x="6016625" y="2420938"/>
            <a:ext cx="504825" cy="1368425"/>
          </a:xfrm>
          <a:prstGeom prst="arc">
            <a:avLst>
              <a:gd name="adj1" fmla="val 6994038"/>
              <a:gd name="adj2" fmla="val 802827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blouk 10"/>
          <p:cNvSpPr/>
          <p:nvPr/>
        </p:nvSpPr>
        <p:spPr>
          <a:xfrm rot="16200000">
            <a:off x="6011863" y="2806700"/>
            <a:ext cx="504825" cy="1368425"/>
          </a:xfrm>
          <a:prstGeom prst="arc">
            <a:avLst>
              <a:gd name="adj1" fmla="val 6812273"/>
              <a:gd name="adj2" fmla="val 3884169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louk 11"/>
          <p:cNvSpPr/>
          <p:nvPr/>
        </p:nvSpPr>
        <p:spPr>
          <a:xfrm rot="16200000">
            <a:off x="6057107" y="3180556"/>
            <a:ext cx="503238" cy="1368425"/>
          </a:xfrm>
          <a:prstGeom prst="arc">
            <a:avLst>
              <a:gd name="adj1" fmla="val 6994038"/>
              <a:gd name="adj2" fmla="val 3805811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blouk 12"/>
          <p:cNvSpPr/>
          <p:nvPr/>
        </p:nvSpPr>
        <p:spPr>
          <a:xfrm rot="16200000">
            <a:off x="6051550" y="3565525"/>
            <a:ext cx="504825" cy="1368425"/>
          </a:xfrm>
          <a:prstGeom prst="arc">
            <a:avLst>
              <a:gd name="adj1" fmla="val 8232215"/>
              <a:gd name="adj2" fmla="val 3884169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15" name="Přímá spojnice 14"/>
          <p:cNvCxnSpPr/>
          <p:nvPr/>
        </p:nvCxnSpPr>
        <p:spPr>
          <a:xfrm>
            <a:off x="6308725" y="2852738"/>
            <a:ext cx="11938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6483350" y="4484688"/>
            <a:ext cx="1019175" cy="793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Ovál 17"/>
          <p:cNvSpPr/>
          <p:nvPr/>
        </p:nvSpPr>
        <p:spPr>
          <a:xfrm>
            <a:off x="7502525" y="4430713"/>
            <a:ext cx="119063" cy="10795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7502525" y="2798763"/>
            <a:ext cx="119063" cy="10795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6" name="Oblouk 35"/>
          <p:cNvSpPr/>
          <p:nvPr/>
        </p:nvSpPr>
        <p:spPr>
          <a:xfrm rot="5400000">
            <a:off x="2632075" y="2524125"/>
            <a:ext cx="504825" cy="1368425"/>
          </a:xfrm>
          <a:prstGeom prst="arc">
            <a:avLst>
              <a:gd name="adj1" fmla="val 9118171"/>
              <a:gd name="adj2" fmla="val 3976832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7" name="Oblouk 36"/>
          <p:cNvSpPr/>
          <p:nvPr/>
        </p:nvSpPr>
        <p:spPr>
          <a:xfrm rot="5400000">
            <a:off x="2627313" y="2909888"/>
            <a:ext cx="504825" cy="1368425"/>
          </a:xfrm>
          <a:prstGeom prst="arc">
            <a:avLst>
              <a:gd name="adj1" fmla="val 6812273"/>
              <a:gd name="adj2" fmla="val 3884169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8" name="Oblouk 37"/>
          <p:cNvSpPr/>
          <p:nvPr/>
        </p:nvSpPr>
        <p:spPr>
          <a:xfrm rot="5400000">
            <a:off x="2667794" y="3296444"/>
            <a:ext cx="504825" cy="1366837"/>
          </a:xfrm>
          <a:prstGeom prst="arc">
            <a:avLst>
              <a:gd name="adj1" fmla="val 6661889"/>
              <a:gd name="adj2" fmla="val 3987380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9" name="Oblouk 38"/>
          <p:cNvSpPr/>
          <p:nvPr/>
        </p:nvSpPr>
        <p:spPr>
          <a:xfrm rot="5400000">
            <a:off x="2668588" y="3670300"/>
            <a:ext cx="503238" cy="1366837"/>
          </a:xfrm>
          <a:prstGeom prst="arc">
            <a:avLst>
              <a:gd name="adj1" fmla="val 6749416"/>
              <a:gd name="adj2" fmla="val 1801891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40" name="Přímá spojnice 39"/>
          <p:cNvCxnSpPr/>
          <p:nvPr/>
        </p:nvCxnSpPr>
        <p:spPr>
          <a:xfrm flipH="1">
            <a:off x="1722438" y="2963863"/>
            <a:ext cx="10414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rot="10800000" flipV="1">
            <a:off x="1841500" y="4597400"/>
            <a:ext cx="1017588" cy="793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2" name="Ovál 41"/>
          <p:cNvSpPr/>
          <p:nvPr/>
        </p:nvSpPr>
        <p:spPr>
          <a:xfrm rot="10800000">
            <a:off x="1722438" y="4560888"/>
            <a:ext cx="119062" cy="10795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3" name="Ovál 42"/>
          <p:cNvSpPr/>
          <p:nvPr/>
        </p:nvSpPr>
        <p:spPr>
          <a:xfrm rot="10800000">
            <a:off x="1617663" y="2924175"/>
            <a:ext cx="119062" cy="10795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56" name="Přímá spojnice 55"/>
          <p:cNvCxnSpPr/>
          <p:nvPr/>
        </p:nvCxnSpPr>
        <p:spPr>
          <a:xfrm flipV="1">
            <a:off x="4884738" y="1760538"/>
            <a:ext cx="1317625" cy="79216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7" name="TextovéPole 56"/>
          <p:cNvSpPr txBox="1">
            <a:spLocks noChangeArrowheads="1"/>
          </p:cNvSpPr>
          <p:nvPr/>
        </p:nvSpPr>
        <p:spPr bwMode="auto">
          <a:xfrm>
            <a:off x="5265738" y="1373188"/>
            <a:ext cx="16716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společné jádro</a:t>
            </a:r>
          </a:p>
        </p:txBody>
      </p:sp>
      <p:sp>
        <p:nvSpPr>
          <p:cNvPr id="58" name="TextovéPole 57"/>
          <p:cNvSpPr txBox="1">
            <a:spLocks noChangeArrowheads="1"/>
          </p:cNvSpPr>
          <p:nvPr/>
        </p:nvSpPr>
        <p:spPr bwMode="auto">
          <a:xfrm>
            <a:off x="1092200" y="2427288"/>
            <a:ext cx="16843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primární cívka</a:t>
            </a:r>
          </a:p>
        </p:txBody>
      </p:sp>
      <p:sp>
        <p:nvSpPr>
          <p:cNvPr id="59" name="TextovéPole 58"/>
          <p:cNvSpPr txBox="1">
            <a:spLocks noChangeArrowheads="1"/>
          </p:cNvSpPr>
          <p:nvPr/>
        </p:nvSpPr>
        <p:spPr bwMode="auto">
          <a:xfrm>
            <a:off x="6470650" y="2314575"/>
            <a:ext cx="19272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sekundární cívka</a:t>
            </a:r>
          </a:p>
        </p:txBody>
      </p:sp>
      <p:sp>
        <p:nvSpPr>
          <p:cNvPr id="60" name="TextovéPole 59"/>
          <p:cNvSpPr txBox="1">
            <a:spLocks noChangeArrowheads="1"/>
          </p:cNvSpPr>
          <p:nvPr/>
        </p:nvSpPr>
        <p:spPr bwMode="auto">
          <a:xfrm>
            <a:off x="395288" y="3446463"/>
            <a:ext cx="20272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vstupní napětí  U</a:t>
            </a:r>
            <a:r>
              <a:rPr lang="cs-CZ" sz="2000" baseline="-25000">
                <a:latin typeface="Times New Roman" pitchFamily="18" charset="0"/>
                <a:cs typeface="Times New Roman" pitchFamily="18" charset="0"/>
              </a:rPr>
              <a:t>1</a:t>
            </a:r>
            <a:endParaRPr lang="cs-CZ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TextovéPole 60"/>
          <p:cNvSpPr txBox="1">
            <a:spLocks noChangeArrowheads="1"/>
          </p:cNvSpPr>
          <p:nvPr/>
        </p:nvSpPr>
        <p:spPr bwMode="auto">
          <a:xfrm>
            <a:off x="6732588" y="3357563"/>
            <a:ext cx="21542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výstupní napětí  U</a:t>
            </a:r>
            <a:r>
              <a:rPr lang="cs-CZ" sz="2000" baseline="-25000">
                <a:latin typeface="Times New Roman" pitchFamily="18" charset="0"/>
                <a:cs typeface="Times New Roman" pitchFamily="18" charset="0"/>
              </a:rPr>
              <a:t>2</a:t>
            </a:r>
            <a:endParaRPr lang="cs-CZ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TextovéPole 61"/>
          <p:cNvSpPr txBox="1">
            <a:spLocks noChangeArrowheads="1"/>
          </p:cNvSpPr>
          <p:nvPr/>
        </p:nvSpPr>
        <p:spPr bwMode="auto">
          <a:xfrm>
            <a:off x="379413" y="4976813"/>
            <a:ext cx="35067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počet závitů primární cívky  N</a:t>
            </a:r>
            <a:r>
              <a:rPr lang="cs-CZ" sz="2000" baseline="-25000">
                <a:latin typeface="Times New Roman" pitchFamily="18" charset="0"/>
                <a:cs typeface="Times New Roman" pitchFamily="18" charset="0"/>
              </a:rPr>
              <a:t>1</a:t>
            </a:r>
            <a:endParaRPr lang="cs-CZ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TextovéPole 62"/>
          <p:cNvSpPr txBox="1">
            <a:spLocks noChangeArrowheads="1"/>
          </p:cNvSpPr>
          <p:nvPr/>
        </p:nvSpPr>
        <p:spPr bwMode="auto">
          <a:xfrm>
            <a:off x="5183188" y="4954588"/>
            <a:ext cx="3781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počet závitů sekundární cívky  N</a:t>
            </a:r>
            <a:r>
              <a:rPr lang="cs-CZ" sz="2000" baseline="-25000">
                <a:latin typeface="Times New Roman" pitchFamily="18" charset="0"/>
                <a:cs typeface="Times New Roman" pitchFamily="18" charset="0"/>
              </a:rPr>
              <a:t>2</a:t>
            </a:r>
            <a:endParaRPr lang="cs-CZ" sz="20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18" grpId="0" animBg="1"/>
      <p:bldP spid="19" grpId="0" animBg="1"/>
      <p:bldP spid="42" grpId="0" animBg="1"/>
      <p:bldP spid="43" grpId="0" animBg="1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750" y="333375"/>
            <a:ext cx="8208963" cy="1079500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Transformátor je zařízení, které umožňuje zmenšovat nebo zvětšovat  střídavé napětí při zachování kmitočtu</a:t>
            </a:r>
            <a:r>
              <a:rPr lang="cs-CZ" dirty="0" smtClean="0"/>
              <a:t>.</a:t>
            </a: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603250" y="1700213"/>
            <a:ext cx="3168650" cy="487362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Transformační poměr</a:t>
            </a:r>
            <a:endParaRPr lang="cs-CZ" dirty="0" smtClean="0"/>
          </a:p>
        </p:txBody>
      </p:sp>
      <p:sp>
        <p:nvSpPr>
          <p:cNvPr id="5" name="TextovéPole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892597" y="1550345"/>
            <a:ext cx="932115" cy="636585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3" name="TextovéPole 12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390704" y="1592736"/>
            <a:ext cx="490839" cy="609077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4" name="TextovéPole 1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734694" y="2276872"/>
            <a:ext cx="736258" cy="609077"/>
          </a:xfrm>
          <a:prstGeom prst="rect">
            <a:avLst/>
          </a:prstGeom>
          <a:blipFill rotWithShape="1">
            <a:blip r:embed="rId4"/>
            <a:stretch>
              <a:fillRect b="-1010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5" name="TextovéPole 1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596109" y="2276872"/>
            <a:ext cx="490839" cy="609077"/>
          </a:xfrm>
          <a:prstGeom prst="rect">
            <a:avLst/>
          </a:prstGeom>
          <a:blipFill rotWithShape="1">
            <a:blip r:embed="rId5"/>
            <a:stretch>
              <a:fillRect b="-1010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7" name="Obdélník 16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265607" y="2441213"/>
            <a:ext cx="410690" cy="369332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8" name="Podnadpis 2"/>
          <p:cNvSpPr txBox="1">
            <a:spLocks/>
          </p:cNvSpPr>
          <p:nvPr/>
        </p:nvSpPr>
        <p:spPr>
          <a:xfrm>
            <a:off x="723900" y="3249613"/>
            <a:ext cx="8024813" cy="485775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r>
              <a:rPr lang="cs-CZ" sz="28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Transformace nahoru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˃</a:t>
            </a:r>
            <a:r>
              <a:rPr lang="en-US" sz="2800" dirty="0" smtClean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en-US" sz="2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1, </a:t>
            </a:r>
            <a:r>
              <a:rPr lang="cs-CZ" sz="2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en-US" sz="2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U</a:t>
            </a:r>
            <a:r>
              <a:rPr lang="en-US" sz="2600" baseline="-25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2</a:t>
            </a:r>
            <a:r>
              <a:rPr lang="cs-C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l" fontAlgn="auto">
              <a:spcAft>
                <a:spcPts val="0"/>
              </a:spcAft>
              <a:defRPr/>
            </a:pPr>
            <a:endParaRPr lang="cs-CZ" u="sng" dirty="0" smtClean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auto">
          <a:xfrm flipH="1">
            <a:off x="5043488" y="3201988"/>
            <a:ext cx="1220787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600" b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600" b="1">
                <a:latin typeface="Times New Roman" pitchFamily="18" charset="0"/>
                <a:cs typeface="Times New Roman" pitchFamily="18" charset="0"/>
              </a:rPr>
              <a:t>  ˃</a:t>
            </a:r>
            <a:r>
              <a:rPr lang="en-US" sz="2600" b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2400" baseline="-25000">
                <a:latin typeface="Times New Roman" pitchFamily="18" charset="0"/>
                <a:cs typeface="Times New Roman" pitchFamily="18" charset="0"/>
              </a:rPr>
              <a:t>1</a:t>
            </a:r>
            <a:endParaRPr lang="cs-CZ" sz="2400"/>
          </a:p>
        </p:txBody>
      </p:sp>
      <p:sp>
        <p:nvSpPr>
          <p:cNvPr id="20" name="Podnadpis 2"/>
          <p:cNvSpPr txBox="1">
            <a:spLocks/>
          </p:cNvSpPr>
          <p:nvPr/>
        </p:nvSpPr>
        <p:spPr>
          <a:xfrm>
            <a:off x="723900" y="3887788"/>
            <a:ext cx="8129588" cy="485775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r>
              <a:rPr lang="cs-CZ" sz="28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Transformace </a:t>
            </a:r>
            <a:r>
              <a:rPr lang="en-US" sz="2800" u="sng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dol</a:t>
            </a:r>
            <a:r>
              <a:rPr lang="cs-CZ" sz="28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ů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cs-C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˂</a:t>
            </a:r>
            <a:r>
              <a:rPr lang="en-US" sz="2800" dirty="0" smtClean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en-US" sz="2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1, </a:t>
            </a:r>
            <a:r>
              <a:rPr lang="cs-CZ" sz="2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en-US" sz="2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U</a:t>
            </a:r>
            <a:r>
              <a:rPr lang="en-US" sz="2600" baseline="-25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2</a:t>
            </a:r>
            <a:r>
              <a:rPr lang="cs-CZ" sz="2600" baseline="-25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en-US" sz="2600" b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˂</a:t>
            </a:r>
            <a:r>
              <a:rPr lang="cs-CZ" sz="2600" b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cs-CZ" sz="2600" dirty="0" smtClean="0">
                <a:solidFill>
                  <a:schemeClr val="tx1"/>
                </a:solidFill>
                <a:latin typeface="Times New Roman"/>
                <a:cs typeface="Times New Roman"/>
              </a:rPr>
              <a:t>U</a:t>
            </a:r>
            <a:r>
              <a:rPr lang="cs-CZ" sz="2600" baseline="-25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1</a:t>
            </a:r>
            <a:r>
              <a:rPr lang="cs-C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l" fontAlgn="auto">
              <a:spcAft>
                <a:spcPts val="0"/>
              </a:spcAft>
              <a:defRPr/>
            </a:pPr>
            <a:endParaRPr lang="cs-CZ" u="sng" dirty="0" smtClean="0"/>
          </a:p>
        </p:txBody>
      </p:sp>
      <p:sp>
        <p:nvSpPr>
          <p:cNvPr id="12" name="Podnadpis 2"/>
          <p:cNvSpPr txBox="1">
            <a:spLocks/>
          </p:cNvSpPr>
          <p:nvPr/>
        </p:nvSpPr>
        <p:spPr bwMode="auto">
          <a:xfrm>
            <a:off x="558800" y="4941888"/>
            <a:ext cx="8208963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cs-CZ" sz="2700">
                <a:latin typeface="Times New Roman" pitchFamily="18" charset="0"/>
                <a:cs typeface="Times New Roman" pitchFamily="18" charset="0"/>
              </a:rPr>
              <a:t>Vyjmenuj zařízení, v nichž se používají transformátory, a uveď, jestli se jedná o transformaci nahoru nebo dolů.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18" grpId="0"/>
      <p:bldP spid="19" grpId="0"/>
      <p:bldP spid="20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0"/>
            <a:ext cx="4249737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79638" y="2293938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95738" y="404813"/>
            <a:ext cx="4600575" cy="576262"/>
          </a:xfrm>
        </p:spPr>
        <p:txBody>
          <a:bodyPr/>
          <a:lstStyle/>
          <a:p>
            <a:pPr algn="r" eaLnBrk="1" hangingPunct="1"/>
            <a:r>
              <a:rPr lang="cs-CZ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dětský elektrický vláček</a:t>
            </a:r>
          </a:p>
        </p:txBody>
      </p:sp>
      <p:sp>
        <p:nvSpPr>
          <p:cNvPr id="5" name="Podnadpis 2"/>
          <p:cNvSpPr txBox="1">
            <a:spLocks/>
          </p:cNvSpPr>
          <p:nvPr/>
        </p:nvSpPr>
        <p:spPr bwMode="auto">
          <a:xfrm>
            <a:off x="3995738" y="900113"/>
            <a:ext cx="460057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r>
              <a:rPr lang="cs-CZ" sz="3200">
                <a:latin typeface="Times New Roman" pitchFamily="18" charset="0"/>
                <a:cs typeface="Times New Roman" pitchFamily="18" charset="0"/>
              </a:rPr>
              <a:t>     transformace dolů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5125" y="2293938"/>
            <a:ext cx="1946275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 bwMode="auto">
          <a:xfrm>
            <a:off x="3059113" y="2060575"/>
            <a:ext cx="5465762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spcBef>
                <a:spcPct val="20000"/>
              </a:spcBef>
              <a:buFont typeface="Arial" charset="0"/>
              <a:buNone/>
            </a:pPr>
            <a:r>
              <a:rPr lang="cs-CZ" sz="3200">
                <a:latin typeface="Times New Roman" pitchFamily="18" charset="0"/>
                <a:cs typeface="Times New Roman" pitchFamily="18" charset="0"/>
              </a:rPr>
              <a:t>nabíječka na mobilní telefon</a:t>
            </a:r>
          </a:p>
        </p:txBody>
      </p:sp>
      <p:sp>
        <p:nvSpPr>
          <p:cNvPr id="9" name="Podnadpis 2"/>
          <p:cNvSpPr txBox="1">
            <a:spLocks/>
          </p:cNvSpPr>
          <p:nvPr/>
        </p:nvSpPr>
        <p:spPr bwMode="auto">
          <a:xfrm>
            <a:off x="3924300" y="2568575"/>
            <a:ext cx="460057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r>
              <a:rPr lang="cs-CZ" sz="3200">
                <a:latin typeface="Times New Roman" pitchFamily="18" charset="0"/>
                <a:cs typeface="Times New Roman" pitchFamily="18" charset="0"/>
              </a:rPr>
              <a:t>transformace dolů</a:t>
            </a:r>
          </a:p>
        </p:txBody>
      </p:sp>
      <p:sp>
        <p:nvSpPr>
          <p:cNvPr id="12" name="Podnadpis 2"/>
          <p:cNvSpPr txBox="1">
            <a:spLocks/>
          </p:cNvSpPr>
          <p:nvPr/>
        </p:nvSpPr>
        <p:spPr bwMode="auto">
          <a:xfrm>
            <a:off x="3740150" y="4044950"/>
            <a:ext cx="460057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spcBef>
                <a:spcPct val="20000"/>
              </a:spcBef>
              <a:buFont typeface="Arial" charset="0"/>
              <a:buNone/>
            </a:pPr>
            <a:r>
              <a:rPr lang="cs-CZ" sz="3200">
                <a:latin typeface="Times New Roman" pitchFamily="18" charset="0"/>
                <a:cs typeface="Times New Roman" pitchFamily="18" charset="0"/>
              </a:rPr>
              <a:t>přenos elektrické energie</a:t>
            </a:r>
          </a:p>
        </p:txBody>
      </p:sp>
      <p:sp>
        <p:nvSpPr>
          <p:cNvPr id="14" name="Podnadpis 2"/>
          <p:cNvSpPr txBox="1">
            <a:spLocks/>
          </p:cNvSpPr>
          <p:nvPr/>
        </p:nvSpPr>
        <p:spPr bwMode="auto">
          <a:xfrm>
            <a:off x="4124325" y="4508500"/>
            <a:ext cx="44719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r>
              <a:rPr lang="cs-CZ" sz="3200">
                <a:latin typeface="Times New Roman" pitchFamily="18" charset="0"/>
                <a:cs typeface="Times New Roman" pitchFamily="18" charset="0"/>
              </a:rPr>
              <a:t>transformace nahoru</a:t>
            </a:r>
          </a:p>
        </p:txBody>
      </p:sp>
      <p:pic>
        <p:nvPicPr>
          <p:cNvPr id="17418" name="Picture 2" descr="C:\Users\comp\Desktop\vv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6450" y="3905250"/>
            <a:ext cx="300990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8" grpId="0"/>
      <p:bldP spid="9" grpId="0"/>
      <p:bldP spid="12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650" y="188913"/>
            <a:ext cx="8137525" cy="1584325"/>
          </a:xfrm>
        </p:spPr>
        <p:txBody>
          <a:bodyPr/>
          <a:lstStyle/>
          <a:p>
            <a:pPr algn="just" eaLnBrk="1" hangingPunct="1"/>
            <a:r>
              <a:rPr lang="cs-CZ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Primární cívka transformátoru má 690 závitů. Kolik závitů by měla mít sekundární cívka, aby transformátor bylo možné použít pro elektrický zvonek určený na 9 V, když máme k dispozici síťové napětí 230 V.</a:t>
            </a:r>
          </a:p>
        </p:txBody>
      </p:sp>
      <p:sp>
        <p:nvSpPr>
          <p:cNvPr id="4" name="Obdélník 3"/>
          <p:cNvSpPr>
            <a:spLocks noChangeArrowheads="1"/>
          </p:cNvSpPr>
          <p:nvPr/>
        </p:nvSpPr>
        <p:spPr bwMode="auto">
          <a:xfrm>
            <a:off x="900113" y="1844675"/>
            <a:ext cx="1092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000" baseline="-2500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sz="2000">
                <a:latin typeface="Times New Roman" pitchFamily="18" charset="0"/>
                <a:cs typeface="Times New Roman" pitchFamily="18" charset="0"/>
              </a:rPr>
              <a:t>= 690</a:t>
            </a:r>
            <a:endParaRPr lang="cs-CZ" sz="2000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971550" y="2924175"/>
            <a:ext cx="820738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000" baseline="-2500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sz="2000">
                <a:latin typeface="Times New Roman" pitchFamily="18" charset="0"/>
                <a:cs typeface="Times New Roman" pitchFamily="18" charset="0"/>
              </a:rPr>
              <a:t>= ?</a:t>
            </a:r>
            <a:endParaRPr lang="cs-CZ" sz="2000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900113" y="2159000"/>
            <a:ext cx="1336675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sz="2000" baseline="-2500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sz="2000">
                <a:latin typeface="Times New Roman" pitchFamily="18" charset="0"/>
                <a:cs typeface="Times New Roman" pitchFamily="18" charset="0"/>
              </a:rPr>
              <a:t>= 230 V</a:t>
            </a:r>
            <a:endParaRPr lang="cs-CZ" sz="2000"/>
          </a:p>
        </p:txBody>
      </p:sp>
      <p:sp>
        <p:nvSpPr>
          <p:cNvPr id="7" name="Obdélník 6"/>
          <p:cNvSpPr>
            <a:spLocks noChangeArrowheads="1"/>
          </p:cNvSpPr>
          <p:nvPr/>
        </p:nvSpPr>
        <p:spPr bwMode="auto">
          <a:xfrm>
            <a:off x="900113" y="2554288"/>
            <a:ext cx="10810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sz="2000" baseline="-2500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sz="2000">
                <a:latin typeface="Times New Roman" pitchFamily="18" charset="0"/>
                <a:cs typeface="Times New Roman" pitchFamily="18" charset="0"/>
              </a:rPr>
              <a:t>= 9 V</a:t>
            </a:r>
            <a:endParaRPr lang="cs-CZ" sz="2000"/>
          </a:p>
        </p:txBody>
      </p:sp>
      <p:cxnSp>
        <p:nvCxnSpPr>
          <p:cNvPr id="9" name="Přímá spojnice 8"/>
          <p:cNvCxnSpPr/>
          <p:nvPr/>
        </p:nvCxnSpPr>
        <p:spPr>
          <a:xfrm>
            <a:off x="900113" y="2954338"/>
            <a:ext cx="10922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4300" y="2824163"/>
            <a:ext cx="487363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7675" y="2824163"/>
            <a:ext cx="731838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35375" y="3611563"/>
            <a:ext cx="407988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2960688" y="3614738"/>
            <a:ext cx="428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baseline="-25000">
                <a:latin typeface="Times New Roman" pitchFamily="18" charset="0"/>
                <a:cs typeface="Times New Roman" pitchFamily="18" charset="0"/>
              </a:rPr>
              <a:t>2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3354388" y="3614738"/>
            <a:ext cx="4270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baseline="-25000">
                <a:latin typeface="Times New Roman" pitchFamily="18" charset="0"/>
                <a:cs typeface="Times New Roman" pitchFamily="18" charset="0"/>
              </a:rPr>
              <a:t>1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67113" y="2954338"/>
            <a:ext cx="407987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Obdélník 16"/>
          <p:cNvSpPr>
            <a:spLocks noChangeArrowheads="1"/>
          </p:cNvSpPr>
          <p:nvPr/>
        </p:nvSpPr>
        <p:spPr bwMode="auto">
          <a:xfrm>
            <a:off x="3983038" y="3611563"/>
            <a:ext cx="428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baseline="-25000">
                <a:latin typeface="Times New Roman" pitchFamily="18" charset="0"/>
                <a:cs typeface="Times New Roman" pitchFamily="18" charset="0"/>
              </a:rPr>
              <a:t>2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4357688" y="3611563"/>
            <a:ext cx="428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baseline="-25000">
                <a:latin typeface="Times New Roman" pitchFamily="18" charset="0"/>
                <a:cs typeface="Times New Roman" pitchFamily="18" charset="0"/>
              </a:rPr>
              <a:t>1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3194050" y="3690938"/>
            <a:ext cx="3190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˙</a:t>
            </a:r>
            <a:endParaRPr lang="cs-CZ"/>
          </a:p>
        </p:txBody>
      </p:sp>
      <p:sp>
        <p:nvSpPr>
          <p:cNvPr id="25" name="Obdélník 24"/>
          <p:cNvSpPr>
            <a:spLocks noChangeArrowheads="1"/>
          </p:cNvSpPr>
          <p:nvPr/>
        </p:nvSpPr>
        <p:spPr bwMode="auto">
          <a:xfrm>
            <a:off x="4167188" y="3681413"/>
            <a:ext cx="3190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˙</a:t>
            </a:r>
            <a:endParaRPr lang="cs-CZ"/>
          </a:p>
        </p:txBody>
      </p:sp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33788" y="4287838"/>
            <a:ext cx="407987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Obdélník 26"/>
          <p:cNvSpPr>
            <a:spLocks noChangeArrowheads="1"/>
          </p:cNvSpPr>
          <p:nvPr/>
        </p:nvSpPr>
        <p:spPr bwMode="auto">
          <a:xfrm>
            <a:off x="3290888" y="4291013"/>
            <a:ext cx="428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baseline="-25000">
                <a:latin typeface="Times New Roman" pitchFamily="18" charset="0"/>
                <a:cs typeface="Times New Roman" pitchFamily="18" charset="0"/>
              </a:rPr>
              <a:t>2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bdélník 27"/>
          <p:cNvSpPr>
            <a:spLocks noChangeArrowheads="1"/>
          </p:cNvSpPr>
          <p:nvPr/>
        </p:nvSpPr>
        <p:spPr bwMode="auto">
          <a:xfrm>
            <a:off x="4197350" y="4446588"/>
            <a:ext cx="428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baseline="-25000">
                <a:latin typeface="Times New Roman" pitchFamily="18" charset="0"/>
                <a:cs typeface="Times New Roman" pitchFamily="18" charset="0"/>
              </a:rPr>
              <a:t>1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Obdélník 28"/>
          <p:cNvSpPr>
            <a:spLocks noChangeArrowheads="1"/>
          </p:cNvSpPr>
          <p:nvPr/>
        </p:nvSpPr>
        <p:spPr bwMode="auto">
          <a:xfrm>
            <a:off x="4381500" y="4100513"/>
            <a:ext cx="428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baseline="-25000">
                <a:latin typeface="Times New Roman" pitchFamily="18" charset="0"/>
                <a:cs typeface="Times New Roman" pitchFamily="18" charset="0"/>
              </a:rPr>
              <a:t>1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Obdélník 30"/>
          <p:cNvSpPr>
            <a:spLocks noChangeArrowheads="1"/>
          </p:cNvSpPr>
          <p:nvPr/>
        </p:nvSpPr>
        <p:spPr bwMode="auto">
          <a:xfrm>
            <a:off x="4191000" y="4170363"/>
            <a:ext cx="3190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˙</a:t>
            </a:r>
            <a:endParaRPr lang="cs-CZ"/>
          </a:p>
        </p:txBody>
      </p:sp>
      <p:sp>
        <p:nvSpPr>
          <p:cNvPr id="32" name="Obdélník 31"/>
          <p:cNvSpPr>
            <a:spLocks noChangeArrowheads="1"/>
          </p:cNvSpPr>
          <p:nvPr/>
        </p:nvSpPr>
        <p:spPr bwMode="auto">
          <a:xfrm>
            <a:off x="3986213" y="4102100"/>
            <a:ext cx="428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baseline="-25000">
                <a:latin typeface="Times New Roman" pitchFamily="18" charset="0"/>
                <a:cs typeface="Times New Roman" pitchFamily="18" charset="0"/>
              </a:rPr>
              <a:t>2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2" name="Přímá spojnice 21"/>
          <p:cNvCxnSpPr/>
          <p:nvPr/>
        </p:nvCxnSpPr>
        <p:spPr>
          <a:xfrm flipV="1">
            <a:off x="4043363" y="4470400"/>
            <a:ext cx="742950" cy="31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2943225"/>
            <a:ext cx="407988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Obdélník 36"/>
          <p:cNvSpPr>
            <a:spLocks noChangeArrowheads="1"/>
          </p:cNvSpPr>
          <p:nvPr/>
        </p:nvSpPr>
        <p:spPr bwMode="auto">
          <a:xfrm>
            <a:off x="5526088" y="2944813"/>
            <a:ext cx="428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baseline="-25000">
                <a:latin typeface="Times New Roman" pitchFamily="18" charset="0"/>
                <a:cs typeface="Times New Roman" pitchFamily="18" charset="0"/>
              </a:rPr>
              <a:t>2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Obdélník 37"/>
          <p:cNvSpPr>
            <a:spLocks noChangeArrowheads="1"/>
          </p:cNvSpPr>
          <p:nvPr/>
        </p:nvSpPr>
        <p:spPr bwMode="auto">
          <a:xfrm>
            <a:off x="6432550" y="3100388"/>
            <a:ext cx="530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230</a:t>
            </a:r>
          </a:p>
        </p:txBody>
      </p:sp>
      <p:sp>
        <p:nvSpPr>
          <p:cNvPr id="39" name="Obdélník 38"/>
          <p:cNvSpPr>
            <a:spLocks noChangeArrowheads="1"/>
          </p:cNvSpPr>
          <p:nvPr/>
        </p:nvSpPr>
        <p:spPr bwMode="auto">
          <a:xfrm>
            <a:off x="6616700" y="2754313"/>
            <a:ext cx="530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690</a:t>
            </a:r>
          </a:p>
        </p:txBody>
      </p:sp>
      <p:sp>
        <p:nvSpPr>
          <p:cNvPr id="40" name="Obdélník 39"/>
          <p:cNvSpPr>
            <a:spLocks noChangeArrowheads="1"/>
          </p:cNvSpPr>
          <p:nvPr/>
        </p:nvSpPr>
        <p:spPr bwMode="auto">
          <a:xfrm>
            <a:off x="6288088" y="2755900"/>
            <a:ext cx="300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9</a:t>
            </a:r>
          </a:p>
        </p:txBody>
      </p:sp>
      <p:sp>
        <p:nvSpPr>
          <p:cNvPr id="41" name="Obdélník 40"/>
          <p:cNvSpPr>
            <a:spLocks noChangeArrowheads="1"/>
          </p:cNvSpPr>
          <p:nvPr/>
        </p:nvSpPr>
        <p:spPr bwMode="auto">
          <a:xfrm>
            <a:off x="6432550" y="2822575"/>
            <a:ext cx="32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˙</a:t>
            </a:r>
            <a:endParaRPr lang="cs-CZ"/>
          </a:p>
        </p:txBody>
      </p:sp>
      <p:cxnSp>
        <p:nvCxnSpPr>
          <p:cNvPr id="42" name="Přímá spojnice 41"/>
          <p:cNvCxnSpPr/>
          <p:nvPr/>
        </p:nvCxnSpPr>
        <p:spPr>
          <a:xfrm flipV="1">
            <a:off x="6350000" y="3121025"/>
            <a:ext cx="742950" cy="31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3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02325" y="3649663"/>
            <a:ext cx="407988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Obdélník 43"/>
          <p:cNvSpPr>
            <a:spLocks noChangeArrowheads="1"/>
          </p:cNvSpPr>
          <p:nvPr/>
        </p:nvSpPr>
        <p:spPr bwMode="auto">
          <a:xfrm>
            <a:off x="5561013" y="3651250"/>
            <a:ext cx="428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baseline="-25000">
                <a:latin typeface="Times New Roman" pitchFamily="18" charset="0"/>
                <a:cs typeface="Times New Roman" pitchFamily="18" charset="0"/>
              </a:rPr>
              <a:t>2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Obdélník 44"/>
          <p:cNvSpPr>
            <a:spLocks noChangeArrowheads="1"/>
          </p:cNvSpPr>
          <p:nvPr/>
        </p:nvSpPr>
        <p:spPr bwMode="auto">
          <a:xfrm>
            <a:off x="6372225" y="3789363"/>
            <a:ext cx="5302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230</a:t>
            </a:r>
          </a:p>
        </p:txBody>
      </p:sp>
      <p:sp>
        <p:nvSpPr>
          <p:cNvPr id="46" name="Obdélník 45"/>
          <p:cNvSpPr>
            <a:spLocks noChangeArrowheads="1"/>
          </p:cNvSpPr>
          <p:nvPr/>
        </p:nvSpPr>
        <p:spPr bwMode="auto">
          <a:xfrm>
            <a:off x="6302375" y="3492500"/>
            <a:ext cx="6461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6210</a:t>
            </a:r>
          </a:p>
        </p:txBody>
      </p:sp>
      <p:cxnSp>
        <p:nvCxnSpPr>
          <p:cNvPr id="48" name="Přímá spojnice 47"/>
          <p:cNvCxnSpPr/>
          <p:nvPr/>
        </p:nvCxnSpPr>
        <p:spPr>
          <a:xfrm flipV="1">
            <a:off x="6288088" y="3832225"/>
            <a:ext cx="742950" cy="31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9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2013" y="4224338"/>
            <a:ext cx="407987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Obdélník 49"/>
          <p:cNvSpPr>
            <a:spLocks noChangeArrowheads="1"/>
          </p:cNvSpPr>
          <p:nvPr/>
        </p:nvSpPr>
        <p:spPr bwMode="auto">
          <a:xfrm>
            <a:off x="5600700" y="4225925"/>
            <a:ext cx="427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baseline="-25000">
                <a:latin typeface="Times New Roman" pitchFamily="18" charset="0"/>
                <a:cs typeface="Times New Roman" pitchFamily="18" charset="0"/>
              </a:rPr>
              <a:t>2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Obdélník 50"/>
          <p:cNvSpPr>
            <a:spLocks noChangeArrowheads="1"/>
          </p:cNvSpPr>
          <p:nvPr/>
        </p:nvSpPr>
        <p:spPr bwMode="auto">
          <a:xfrm>
            <a:off x="6272213" y="4219575"/>
            <a:ext cx="4143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27</a:t>
            </a:r>
          </a:p>
        </p:txBody>
      </p:sp>
      <p:cxnSp>
        <p:nvCxnSpPr>
          <p:cNvPr id="56" name="Přímá spojnice 55"/>
          <p:cNvCxnSpPr/>
          <p:nvPr/>
        </p:nvCxnSpPr>
        <p:spPr>
          <a:xfrm>
            <a:off x="5654675" y="4568825"/>
            <a:ext cx="103187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5654675" y="4618038"/>
            <a:ext cx="103187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2" name="Podnadpis 2"/>
          <p:cNvSpPr txBox="1">
            <a:spLocks/>
          </p:cNvSpPr>
          <p:nvPr/>
        </p:nvSpPr>
        <p:spPr bwMode="auto">
          <a:xfrm>
            <a:off x="663575" y="5335588"/>
            <a:ext cx="813752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spcBef>
                <a:spcPct val="20000"/>
              </a:spcBef>
              <a:buFont typeface="Arial" charset="0"/>
              <a:buNone/>
            </a:pPr>
            <a:r>
              <a:rPr lang="cs-CZ" sz="2400">
                <a:latin typeface="Times New Roman" pitchFamily="18" charset="0"/>
                <a:cs typeface="Times New Roman" pitchFamily="18" charset="0"/>
              </a:rPr>
              <a:t>Aby bylo možné použít transformátor pro elektrický zvonek určený na 9 V, musela by sekundární cívka mít 27 závitů.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  <p:bldP spid="12" grpId="0"/>
      <p:bldP spid="14" grpId="0"/>
      <p:bldP spid="17" grpId="0"/>
      <p:bldP spid="18" grpId="0"/>
      <p:bldP spid="20" grpId="0"/>
      <p:bldP spid="25" grpId="0"/>
      <p:bldP spid="27" grpId="0"/>
      <p:bldP spid="28" grpId="0"/>
      <p:bldP spid="29" grpId="0"/>
      <p:bldP spid="31" grpId="0"/>
      <p:bldP spid="32" grpId="0"/>
      <p:bldP spid="37" grpId="0"/>
      <p:bldP spid="38" grpId="0"/>
      <p:bldP spid="39" grpId="0"/>
      <p:bldP spid="40" grpId="0"/>
      <p:bldP spid="41" grpId="0"/>
      <p:bldP spid="44" grpId="0"/>
      <p:bldP spid="45" grpId="0"/>
      <p:bldP spid="46" grpId="0"/>
      <p:bldP spid="50" grpId="0"/>
      <p:bldP spid="51" grpId="0"/>
      <p:bldP spid="6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750" y="692150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buFontTx/>
              <a:buNone/>
              <a:defRPr/>
            </a:pPr>
            <a:r>
              <a:rPr lang="cs-CZ" sz="2600" u="sng" dirty="0" smtClean="0"/>
              <a:t>Zdroje a literatura :</a:t>
            </a:r>
          </a:p>
          <a:p>
            <a:pPr>
              <a:buFontTx/>
              <a:buNone/>
              <a:defRPr/>
            </a:pPr>
            <a:endParaRPr lang="cs-CZ" sz="2600" u="sng" dirty="0" smtClean="0"/>
          </a:p>
          <a:p>
            <a:pPr>
              <a:defRPr/>
            </a:pPr>
            <a:r>
              <a:rPr lang="cs-CZ" sz="2000" dirty="0" smtClean="0"/>
              <a:t>Fyzika pro 9. ročník ZŠ, PROMETHEUS 2001, doc. RNDr. Růžena Kolářová, CSc., PaedDr. Jiří </a:t>
            </a:r>
            <a:r>
              <a:rPr lang="cs-CZ" sz="2000" dirty="0" err="1" smtClean="0"/>
              <a:t>Bohuněk</a:t>
            </a:r>
            <a:r>
              <a:rPr lang="cs-CZ" sz="2000" dirty="0" smtClean="0"/>
              <a:t>, doc. </a:t>
            </a:r>
            <a:r>
              <a:rPr lang="cs-CZ" sz="2000" dirty="0"/>
              <a:t>i</a:t>
            </a:r>
            <a:r>
              <a:rPr lang="cs-CZ" sz="2000" dirty="0" smtClean="0"/>
              <a:t>ng. Ivan </a:t>
            </a:r>
            <a:r>
              <a:rPr lang="cs-CZ" sz="2000" dirty="0" err="1" smtClean="0"/>
              <a:t>Štoll</a:t>
            </a:r>
            <a:r>
              <a:rPr lang="cs-CZ" sz="2000" dirty="0" smtClean="0"/>
              <a:t>, CSc., doc. RNDr. Miroslav Svoboda, CSc., doc. RNDr. Marek Wolf, CSc.</a:t>
            </a:r>
          </a:p>
          <a:p>
            <a:pPr>
              <a:defRPr/>
            </a:pPr>
            <a:r>
              <a:rPr lang="cs-CZ" sz="2000" dirty="0" smtClean="0">
                <a:hlinkClick r:id="rId3"/>
              </a:rPr>
              <a:t>http://www.maxikovy-hracky.cz/katalog/vlaky-a-prislusenstvi/elektricke-vlacky/boston-express-mehano-t722</a:t>
            </a:r>
            <a:endParaRPr lang="cs-CZ" sz="2000" dirty="0" smtClean="0"/>
          </a:p>
          <a:p>
            <a:pPr>
              <a:defRPr/>
            </a:pPr>
            <a:r>
              <a:rPr lang="cs-CZ" sz="2000" dirty="0" smtClean="0">
                <a:hlinkClick r:id="rId4"/>
              </a:rPr>
              <a:t>http://www.nazeleno.cz/technologie-1/ekologicke-mobily-spoctou-spotrebu-co2-a-nabiji-se-sluncem.aspx</a:t>
            </a:r>
            <a:endParaRPr lang="cs-CZ" sz="2000" dirty="0" smtClean="0"/>
          </a:p>
          <a:p>
            <a:pPr>
              <a:defRPr/>
            </a:pPr>
            <a:r>
              <a:rPr lang="cs-CZ" sz="2000" dirty="0" smtClean="0">
                <a:hlinkClick r:id="rId5"/>
              </a:rPr>
              <a:t>http://www.hop-mobil.cz/zbozi/show/85/sony_ericsson_cst-13-nabijecka_cestovni</a:t>
            </a:r>
            <a:endParaRPr lang="cs-CZ" sz="2000" dirty="0" smtClean="0"/>
          </a:p>
          <a:p>
            <a:pPr>
              <a:defRPr/>
            </a:pPr>
            <a:r>
              <a:rPr lang="cs-CZ" sz="2000" dirty="0">
                <a:hlinkClick r:id="rId6"/>
              </a:rPr>
              <a:t>http://fyzika.jreichl.com/main.article/gallery/334-prenos-elektricke-energie/folder/elektricke_vedeni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245</Words>
  <Application>Microsoft Office PowerPoint</Application>
  <PresentationFormat>On-screen Show (4:3)</PresentationFormat>
  <Paragraphs>70</Paragraphs>
  <Slides>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Calibri</vt:lpstr>
      <vt:lpstr>Arial</vt:lpstr>
      <vt:lpstr>Times New Roman</vt:lpstr>
      <vt:lpstr>Motiv systému Office</vt:lpstr>
      <vt:lpstr>Transformátory</vt:lpstr>
      <vt:lpstr>TRANSFORMÁTORY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TRANSFORMÁTORY</dc:title>
  <dc:creator>pc</dc:creator>
  <cp:lastModifiedBy>DUM</cp:lastModifiedBy>
  <cp:revision>24</cp:revision>
  <dcterms:created xsi:type="dcterms:W3CDTF">2012-02-21T18:56:51Z</dcterms:created>
  <dcterms:modified xsi:type="dcterms:W3CDTF">2014-03-24T16:51:51Z</dcterms:modified>
</cp:coreProperties>
</file>