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Default Extension="docx" ContentType="application/vnd.openxmlformats-officedocument.wordprocessingml.document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6" r:id="rId1"/>
    <p:sldMasterId id="2147483740" r:id="rId2"/>
    <p:sldMasterId id="2147483775" r:id="rId3"/>
  </p:sldMasterIdLst>
  <p:sldIdLst>
    <p:sldId id="286" r:id="rId4"/>
    <p:sldId id="256" r:id="rId5"/>
    <p:sldId id="259" r:id="rId6"/>
    <p:sldId id="258" r:id="rId7"/>
    <p:sldId id="266" r:id="rId8"/>
    <p:sldId id="267" r:id="rId9"/>
    <p:sldId id="268" r:id="rId10"/>
    <p:sldId id="273" r:id="rId11"/>
    <p:sldId id="257" r:id="rId12"/>
    <p:sldId id="274" r:id="rId13"/>
    <p:sldId id="260" r:id="rId14"/>
    <p:sldId id="279" r:id="rId15"/>
    <p:sldId id="261" r:id="rId16"/>
    <p:sldId id="275" r:id="rId17"/>
    <p:sldId id="276" r:id="rId18"/>
    <p:sldId id="277" r:id="rId19"/>
    <p:sldId id="282" r:id="rId20"/>
    <p:sldId id="283" r:id="rId21"/>
    <p:sldId id="284" r:id="rId22"/>
    <p:sldId id="285" r:id="rId23"/>
    <p:sldId id="262" r:id="rId24"/>
    <p:sldId id="287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800000"/>
    <a:srgbClr val="CC00CC"/>
    <a:srgbClr val="006600"/>
    <a:srgbClr val="FF9900"/>
    <a:srgbClr val="FF6600"/>
    <a:srgbClr val="FFCC00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151 h 2182"/>
                <a:gd name="T4" fmla="*/ 6818 w 4897"/>
                <a:gd name="T5" fmla="*/ 1151 h 2182"/>
                <a:gd name="T6" fmla="*/ 6818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8704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pPr lvl="0"/>
            <a:r>
              <a:rPr lang="cs-CZ" altLang="cs-CZ" noProof="0" smtClean="0"/>
              <a:t>Klepnutím lze upravit styl předlohy nadpisů.</a:t>
            </a:r>
          </a:p>
        </p:txBody>
      </p:sp>
      <p:sp>
        <p:nvSpPr>
          <p:cNvPr id="8705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cs-CZ" altLang="cs-CZ" noProof="0" smtClean="0"/>
              <a:t>Klepnutím lze upravit styl předlohy podnadpisů.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113CA-BB57-4AB0-ACA7-6865B95E126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2B283-5395-4289-AD66-FF1485B2A64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ACB51A-71F4-4153-B861-E68A9DE42C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EB9D7-28D6-4E39-A105-82E5B211F47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3C369-F46C-428C-8FBA-2DAC9D0E6EE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75735-2D06-4EF5-B242-830A6AB3269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9883D-CEE4-4F2A-A7E4-A7FAFA60CFF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36289-1CA1-440F-A8AE-39FDF5BAB78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FC03A-688D-4D2A-AF7B-4487D6DB046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D8F2B1-8B08-4EF4-82AF-C046D24D5B8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F129F-9F4B-421B-BBC7-415BB9BB0D3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8CE4D-6D24-4268-B4B1-18C0A58185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4DF92-B1A5-4D88-9639-2878B90282F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94F7C-95F3-4DF4-B706-E347F96E41E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227A9-0537-4C21-B8D4-422A0DDC1C1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DCAD2-81EA-45E3-9E7F-066D422D8D1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9B3F7-255F-490E-AFF6-A8DCD6C2D1E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A5F4A-E8B8-4AB7-ADB6-761EC3BF3B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890FF-07D3-4986-9D7F-1C5EC02B3FF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62A1F-94E3-4030-ADAA-17712A1B25D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8DEC6-19D7-41CE-9ECC-6B0A5BFDE2F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DF63C-19F5-4BCC-892A-C463BC85AE7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E4E89-FACE-471E-B29E-E2A78CD75CB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6A81A-D9A3-4213-AB4C-47718239B7A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25106-B486-4D37-A8AE-4E7A651D177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122AD-0641-4D63-BD20-102698DF043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15243-D468-4D3A-B6D8-34CCD2DEF27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536B9-70EB-4D4D-8D7D-02E8CE59873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6FDFB-DDB6-4885-AB37-2B4314CB576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FBFE7-0366-4A5C-A40A-0C49DF636B3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02C91-C533-4081-9D2D-E6A70460320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D90CB-611E-44A6-9C13-28292E8A710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DA569-57BC-4A18-A1A5-34400A28486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47 h 2182"/>
                <a:gd name="T4" fmla="*/ 6818 w 4897"/>
                <a:gd name="T5" fmla="*/ 247 h 2182"/>
                <a:gd name="T6" fmla="*/ 6818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227 h 2182"/>
                <a:gd name="T4" fmla="*/ 6818 w 4897"/>
                <a:gd name="T5" fmla="*/ 227 h 2182"/>
                <a:gd name="T6" fmla="*/ 6818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602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602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>
                <a:gd name="T0" fmla="*/ 0 w 29"/>
                <a:gd name="T1" fmla="*/ 0 h 2161"/>
                <a:gd name="T2" fmla="*/ 0 w 29"/>
                <a:gd name="T3" fmla="*/ 2161 h 2161"/>
                <a:gd name="T4" fmla="*/ 29 w 29"/>
                <a:gd name="T5" fmla="*/ 2161 h 2161"/>
                <a:gd name="T6" fmla="*/ 27 w 29"/>
                <a:gd name="T7" fmla="*/ 27 h 2161"/>
                <a:gd name="T8" fmla="*/ 0 w 29"/>
                <a:gd name="T9" fmla="*/ 0 h 2161"/>
                <a:gd name="T10" fmla="*/ 0 w 29"/>
                <a:gd name="T11" fmla="*/ 0 h 2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602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>
                <a:gd name="T0" fmla="*/ 0 w 29"/>
                <a:gd name="T1" fmla="*/ 1416 h 1416"/>
                <a:gd name="T2" fmla="*/ 29 w 29"/>
                <a:gd name="T3" fmla="*/ 1416 h 1416"/>
                <a:gd name="T4" fmla="*/ 28 w 29"/>
                <a:gd name="T5" fmla="*/ 24 h 1416"/>
                <a:gd name="T6" fmla="*/ 0 w 29"/>
                <a:gd name="T7" fmla="*/ 0 h 1416"/>
                <a:gd name="T8" fmla="*/ 0 w 29"/>
                <a:gd name="T9" fmla="*/ 1416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602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>
                <a:gd name="T0" fmla="*/ 0 w 5387"/>
                <a:gd name="T1" fmla="*/ 0 h 149"/>
                <a:gd name="T2" fmla="*/ 0 w 5387"/>
                <a:gd name="T3" fmla="*/ 149 h 149"/>
                <a:gd name="T4" fmla="*/ 5387 w 5387"/>
                <a:gd name="T5" fmla="*/ 149 h 149"/>
                <a:gd name="T6" fmla="*/ 5387 w 5387"/>
                <a:gd name="T7" fmla="*/ 0 h 149"/>
                <a:gd name="T8" fmla="*/ 0 w 5387"/>
                <a:gd name="T9" fmla="*/ 0 h 149"/>
                <a:gd name="T10" fmla="*/ 0 w 5387"/>
                <a:gd name="T11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602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>
                <a:gd name="T0" fmla="*/ 0 w 30"/>
                <a:gd name="T1" fmla="*/ 0 h 1416"/>
                <a:gd name="T2" fmla="*/ 0 w 30"/>
                <a:gd name="T3" fmla="*/ 1416 h 1416"/>
                <a:gd name="T4" fmla="*/ 29 w 30"/>
                <a:gd name="T5" fmla="*/ 1416 h 1416"/>
                <a:gd name="T6" fmla="*/ 30 w 30"/>
                <a:gd name="T7" fmla="*/ 27 h 1416"/>
                <a:gd name="T8" fmla="*/ 0 w 30"/>
                <a:gd name="T9" fmla="*/ 0 h 1416"/>
                <a:gd name="T10" fmla="*/ 0 w 30"/>
                <a:gd name="T11" fmla="*/ 0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8602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602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602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70A6A3B5-E57B-45A8-9C0D-C0610CD3B47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603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8603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88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073558D-3D4E-4442-9F1C-D3E61937170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307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EC4607B-AC62-4E71-932C-49A8E6B0BE6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andle-calendar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//upload.wikimedia.org/wikipedia/commons/0/06/Hazard_F.sv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commons.wikimedia.org/wiki/File:FireExtinguisherABC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gjytGKlHPl0" TargetMode="External"/><Relationship Id="rId2" Type="http://schemas.openxmlformats.org/officeDocument/2006/relationships/hyperlink" Target="http://www.youtube.com/watch?v=Et_M0GlMq5c" TargetMode="Externa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kt 1"/>
          <p:cNvGraphicFramePr>
            <a:graphicFrameLocks noChangeAspect="1"/>
          </p:cNvGraphicFramePr>
          <p:nvPr/>
        </p:nvGraphicFramePr>
        <p:xfrm>
          <a:off x="1620838" y="212725"/>
          <a:ext cx="5902325" cy="6432550"/>
        </p:xfrm>
        <a:graphic>
          <a:graphicData uri="http://schemas.openxmlformats.org/presentationml/2006/ole">
            <p:oleObj spid="_x0000_s5122" name="Dokument" r:id="rId3" imgW="5902889" imgH="6442739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spect="1" noChangeArrowheads="1"/>
          </p:cNvPicPr>
          <p:nvPr/>
        </p:nvPicPr>
        <p:blipFill>
          <a:blip r:embed="rId2" cstate="print"/>
          <a:srcRect l="10129" r="2409"/>
          <a:stretch>
            <a:fillRect/>
          </a:stretch>
        </p:blipFill>
        <p:spPr bwMode="auto">
          <a:xfrm>
            <a:off x="-6350" y="836613"/>
            <a:ext cx="9144000" cy="653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989138"/>
            <a:ext cx="9144000" cy="1800225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cs-CZ" altLang="cs-CZ" sz="11000" dirty="0" smtClean="0">
                <a:latin typeface="Comic Sans MS" pitchFamily="66" charset="0"/>
              </a:rPr>
              <a:t>HOŘLAVINY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4149725"/>
            <a:ext cx="8153400" cy="2087563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cs-CZ" altLang="cs-CZ" smtClean="0"/>
              <a:t>seminář a praktika z chemie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755650" y="4797425"/>
            <a:ext cx="8064500" cy="1511300"/>
          </a:xfrm>
          <a:prstGeom prst="rect">
            <a:avLst/>
          </a:prstGeom>
          <a:gradFill rotWithShape="1">
            <a:gsLst>
              <a:gs pos="0">
                <a:srgbClr val="FF9900">
                  <a:gamma/>
                  <a:shade val="46275"/>
                  <a:invGamma/>
                </a:srgbClr>
              </a:gs>
              <a:gs pos="50000">
                <a:srgbClr val="FF9900"/>
              </a:gs>
              <a:gs pos="100000">
                <a:srgbClr val="FF99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FFC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cs-CZ" altLang="cs-CZ" sz="36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Hoření je chemický děj, </a:t>
            </a:r>
          </a:p>
          <a:p>
            <a:pPr algn="ctr">
              <a:defRPr/>
            </a:pPr>
            <a:r>
              <a:rPr lang="cs-CZ" altLang="cs-CZ" sz="36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při kterém se uvolňuje teplo a světlo.</a:t>
            </a:r>
          </a:p>
        </p:txBody>
      </p:sp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mtClean="0">
                <a:latin typeface="Comic Sans MS" pitchFamily="66" charset="0"/>
              </a:rPr>
              <a:t>HOŘENÍ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27088" y="2565400"/>
            <a:ext cx="8007350" cy="17399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altLang="cs-CZ" smtClean="0"/>
              <a:t>= oxidační exotermická reakce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altLang="cs-CZ" smtClean="0"/>
              <a:t>      - oxidace = slučování s kyslíkem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altLang="cs-CZ" smtClean="0"/>
              <a:t>      - exotermická = uvolňující teplo</a:t>
            </a:r>
          </a:p>
        </p:txBody>
      </p:sp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24650" y="147638"/>
            <a:ext cx="20955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9" descr="http://upload.wikimedia.org/wikipedia/commons/thumb/9/9f/Candle-calendar.jpg/220px-Candle-calenda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44925" y="147638"/>
            <a:ext cx="2682875" cy="201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mtClean="0">
                <a:latin typeface="Comic Sans MS" pitchFamily="66" charset="0"/>
              </a:rPr>
              <a:t>PODMÍNKY HOŘENÍ</a:t>
            </a:r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1905000"/>
            <a:ext cx="4597400" cy="660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cs-CZ" altLang="cs-CZ" sz="4800" dirty="0" smtClean="0"/>
              <a:t>1) hořlavina</a:t>
            </a: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2411413" y="3179763"/>
            <a:ext cx="4321175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cs-CZ" altLang="cs-CZ" sz="4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2) kyslík</a:t>
            </a:r>
          </a:p>
          <a:p>
            <a:pPr>
              <a:defRPr/>
            </a:pPr>
            <a:endParaRPr lang="cs-CZ" altLang="cs-CZ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4067175" y="4557713"/>
            <a:ext cx="388937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cs-CZ" altLang="cs-CZ" sz="4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3) teplota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686800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PODMÍNKY HOŘENÍ - </a:t>
            </a:r>
            <a:r>
              <a:rPr lang="cs-CZ" altLang="cs-CZ" sz="4000" u="sng" smtClean="0">
                <a:latin typeface="Comic Sans MS" pitchFamily="66" charset="0"/>
              </a:rPr>
              <a:t>hořlavina</a:t>
            </a:r>
          </a:p>
        </p:txBody>
      </p:sp>
      <p:sp>
        <p:nvSpPr>
          <p:cNvPr id="880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1905000"/>
            <a:ext cx="83058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altLang="cs-CZ" smtClean="0"/>
              <a:t>hořlavé látky: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u="sng" smtClean="0"/>
              <a:t>pevné</a:t>
            </a:r>
            <a:r>
              <a:rPr lang="cs-CZ" altLang="cs-CZ" smtClean="0"/>
              <a:t> - papír, dřevo, sláma, pryž, naftalen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u="sng" smtClean="0"/>
              <a:t>kapalné</a:t>
            </a:r>
            <a:r>
              <a:rPr lang="cs-CZ" altLang="cs-CZ" smtClean="0"/>
              <a:t> - methanol, ethanol, toluen, ethylether, benzen, nafta, petrolej, benzín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u="sng" smtClean="0"/>
              <a:t>plynné</a:t>
            </a:r>
            <a:r>
              <a:rPr lang="cs-CZ" altLang="cs-CZ" smtClean="0"/>
              <a:t> - zemní plyn, svítiplyn, methan, ethan, propan-butan, ethen, ethin  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altLang="cs-CZ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altLang="cs-CZ" smtClean="0"/>
              <a:t>hořlavé prvky – H</a:t>
            </a:r>
            <a:r>
              <a:rPr lang="cs-CZ" altLang="cs-CZ" baseline="-25000" smtClean="0"/>
              <a:t>2</a:t>
            </a:r>
            <a:r>
              <a:rPr lang="cs-CZ" altLang="cs-CZ" smtClean="0"/>
              <a:t>, C, S, P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altLang="cs-CZ" smtClean="0"/>
              <a:t>hořlavé kovy – Na, K, Mg, Al, 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PODMÍNKY HOŘENÍ - </a:t>
            </a:r>
            <a:r>
              <a:rPr lang="cs-CZ" altLang="cs-CZ" sz="4000" u="sng" smtClean="0">
                <a:latin typeface="Comic Sans MS" pitchFamily="66" charset="0"/>
              </a:rPr>
              <a:t>kyslík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O</a:t>
            </a:r>
            <a:r>
              <a:rPr lang="cs-CZ" baseline="-25000" dirty="0" smtClean="0"/>
              <a:t>2</a:t>
            </a:r>
            <a:r>
              <a:rPr lang="cs-CZ" dirty="0" smtClean="0"/>
              <a:t> jako oxidační činidlo podporuje hoření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hořením je kyslík spotřebováván</a:t>
            </a:r>
          </a:p>
          <a:p>
            <a:pPr>
              <a:defRPr/>
            </a:pPr>
            <a:r>
              <a:rPr lang="cs-CZ" dirty="0" smtClean="0"/>
              <a:t>pokud je kyslík z uzavřeného objemu vyčerpán nebo je zamezeno jeho přístupu – dojde k uhasnutí ohně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PODMÍNKY HOŘENÍ - </a:t>
            </a:r>
            <a:r>
              <a:rPr lang="cs-CZ" altLang="cs-CZ" sz="4000" u="sng" smtClean="0">
                <a:latin typeface="Comic Sans MS" pitchFamily="66" charset="0"/>
              </a:rPr>
              <a:t>teplota</a:t>
            </a:r>
          </a:p>
        </p:txBody>
      </p:sp>
      <p:sp>
        <p:nvSpPr>
          <p:cNvPr id="90120" name="Rectangle 8"/>
          <p:cNvSpPr>
            <a:spLocks noChangeArrowheads="1"/>
          </p:cNvSpPr>
          <p:nvPr/>
        </p:nvSpPr>
        <p:spPr bwMode="auto">
          <a:xfrm>
            <a:off x="0" y="1412875"/>
            <a:ext cx="8135938" cy="1223963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cs-CZ" altLang="cs-CZ" sz="2400" b="1" u="sng" dirty="0"/>
              <a:t>Teplota vznícení</a:t>
            </a:r>
            <a:r>
              <a:rPr lang="cs-CZ" altLang="cs-CZ" sz="2400" dirty="0"/>
              <a:t> je nejnižší teplota,</a:t>
            </a:r>
          </a:p>
          <a:p>
            <a:pPr algn="ctr">
              <a:defRPr/>
            </a:pPr>
            <a:r>
              <a:rPr lang="cs-CZ" altLang="cs-CZ" sz="2400" dirty="0"/>
              <a:t>při které se optimální směs par nebo plynů dané látky </a:t>
            </a:r>
          </a:p>
          <a:p>
            <a:pPr algn="ctr">
              <a:defRPr/>
            </a:pPr>
            <a:r>
              <a:rPr lang="cs-CZ" altLang="cs-CZ" sz="2400" dirty="0"/>
              <a:t>se vzduchem za předepsaných podmínek vznítí. </a:t>
            </a:r>
          </a:p>
        </p:txBody>
      </p:sp>
      <p:sp>
        <p:nvSpPr>
          <p:cNvPr id="11268" name="Rectangle 9"/>
          <p:cNvSpPr>
            <a:spLocks noChangeArrowheads="1"/>
          </p:cNvSpPr>
          <p:nvPr/>
        </p:nvSpPr>
        <p:spPr bwMode="auto">
          <a:xfrm>
            <a:off x="539750" y="2781300"/>
            <a:ext cx="7993063" cy="2016125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rgbClr val="7647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altLang="cs-CZ" sz="2400" b="1" u="sng"/>
              <a:t>Teplota vzplanutí</a:t>
            </a:r>
            <a:r>
              <a:rPr lang="cs-CZ" altLang="cs-CZ" sz="2400"/>
              <a:t> je nejnižší teplota, </a:t>
            </a:r>
          </a:p>
          <a:p>
            <a:pPr algn="ctr"/>
            <a:r>
              <a:rPr lang="cs-CZ" altLang="cs-CZ" sz="2400"/>
              <a:t>při které se za přesně definovaných podmínek </a:t>
            </a:r>
          </a:p>
          <a:p>
            <a:pPr algn="ctr"/>
            <a:r>
              <a:rPr lang="cs-CZ" altLang="cs-CZ" sz="2400"/>
              <a:t>vytvoří nad hladinou hořlavé kapaliny takové množství par, </a:t>
            </a:r>
          </a:p>
          <a:p>
            <a:pPr algn="ctr"/>
            <a:r>
              <a:rPr lang="cs-CZ" altLang="cs-CZ" sz="2400"/>
              <a:t>že jejich směs se vzduchem přiblížením plamene vzplane</a:t>
            </a:r>
          </a:p>
          <a:p>
            <a:pPr algn="ctr"/>
            <a:r>
              <a:rPr lang="cs-CZ" altLang="cs-CZ" sz="2400"/>
              <a:t> a ihned uhasne. </a:t>
            </a:r>
          </a:p>
        </p:txBody>
      </p:sp>
      <p:sp>
        <p:nvSpPr>
          <p:cNvPr id="11269" name="Rectangle 10"/>
          <p:cNvSpPr>
            <a:spLocks noChangeArrowheads="1"/>
          </p:cNvSpPr>
          <p:nvPr/>
        </p:nvSpPr>
        <p:spPr bwMode="auto">
          <a:xfrm>
            <a:off x="1042988" y="4941888"/>
            <a:ext cx="8101012" cy="1916112"/>
          </a:xfrm>
          <a:prstGeom prst="rect">
            <a:avLst/>
          </a:prstGeom>
          <a:gradFill rotWithShape="1">
            <a:gsLst>
              <a:gs pos="0">
                <a:srgbClr val="CC3300"/>
              </a:gs>
              <a:gs pos="100000">
                <a:srgbClr val="5E18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altLang="cs-CZ" sz="2400" b="1" u="sng"/>
              <a:t>Teplota hoření</a:t>
            </a:r>
            <a:r>
              <a:rPr lang="cs-CZ" altLang="cs-CZ" sz="2400"/>
              <a:t> je nejnižší teplota,  </a:t>
            </a:r>
          </a:p>
          <a:p>
            <a:pPr algn="ctr"/>
            <a:r>
              <a:rPr lang="cs-CZ" altLang="cs-CZ" sz="2400"/>
              <a:t>při které kapalina, zahřívána za definovaných podmínek,  </a:t>
            </a:r>
          </a:p>
          <a:p>
            <a:pPr algn="ctr"/>
            <a:r>
              <a:rPr lang="cs-CZ" altLang="cs-CZ" sz="2400"/>
              <a:t>vyvine tolik par, že jejich směs se vzduchem </a:t>
            </a:r>
          </a:p>
          <a:p>
            <a:pPr algn="ctr"/>
            <a:r>
              <a:rPr lang="cs-CZ" altLang="cs-CZ" sz="2400"/>
              <a:t>po přiblížení iniciačního plamene vzplane </a:t>
            </a:r>
          </a:p>
          <a:p>
            <a:pPr algn="ctr"/>
            <a:r>
              <a:rPr lang="cs-CZ" altLang="cs-CZ" sz="2400"/>
              <a:t>a hoří bez přerušení nejméně 5 sekund.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mtClean="0">
                <a:latin typeface="Comic Sans MS" pitchFamily="66" charset="0"/>
              </a:rPr>
              <a:t>HOŘLAVINY</a:t>
            </a:r>
          </a:p>
        </p:txBody>
      </p:sp>
      <p:sp>
        <p:nvSpPr>
          <p:cNvPr id="9523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50825" y="1905000"/>
            <a:ext cx="8893175" cy="41910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cs-CZ" altLang="cs-CZ" sz="2400" smtClean="0"/>
              <a:t>podle </a:t>
            </a:r>
            <a:r>
              <a:rPr lang="cs-CZ" altLang="cs-CZ" sz="2400" i="1" u="sng" smtClean="0"/>
              <a:t>bodu vznícení</a:t>
            </a:r>
            <a:r>
              <a:rPr lang="cs-CZ" altLang="cs-CZ" sz="2400" smtClean="0"/>
              <a:t> se hořlavé kapaliny rozdělují do teplot. tříd:</a:t>
            </a:r>
          </a:p>
          <a:p>
            <a:pPr algn="ctr" eaLnBrk="1" hangingPunct="1">
              <a:defRPr/>
            </a:pPr>
            <a:endParaRPr lang="cs-CZ" altLang="cs-CZ" sz="2400" smtClean="0"/>
          </a:p>
          <a:p>
            <a:pPr algn="ctr" eaLnBrk="1" hangingPunct="1">
              <a:defRPr/>
            </a:pPr>
            <a:r>
              <a:rPr lang="cs-CZ" altLang="cs-CZ" sz="2400" smtClean="0"/>
              <a:t>T1 - teploty vznícení nad   450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endParaRPr lang="en-US" altLang="cs-CZ" sz="2400" smtClean="0">
              <a:cs typeface="Arial" charset="0"/>
            </a:endParaRPr>
          </a:p>
          <a:p>
            <a:pPr algn="ctr" eaLnBrk="1" hangingPunct="1">
              <a:defRPr/>
            </a:pPr>
            <a:r>
              <a:rPr lang="cs-CZ" altLang="cs-CZ" sz="2400" smtClean="0"/>
              <a:t>T2 - teploty vznícení 300 - 450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endParaRPr lang="cs-CZ" altLang="cs-CZ" sz="2400" smtClean="0"/>
          </a:p>
          <a:p>
            <a:pPr algn="ctr" eaLnBrk="1" hangingPunct="1">
              <a:defRPr/>
            </a:pPr>
            <a:r>
              <a:rPr lang="cs-CZ" altLang="cs-CZ" sz="2400" smtClean="0"/>
              <a:t>T3 - teploty vznícení 200 - 300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endParaRPr lang="cs-CZ" altLang="cs-CZ" sz="2400" smtClean="0"/>
          </a:p>
          <a:p>
            <a:pPr algn="ctr" eaLnBrk="1" hangingPunct="1">
              <a:defRPr/>
            </a:pPr>
            <a:r>
              <a:rPr lang="cs-CZ" altLang="cs-CZ" sz="2400" smtClean="0"/>
              <a:t>T4 - teploty vznícení 135 - 200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endParaRPr lang="cs-CZ" altLang="cs-CZ" sz="2400" smtClean="0"/>
          </a:p>
          <a:p>
            <a:pPr algn="ctr" eaLnBrk="1" hangingPunct="1">
              <a:defRPr/>
            </a:pPr>
            <a:r>
              <a:rPr lang="cs-CZ" altLang="cs-CZ" sz="2400" smtClean="0"/>
              <a:t>T5 - teploty vznícení 100 - 135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endParaRPr lang="cs-CZ" altLang="cs-CZ" sz="2400" smtClean="0"/>
          </a:p>
          <a:p>
            <a:pPr algn="ctr" eaLnBrk="1" hangingPunct="1">
              <a:defRPr/>
            </a:pPr>
            <a:r>
              <a:rPr lang="cs-CZ" altLang="cs-CZ" sz="2400" smtClean="0"/>
              <a:t>T6 - teploty vznícení   85 - 100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endParaRPr lang="cs-CZ" altLang="cs-CZ" sz="2400" smtClean="0"/>
          </a:p>
          <a:p>
            <a:pPr eaLnBrk="1" hangingPunct="1">
              <a:defRPr/>
            </a:pPr>
            <a:endParaRPr lang="cs-CZ" alt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mtClean="0">
                <a:latin typeface="Comic Sans MS" pitchFamily="66" charset="0"/>
              </a:rPr>
              <a:t>HOŘLAVINY</a:t>
            </a:r>
          </a:p>
        </p:txBody>
      </p:sp>
      <p:sp>
        <p:nvSpPr>
          <p:cNvPr id="30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1905000"/>
            <a:ext cx="8604250" cy="47640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altLang="cs-CZ" sz="2400" smtClean="0"/>
              <a:t>podle </a:t>
            </a:r>
            <a:r>
              <a:rPr lang="cs-CZ" altLang="cs-CZ" sz="2400" i="1" u="sng" smtClean="0"/>
              <a:t>bodu vzplanutí</a:t>
            </a:r>
            <a:r>
              <a:rPr lang="cs-CZ" altLang="cs-CZ" sz="2400" smtClean="0"/>
              <a:t> se hořlavé kapaliny rozdělují do tříd: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altLang="cs-CZ" sz="24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b="1" smtClean="0"/>
              <a:t>I. třída</a:t>
            </a:r>
            <a:r>
              <a:rPr lang="cs-CZ" altLang="cs-CZ" sz="2800" smtClean="0"/>
              <a:t> – bod vzplanutí do </a:t>
            </a:r>
            <a:r>
              <a:rPr lang="cs-CZ" altLang="cs-CZ" sz="2800" b="1" smtClean="0"/>
              <a:t>21 °C</a:t>
            </a:r>
            <a:r>
              <a:rPr lang="cs-CZ" altLang="cs-CZ" sz="2800" smtClean="0"/>
              <a:t> (aceton, lehké benzíny, methanol, sirouhlík, benzen, nitroředidla)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b="1" smtClean="0"/>
              <a:t>II. třída</a:t>
            </a:r>
            <a:r>
              <a:rPr lang="cs-CZ" altLang="cs-CZ" sz="2800" smtClean="0"/>
              <a:t> – bod vzplanutí nad 21 °C do 55 °C (lakový benzín, petrolej, styren)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b="1" smtClean="0"/>
              <a:t>III. třída</a:t>
            </a:r>
            <a:r>
              <a:rPr lang="cs-CZ" altLang="cs-CZ" sz="2800" smtClean="0"/>
              <a:t> – bod vzplanutí nad 55 °C do 100 °C (motorová nafta, výše vroucí petrolej)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b="1" smtClean="0"/>
              <a:t>IV. třída</a:t>
            </a:r>
            <a:r>
              <a:rPr lang="cs-CZ" altLang="cs-CZ" sz="2800" smtClean="0"/>
              <a:t> – bod vzplanutí nad 100 °C do 250 °C (topné oleje, anilin, nitrobenzen, tetrabutylin, tridekan a vyšší alkany od pentadekanu)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3600" smtClean="0">
                <a:latin typeface="Comic Sans MS" pitchFamily="66" charset="0"/>
              </a:rPr>
              <a:t>teploty vzplanutí vybraných hořlavin</a:t>
            </a:r>
          </a:p>
        </p:txBody>
      </p:sp>
      <p:sp>
        <p:nvSpPr>
          <p:cNvPr id="96260" name="Rectangle 4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838200" y="1905000"/>
            <a:ext cx="3878263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/>
              <a:t>bílý fosfor          60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tabák               175</a:t>
            </a:r>
            <a:r>
              <a:rPr lang="cs-CZ" altLang="cs-CZ" sz="2400" smtClean="0"/>
              <a:t>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r>
              <a:rPr lang="cs-CZ" altLang="cs-CZ" sz="240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/>
              <a:t>papír                185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 </a:t>
            </a:r>
            <a:endParaRPr lang="cs-CZ" altLang="cs-CZ" sz="24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/>
              <a:t>seno                 233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endParaRPr lang="cs-CZ" altLang="cs-CZ" sz="24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/>
              <a:t>nafta                250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r>
              <a:rPr lang="cs-CZ" altLang="cs-CZ" sz="240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/>
              <a:t>uhelný prach    260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endParaRPr lang="cs-CZ" altLang="cs-CZ" sz="24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solidFill>
                  <a:schemeClr val="folHlink"/>
                </a:solidFill>
              </a:rPr>
              <a:t>hnědé uhlí</a:t>
            </a:r>
            <a:r>
              <a:rPr lang="cs-CZ" altLang="cs-CZ" sz="2400" smtClean="0"/>
              <a:t>       </a:t>
            </a:r>
            <a:r>
              <a:rPr lang="cs-CZ" altLang="cs-CZ" sz="2400" smtClean="0">
                <a:solidFill>
                  <a:schemeClr val="folHlink"/>
                </a:solidFill>
              </a:rPr>
              <a:t>260 </a:t>
            </a:r>
            <a:r>
              <a:rPr lang="en-US" altLang="cs-CZ" sz="2400" smtClean="0">
                <a:solidFill>
                  <a:schemeClr val="folHlink"/>
                </a:solidFill>
                <a:cs typeface="Arial" charset="0"/>
              </a:rPr>
              <a:t>°</a:t>
            </a:r>
            <a:r>
              <a:rPr lang="cs-CZ" altLang="cs-CZ" sz="2400" smtClean="0">
                <a:solidFill>
                  <a:schemeClr val="folHlink"/>
                </a:solidFill>
                <a:cs typeface="Arial" charset="0"/>
              </a:rPr>
              <a:t>C</a:t>
            </a:r>
            <a:endParaRPr lang="cs-CZ" altLang="cs-CZ" sz="2400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/>
              <a:t>asfalt               260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  <a:endParaRPr lang="cs-CZ" altLang="cs-CZ" sz="24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/>
              <a:t>dřevo               270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sláma              310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solidFill>
                  <a:schemeClr val="folHlink"/>
                </a:solidFill>
                <a:cs typeface="Arial" charset="0"/>
              </a:rPr>
              <a:t>černé uhlí        350 </a:t>
            </a:r>
            <a:r>
              <a:rPr lang="en-US" altLang="cs-CZ" sz="2400" smtClean="0">
                <a:solidFill>
                  <a:schemeClr val="folHlink"/>
                </a:solidFill>
                <a:cs typeface="Arial" charset="0"/>
              </a:rPr>
              <a:t>°</a:t>
            </a:r>
            <a:r>
              <a:rPr lang="cs-CZ" altLang="cs-CZ" sz="2400" smtClean="0">
                <a:solidFill>
                  <a:schemeClr val="folHlink"/>
                </a:solidFill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PVC                370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</p:txBody>
      </p:sp>
      <p:sp>
        <p:nvSpPr>
          <p:cNvPr id="96261" name="Rectangle 5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4918075" y="1905000"/>
            <a:ext cx="3927475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petrolej            380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solidFill>
                  <a:schemeClr val="folHlink"/>
                </a:solidFill>
                <a:cs typeface="Arial" charset="0"/>
              </a:rPr>
              <a:t>koks                400 </a:t>
            </a:r>
            <a:r>
              <a:rPr lang="en-US" altLang="cs-CZ" sz="2400" smtClean="0">
                <a:solidFill>
                  <a:schemeClr val="folHlink"/>
                </a:solidFill>
                <a:cs typeface="Arial" charset="0"/>
              </a:rPr>
              <a:t>°</a:t>
            </a:r>
            <a:r>
              <a:rPr lang="cs-CZ" altLang="cs-CZ" sz="2400" smtClean="0">
                <a:solidFill>
                  <a:schemeClr val="folHlink"/>
                </a:solidFill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nafta               440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bavlna             450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plexisklo          460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benzín             470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naftalen           528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toluen              535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aceton             535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400" smtClean="0">
                <a:cs typeface="Arial" charset="0"/>
              </a:rPr>
              <a:t>benzen            560 </a:t>
            </a:r>
            <a:r>
              <a:rPr lang="en-US" altLang="cs-CZ" sz="2400" smtClean="0">
                <a:cs typeface="Arial" charset="0"/>
              </a:rPr>
              <a:t>°</a:t>
            </a:r>
            <a:r>
              <a:rPr lang="cs-CZ" altLang="cs-CZ" sz="2400" smtClean="0">
                <a:cs typeface="Arial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827088" y="244475"/>
            <a:ext cx="8316912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Označení hořlavin </a:t>
            </a:r>
            <a:br>
              <a:rPr lang="cs-CZ" altLang="cs-CZ" sz="4000" smtClean="0">
                <a:latin typeface="Comic Sans MS" pitchFamily="66" charset="0"/>
              </a:rPr>
            </a:br>
            <a:r>
              <a:rPr lang="cs-CZ" altLang="cs-CZ" sz="4000" smtClean="0">
                <a:latin typeface="Comic Sans MS" pitchFamily="66" charset="0"/>
              </a:rPr>
              <a:t>- bezpečnostní tabulky</a:t>
            </a:r>
          </a:p>
        </p:txBody>
      </p:sp>
      <p:sp>
        <p:nvSpPr>
          <p:cNvPr id="15363" name="Text Box 10"/>
          <p:cNvSpPr txBox="1">
            <a:spLocks noChangeArrowheads="1"/>
          </p:cNvSpPr>
          <p:nvPr/>
        </p:nvSpPr>
        <p:spPr bwMode="auto">
          <a:xfrm>
            <a:off x="539750" y="5084763"/>
            <a:ext cx="2355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altLang="cs-CZ" sz="3600" b="1"/>
              <a:t>F nebo F+</a:t>
            </a:r>
          </a:p>
        </p:txBody>
      </p:sp>
      <p:pic>
        <p:nvPicPr>
          <p:cNvPr id="15364" name="Picture 8" descr="File:Hazard F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1916113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HASÍCÍ PŘÍSTROJE</a:t>
            </a:r>
          </a:p>
        </p:txBody>
      </p:sp>
      <p:sp>
        <p:nvSpPr>
          <p:cNvPr id="1024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dirty="0" smtClean="0"/>
              <a:t>vodní</a:t>
            </a:r>
          </a:p>
          <a:p>
            <a:pPr eaLnBrk="1" hangingPunct="1">
              <a:defRPr/>
            </a:pPr>
            <a:r>
              <a:rPr lang="cs-CZ" altLang="cs-CZ" dirty="0" smtClean="0"/>
              <a:t>pěnový</a:t>
            </a:r>
          </a:p>
          <a:p>
            <a:pPr eaLnBrk="1" hangingPunct="1">
              <a:defRPr/>
            </a:pPr>
            <a:r>
              <a:rPr lang="cs-CZ" altLang="cs-CZ" dirty="0" smtClean="0"/>
              <a:t>práškový</a:t>
            </a:r>
          </a:p>
          <a:p>
            <a:pPr eaLnBrk="1" hangingPunct="1">
              <a:defRPr/>
            </a:pPr>
            <a:r>
              <a:rPr lang="cs-CZ" altLang="cs-CZ" dirty="0" smtClean="0"/>
              <a:t>sněhový</a:t>
            </a:r>
          </a:p>
          <a:p>
            <a:pPr eaLnBrk="1" hangingPunct="1">
              <a:defRPr/>
            </a:pPr>
            <a:r>
              <a:rPr lang="cs-CZ" altLang="cs-CZ" dirty="0" smtClean="0"/>
              <a:t>halonový</a:t>
            </a:r>
          </a:p>
        </p:txBody>
      </p:sp>
      <p:pic>
        <p:nvPicPr>
          <p:cNvPr id="16388" name="Picture 7" descr="http://upload.wikimedia.org/wikipedia/commons/thumb/d/d9/FireExtinguisherABC.jpg/170px-FireExtinguisherABC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1916113"/>
            <a:ext cx="2447925" cy="476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6851650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HASÍCÍ PŘÍSTROJE </a:t>
            </a:r>
            <a:br>
              <a:rPr lang="cs-CZ" altLang="cs-CZ" sz="4000" smtClean="0">
                <a:latin typeface="Comic Sans MS" pitchFamily="66" charset="0"/>
              </a:rPr>
            </a:br>
            <a:r>
              <a:rPr lang="cs-CZ" altLang="cs-CZ" sz="4000" smtClean="0">
                <a:latin typeface="Comic Sans MS" pitchFamily="66" charset="0"/>
              </a:rPr>
              <a:t>                      - </a:t>
            </a:r>
            <a:r>
              <a:rPr lang="cs-CZ" altLang="cs-CZ" sz="4000" u="sng" smtClean="0">
                <a:latin typeface="Comic Sans MS" pitchFamily="66" charset="0"/>
              </a:rPr>
              <a:t>vodní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1905000"/>
            <a:ext cx="8305800" cy="4764088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2800" dirty="0" smtClean="0"/>
              <a:t>hasicí látkou je </a:t>
            </a:r>
            <a:r>
              <a:rPr lang="cs-CZ" altLang="cs-CZ" sz="2800" u="sng" dirty="0" smtClean="0"/>
              <a:t>voda</a:t>
            </a:r>
            <a:r>
              <a:rPr lang="cs-CZ" altLang="cs-CZ" sz="2800" dirty="0" smtClean="0"/>
              <a:t>                                              + obsahuje potaš (K</a:t>
            </a:r>
            <a:r>
              <a:rPr lang="cs-CZ" altLang="cs-CZ" sz="2800" baseline="-25000" dirty="0" smtClean="0"/>
              <a:t>2</a:t>
            </a:r>
            <a:r>
              <a:rPr lang="cs-CZ" altLang="cs-CZ" sz="2800" dirty="0" smtClean="0"/>
              <a:t>CO</a:t>
            </a:r>
            <a:r>
              <a:rPr lang="cs-CZ" altLang="cs-CZ" sz="2800" baseline="-25000" dirty="0" smtClean="0"/>
              <a:t>3</a:t>
            </a:r>
            <a:r>
              <a:rPr lang="cs-CZ" altLang="cs-CZ" sz="2800" dirty="0" smtClean="0"/>
              <a:t>) bránící zamrznutí</a:t>
            </a:r>
          </a:p>
          <a:p>
            <a:pPr eaLnBrk="1" hangingPunct="1">
              <a:defRPr/>
            </a:pPr>
            <a:r>
              <a:rPr lang="cs-CZ" altLang="cs-CZ" sz="2800" dirty="0" smtClean="0"/>
              <a:t>nejnižší účinnost</a:t>
            </a:r>
          </a:p>
          <a:p>
            <a:pPr eaLnBrk="1" hangingPunct="1">
              <a:defRPr/>
            </a:pPr>
            <a:r>
              <a:rPr lang="cs-CZ" altLang="cs-CZ" sz="2800" dirty="0" smtClean="0"/>
              <a:t>hasebním účinkem vody je především </a:t>
            </a:r>
            <a:r>
              <a:rPr lang="cs-CZ" altLang="cs-CZ" sz="2800" u="sng" dirty="0" smtClean="0"/>
              <a:t>ochlazování</a:t>
            </a:r>
            <a:r>
              <a:rPr lang="cs-CZ" altLang="cs-CZ" sz="2800" dirty="0" smtClean="0"/>
              <a:t> - </a:t>
            </a:r>
            <a:r>
              <a:rPr lang="cs-CZ" altLang="cs-CZ" sz="2800" dirty="0" smtClean="0">
                <a:solidFill>
                  <a:schemeClr val="folHlink"/>
                </a:solidFill>
              </a:rPr>
              <a:t>princip ochlazovacího efektu</a:t>
            </a:r>
          </a:p>
          <a:p>
            <a:pPr eaLnBrk="1" hangingPunct="1">
              <a:defRPr/>
            </a:pPr>
            <a:r>
              <a:rPr lang="cs-CZ" altLang="cs-CZ" sz="2800" u="sng" dirty="0" smtClean="0"/>
              <a:t>nelze</a:t>
            </a:r>
            <a:r>
              <a:rPr lang="cs-CZ" altLang="cs-CZ" sz="2800" dirty="0" smtClean="0"/>
              <a:t> hasit: </a:t>
            </a:r>
            <a:r>
              <a:rPr lang="cs-CZ" altLang="cs-CZ" sz="2400" dirty="0" smtClean="0"/>
              <a:t>elektrická zařízení pod napětím</a:t>
            </a:r>
            <a:r>
              <a:rPr lang="cs-CZ" altLang="cs-CZ" sz="2400" u="sng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altLang="cs-CZ" sz="2400" dirty="0" smtClean="0"/>
              <a:t>    : rozžhavené uhlí a železo (vznik vodíku – výbuch)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altLang="cs-CZ" sz="2400" dirty="0" smtClean="0"/>
              <a:t>    : karbid vápníku (vznik acetylénu – výbuch)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altLang="cs-CZ" sz="2400" dirty="0" smtClean="0"/>
              <a:t>    : nehašené vápno (roste teplota)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altLang="cs-CZ" sz="2400" dirty="0" smtClean="0"/>
              <a:t>    : H</a:t>
            </a:r>
            <a:r>
              <a:rPr lang="cs-CZ" altLang="cs-CZ" sz="2400" baseline="-25000" dirty="0" smtClean="0"/>
              <a:t>2</a:t>
            </a:r>
            <a:r>
              <a:rPr lang="cs-CZ" altLang="cs-CZ" sz="2400" dirty="0" smtClean="0"/>
              <a:t>SO</a:t>
            </a:r>
            <a:r>
              <a:rPr lang="cs-CZ" altLang="cs-CZ" sz="2400" baseline="-25000" dirty="0" smtClean="0"/>
              <a:t>4</a:t>
            </a:r>
            <a:r>
              <a:rPr lang="cs-CZ" altLang="cs-CZ" sz="2400" dirty="0" smtClean="0"/>
              <a:t>, alkalické kovy, kapaliny nemísící se s vodou, …</a:t>
            </a:r>
            <a:endParaRPr lang="cs-CZ" altLang="cs-CZ" sz="2400" baseline="-25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HASÍCÍ PŘÍSTROJE </a:t>
            </a:r>
            <a:br>
              <a:rPr lang="cs-CZ" altLang="cs-CZ" sz="4000" smtClean="0">
                <a:latin typeface="Comic Sans MS" pitchFamily="66" charset="0"/>
              </a:rPr>
            </a:br>
            <a:r>
              <a:rPr lang="cs-CZ" altLang="cs-CZ" sz="4000" smtClean="0">
                <a:latin typeface="Comic Sans MS" pitchFamily="66" charset="0"/>
              </a:rPr>
              <a:t>                   - </a:t>
            </a:r>
            <a:r>
              <a:rPr lang="cs-CZ" altLang="cs-CZ" sz="4000" u="sng" smtClean="0">
                <a:latin typeface="Comic Sans MS" pitchFamily="66" charset="0"/>
              </a:rPr>
              <a:t>pěnový</a:t>
            </a:r>
          </a:p>
        </p:txBody>
      </p:sp>
      <p:sp>
        <p:nvSpPr>
          <p:cNvPr id="983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1905000"/>
            <a:ext cx="7981950" cy="40449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smtClean="0"/>
              <a:t>kromě vody obsahuje i pěnidlo, které při provzdušnění vytváří pěnu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smtClean="0"/>
              <a:t>díky pěnidlu dochází k snazšímu smáčení, ale především vytvořená pěna izoluje hořící látky od vzdušného kyslíku - </a:t>
            </a:r>
            <a:r>
              <a:rPr lang="cs-CZ" altLang="cs-CZ" sz="2800" smtClean="0">
                <a:solidFill>
                  <a:schemeClr val="folHlink"/>
                </a:solidFill>
              </a:rPr>
              <a:t>princip dusivého efektu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smtClean="0"/>
              <a:t>především se používá k hašení hořlavých kapalin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smtClean="0"/>
              <a:t>nelze hasit elektrická zařízení pod napětím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HASÍCÍ PŘÍSTROJE - </a:t>
            </a:r>
            <a:r>
              <a:rPr lang="cs-CZ" altLang="cs-CZ" sz="4000" u="sng" smtClean="0">
                <a:latin typeface="Comic Sans MS" pitchFamily="66" charset="0"/>
              </a:rPr>
              <a:t>práškový</a:t>
            </a:r>
          </a:p>
        </p:txBody>
      </p:sp>
      <p:sp>
        <p:nvSpPr>
          <p:cNvPr id="9933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smtClean="0"/>
              <a:t>hasivem je speciální nebo univerzální jemný prášek, hnaný plynem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smtClean="0"/>
              <a:t>poměrně velmi účinné hasivo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smtClean="0"/>
              <a:t>velkou výhodou je nevodivost – lze hasit i elektrická zařízení pod napětím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smtClean="0"/>
              <a:t>hasebním principem je zabránění prostupu sálavého tepla = </a:t>
            </a:r>
            <a:r>
              <a:rPr lang="cs-CZ" altLang="cs-CZ" sz="2800" smtClean="0">
                <a:solidFill>
                  <a:schemeClr val="folHlink"/>
                </a:solidFill>
              </a:rPr>
              <a:t>stěnový efekt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smtClean="0"/>
              <a:t>nevhodný do prostor, kde jsou přístroje citlivé na prach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HASÍCÍ PŘÍSTROJE - </a:t>
            </a:r>
            <a:r>
              <a:rPr lang="cs-CZ" altLang="cs-CZ" sz="4000" u="sng" smtClean="0">
                <a:latin typeface="Comic Sans MS" pitchFamily="66" charset="0"/>
              </a:rPr>
              <a:t>sněhový</a:t>
            </a:r>
          </a:p>
        </p:txBody>
      </p:sp>
      <p:sp>
        <p:nvSpPr>
          <p:cNvPr id="10035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1905000"/>
            <a:ext cx="8007350" cy="1884363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sz="2800" smtClean="0"/>
              <a:t>hasivem je oxid uhličitý</a:t>
            </a:r>
          </a:p>
          <a:p>
            <a:pPr eaLnBrk="1" hangingPunct="1">
              <a:defRPr/>
            </a:pPr>
            <a:r>
              <a:rPr lang="cs-CZ" altLang="cs-CZ" sz="2800" smtClean="0"/>
              <a:t>hasivo má opuštění tlakové nádoby velmi nízkou teplotu – při ústí hubice asi -30 °C</a:t>
            </a:r>
          </a:p>
        </p:txBody>
      </p:sp>
      <p:sp>
        <p:nvSpPr>
          <p:cNvPr id="100357" name="Rectangle 5"/>
          <p:cNvSpPr>
            <a:spLocks noChangeArrowheads="1"/>
          </p:cNvSpPr>
          <p:nvPr/>
        </p:nvSpPr>
        <p:spPr bwMode="auto">
          <a:xfrm>
            <a:off x="971550" y="3500438"/>
            <a:ext cx="691356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cs-CZ" altLang="cs-CZ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- nelze hasit sypké materiály, neboť proud plynu je velmi prudký, není vhodný pro hašení pevných látek (dřeva apod.)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sz="4000" smtClean="0">
                <a:latin typeface="Comic Sans MS" pitchFamily="66" charset="0"/>
              </a:rPr>
              <a:t>Popáleniny a první pomoc</a:t>
            </a:r>
          </a:p>
        </p:txBody>
      </p:sp>
      <p:sp>
        <p:nvSpPr>
          <p:cNvPr id="1054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38200" y="1905000"/>
            <a:ext cx="8305800" cy="4953000"/>
          </a:xfrm>
        </p:spPr>
        <p:txBody>
          <a:bodyPr/>
          <a:lstStyle/>
          <a:p>
            <a:pPr eaLnBrk="1" hangingPunct="1">
              <a:defRPr/>
            </a:pPr>
            <a:r>
              <a:rPr lang="cs-CZ" altLang="cs-CZ" i="1" u="sng" smtClean="0"/>
              <a:t>I. stupně</a:t>
            </a:r>
            <a:r>
              <a:rPr lang="cs-CZ" altLang="cs-CZ" smtClean="0"/>
              <a:t> – zarudnutí, pálení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altLang="cs-CZ" smtClean="0"/>
              <a:t>         </a:t>
            </a:r>
            <a:r>
              <a:rPr lang="cs-CZ" altLang="cs-CZ" sz="2800" smtClean="0">
                <a:cs typeface="Arial" charset="0"/>
              </a:rPr>
              <a:t>→ chladit pod proudem studené vody</a:t>
            </a:r>
            <a:r>
              <a:rPr lang="cs-CZ" altLang="cs-CZ" smtClean="0">
                <a:cs typeface="Arial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altLang="cs-CZ" smtClean="0">
              <a:cs typeface="Arial" charset="0"/>
            </a:endParaRPr>
          </a:p>
          <a:p>
            <a:pPr eaLnBrk="1" hangingPunct="1">
              <a:defRPr/>
            </a:pPr>
            <a:r>
              <a:rPr lang="cs-CZ" altLang="cs-CZ" i="1" u="sng" smtClean="0"/>
              <a:t>II. stupně</a:t>
            </a:r>
            <a:r>
              <a:rPr lang="cs-CZ" altLang="cs-CZ" smtClean="0"/>
              <a:t> – puchýře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altLang="cs-CZ" smtClean="0"/>
              <a:t>         </a:t>
            </a:r>
            <a:r>
              <a:rPr lang="cs-CZ" altLang="cs-CZ" sz="2800" smtClean="0">
                <a:cs typeface="Arial" charset="0"/>
              </a:rPr>
              <a:t>→ chladit pod proudem studené vody, puchýře nepropichovat, zakrýt suchým obvazem</a:t>
            </a:r>
            <a:endParaRPr lang="cs-CZ" altLang="cs-CZ" sz="2800" smtClean="0"/>
          </a:p>
          <a:p>
            <a:pPr eaLnBrk="1" hangingPunct="1">
              <a:defRPr/>
            </a:pPr>
            <a:endParaRPr lang="cs-CZ" altLang="cs-CZ" sz="2800" smtClean="0"/>
          </a:p>
          <a:p>
            <a:pPr eaLnBrk="1" hangingPunct="1">
              <a:defRPr/>
            </a:pPr>
            <a:r>
              <a:rPr lang="cs-CZ" altLang="cs-CZ" i="1" u="sng" smtClean="0"/>
              <a:t>III. stupně</a:t>
            </a:r>
            <a:r>
              <a:rPr lang="cs-CZ" altLang="cs-CZ" smtClean="0"/>
              <a:t> – zčernání tkáně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6"/>
          <p:cNvSpPr>
            <a:spLocks noChangeArrowheads="1" noChangeShapeType="1" noTextEdit="1"/>
          </p:cNvSpPr>
          <p:nvPr/>
        </p:nvSpPr>
        <p:spPr bwMode="auto">
          <a:xfrm>
            <a:off x="1547813" y="188913"/>
            <a:ext cx="6115050" cy="14351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určení rozsahu popálení</a:t>
            </a:r>
          </a:p>
        </p:txBody>
      </p:sp>
      <p:sp>
        <p:nvSpPr>
          <p:cNvPr id="22531" name="Text Box 7"/>
          <p:cNvSpPr txBox="1">
            <a:spLocks noChangeArrowheads="1"/>
          </p:cNvSpPr>
          <p:nvPr/>
        </p:nvSpPr>
        <p:spPr bwMode="auto">
          <a:xfrm>
            <a:off x="862013" y="1976438"/>
            <a:ext cx="843438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cs-CZ" altLang="cs-CZ" sz="2800"/>
              <a:t>1) </a:t>
            </a:r>
            <a:r>
              <a:rPr lang="cs-CZ" altLang="cs-CZ" sz="2800" b="1"/>
              <a:t>Pravidlo jedenácti devítek</a:t>
            </a:r>
          </a:p>
          <a:p>
            <a:pPr>
              <a:buFont typeface="Wingdings" pitchFamily="2" charset="2"/>
              <a:buNone/>
            </a:pPr>
            <a:r>
              <a:rPr lang="cs-CZ" altLang="cs-CZ" sz="2800"/>
              <a:t>     - 9% - hlava, horní část hrudníku, horní část zad,</a:t>
            </a:r>
          </a:p>
          <a:p>
            <a:pPr>
              <a:buFont typeface="Wingdings" pitchFamily="2" charset="2"/>
              <a:buNone/>
            </a:pPr>
            <a:r>
              <a:rPr lang="cs-CZ" altLang="cs-CZ" sz="2800"/>
              <a:t>                horní končetina jedna a druhá, břicho,</a:t>
            </a:r>
          </a:p>
          <a:p>
            <a:pPr>
              <a:buFont typeface="Wingdings" pitchFamily="2" charset="2"/>
              <a:buNone/>
            </a:pPr>
            <a:r>
              <a:rPr lang="cs-CZ" altLang="cs-CZ" sz="2800"/>
              <a:t>                dolní část zad, stehno jedno a druhé, </a:t>
            </a:r>
          </a:p>
          <a:p>
            <a:pPr>
              <a:buFont typeface="Wingdings" pitchFamily="2" charset="2"/>
              <a:buNone/>
            </a:pPr>
            <a:r>
              <a:rPr lang="cs-CZ" altLang="cs-CZ" sz="2800"/>
              <a:t>                bérec a noha jedna a druhá </a:t>
            </a:r>
          </a:p>
        </p:txBody>
      </p:sp>
      <p:sp>
        <p:nvSpPr>
          <p:cNvPr id="22532" name="Text Box 9"/>
          <p:cNvSpPr txBox="1">
            <a:spLocks noChangeArrowheads="1"/>
          </p:cNvSpPr>
          <p:nvPr/>
        </p:nvSpPr>
        <p:spPr bwMode="auto">
          <a:xfrm>
            <a:off x="1011238" y="4749800"/>
            <a:ext cx="54879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altLang="cs-CZ" sz="2800"/>
              <a:t>2) </a:t>
            </a:r>
            <a:r>
              <a:rPr lang="cs-CZ" altLang="cs-CZ" sz="2800" b="1"/>
              <a:t>Dlaňové pravidlo</a:t>
            </a:r>
          </a:p>
          <a:p>
            <a:r>
              <a:rPr lang="cs-CZ" altLang="cs-CZ" sz="2800"/>
              <a:t>     1% = dlaň s nataženými prsty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2" cstate="print"/>
          <a:srcRect r="32587"/>
          <a:stretch>
            <a:fillRect/>
          </a:stretch>
        </p:blipFill>
        <p:spPr bwMode="auto">
          <a:xfrm>
            <a:off x="179388" y="238125"/>
            <a:ext cx="5545137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Obdélník 3"/>
          <p:cNvSpPr/>
          <p:nvPr/>
        </p:nvSpPr>
        <p:spPr>
          <a:xfrm>
            <a:off x="5580063" y="763588"/>
            <a:ext cx="3563937" cy="4156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solidFill>
                  <a:srgbClr val="FF0000"/>
                </a:solidFill>
              </a:rPr>
              <a:t>1) Chemický děj, při kterém se uvolňuje teplo a světlo.</a:t>
            </a:r>
          </a:p>
          <a:p>
            <a:pPr>
              <a:defRPr/>
            </a:pPr>
            <a:r>
              <a:rPr lang="cs-CZ" sz="2000" dirty="0">
                <a:solidFill>
                  <a:srgbClr val="00B050"/>
                </a:solidFill>
              </a:rPr>
              <a:t>2) Reakce, při které dochází k uvolnění tepla. </a:t>
            </a:r>
            <a:r>
              <a:rPr lang="cs-CZ" sz="2000" i="1" dirty="0">
                <a:solidFill>
                  <a:srgbClr val="00B050"/>
                </a:solidFill>
              </a:rPr>
              <a:t>(cizí název)</a:t>
            </a:r>
            <a:endParaRPr lang="cs-CZ" sz="2000" dirty="0">
              <a:solidFill>
                <a:srgbClr val="00B050"/>
              </a:solidFill>
            </a:endParaRPr>
          </a:p>
          <a:p>
            <a:pPr>
              <a:defRPr/>
            </a:pPr>
            <a:r>
              <a:rPr lang="cs-CZ" sz="2000" dirty="0">
                <a:solidFill>
                  <a:schemeClr val="tx2">
                    <a:lumMod val="50000"/>
                  </a:schemeClr>
                </a:solidFill>
              </a:rPr>
              <a:t>3) Kapaliny, jejichž bod vzplanutí je nižší než 21 °C se označují jako hořlaviny … </a:t>
            </a:r>
            <a:r>
              <a:rPr lang="cs-CZ" sz="2000" i="1" dirty="0">
                <a:solidFill>
                  <a:schemeClr val="tx2">
                    <a:lumMod val="50000"/>
                  </a:schemeClr>
                </a:solidFill>
              </a:rPr>
              <a:t>(slovně)</a:t>
            </a:r>
            <a:endParaRPr lang="cs-CZ" sz="2000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sz="2000" dirty="0">
                <a:solidFill>
                  <a:srgbClr val="FFC000"/>
                </a:solidFill>
              </a:rPr>
              <a:t>4) Jedna z podmínek hoření. </a:t>
            </a:r>
          </a:p>
          <a:p>
            <a:pPr>
              <a:defRPr/>
            </a:pPr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5) Hašení vodou, která má schopnost snižovat teplotu hořících látek, probíhá na principu …</a:t>
            </a:r>
          </a:p>
        </p:txBody>
      </p:sp>
      <p:sp>
        <p:nvSpPr>
          <p:cNvPr id="23556" name="Obdélník 4"/>
          <p:cNvSpPr>
            <a:spLocks noChangeArrowheads="1"/>
          </p:cNvSpPr>
          <p:nvPr/>
        </p:nvSpPr>
        <p:spPr bwMode="auto">
          <a:xfrm>
            <a:off x="0" y="4919663"/>
            <a:ext cx="9144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>
                <a:solidFill>
                  <a:srgbClr val="00B0F0"/>
                </a:solidFill>
              </a:rPr>
              <a:t>6) Nejnižší teplota, při které se za přesně definovaných podmínek vytvoří nad hladinou hořlavé kapaliny takové množství par, že jejich směs se vzduchem přiblížením plamene vzplane a ihned uhasne se nazývá teplota …</a:t>
            </a:r>
          </a:p>
          <a:p>
            <a:r>
              <a:rPr lang="cs-CZ" altLang="cs-CZ" sz="2000">
                <a:solidFill>
                  <a:srgbClr val="006600"/>
                </a:solidFill>
              </a:rPr>
              <a:t>7) Hasivem sněhového hasícího přístroje je oxid …</a:t>
            </a:r>
          </a:p>
          <a:p>
            <a:r>
              <a:rPr lang="cs-CZ" altLang="cs-CZ" sz="2000">
                <a:solidFill>
                  <a:srgbClr val="CC00CC"/>
                </a:solidFill>
              </a:rPr>
              <a:t>8) Druh hasícího přístroje, u něhož je hasivo výrazně podchlazeno.</a:t>
            </a:r>
          </a:p>
          <a:p>
            <a:r>
              <a:rPr lang="cs-CZ" altLang="cs-CZ" sz="2000">
                <a:solidFill>
                  <a:srgbClr val="800000"/>
                </a:solidFill>
              </a:rPr>
              <a:t>9) Dnes již běžně nepoužívaný druh hasícího přístroje</a:t>
            </a:r>
            <a:r>
              <a:rPr lang="cs-CZ" altLang="cs-CZ" sz="2000"/>
              <a:t>.</a:t>
            </a:r>
          </a:p>
        </p:txBody>
      </p:sp>
      <p:sp>
        <p:nvSpPr>
          <p:cNvPr id="23557" name="TextovéPole 6"/>
          <p:cNvSpPr txBox="1">
            <a:spLocks noChangeArrowheads="1"/>
          </p:cNvSpPr>
          <p:nvPr/>
        </p:nvSpPr>
        <p:spPr bwMode="auto">
          <a:xfrm>
            <a:off x="5705475" y="246063"/>
            <a:ext cx="31797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 b="1"/>
              <a:t>VYLUŠTĚTE KŘÍŽOVKU: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580063" y="763588"/>
            <a:ext cx="3563937" cy="4156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000" dirty="0">
                <a:solidFill>
                  <a:srgbClr val="FF0000"/>
                </a:solidFill>
              </a:rPr>
              <a:t>1) Chemický děj, při kterém se uvolňuje teplo a světlo.</a:t>
            </a:r>
          </a:p>
          <a:p>
            <a:pPr>
              <a:defRPr/>
            </a:pPr>
            <a:r>
              <a:rPr lang="cs-CZ" sz="2000" dirty="0">
                <a:solidFill>
                  <a:srgbClr val="00B050"/>
                </a:solidFill>
              </a:rPr>
              <a:t>2) Reakce, při které dochází k uvolnění tepla. </a:t>
            </a:r>
            <a:r>
              <a:rPr lang="cs-CZ" sz="2000" i="1" dirty="0">
                <a:solidFill>
                  <a:srgbClr val="00B050"/>
                </a:solidFill>
              </a:rPr>
              <a:t>(cizí název)</a:t>
            </a:r>
            <a:endParaRPr lang="cs-CZ" sz="2000" dirty="0">
              <a:solidFill>
                <a:srgbClr val="00B050"/>
              </a:solidFill>
            </a:endParaRPr>
          </a:p>
          <a:p>
            <a:pPr>
              <a:defRPr/>
            </a:pPr>
            <a:r>
              <a:rPr lang="cs-CZ" sz="2000" dirty="0">
                <a:solidFill>
                  <a:schemeClr val="tx2">
                    <a:lumMod val="50000"/>
                  </a:schemeClr>
                </a:solidFill>
              </a:rPr>
              <a:t>3) Kapaliny, jejichž bod vzplanutí je nižší než 21 °C se označují jako hořlaviny … </a:t>
            </a:r>
            <a:r>
              <a:rPr lang="cs-CZ" sz="2000" i="1" dirty="0">
                <a:solidFill>
                  <a:schemeClr val="tx2">
                    <a:lumMod val="50000"/>
                  </a:schemeClr>
                </a:solidFill>
              </a:rPr>
              <a:t>(dohromady dvě slova)</a:t>
            </a:r>
            <a:endParaRPr lang="cs-CZ" sz="2000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sz="2000" dirty="0">
                <a:solidFill>
                  <a:srgbClr val="FFC000"/>
                </a:solidFill>
              </a:rPr>
              <a:t>4) Jedna z podmínek hoření. </a:t>
            </a:r>
          </a:p>
          <a:p>
            <a:pPr>
              <a:defRPr/>
            </a:pPr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5) Hašení vodou, která má schopnost snižovat teplotu hořících látek, probíhá na principu …</a:t>
            </a:r>
          </a:p>
        </p:txBody>
      </p:sp>
      <p:sp>
        <p:nvSpPr>
          <p:cNvPr id="24579" name="Obdélník 4"/>
          <p:cNvSpPr>
            <a:spLocks noChangeArrowheads="1"/>
          </p:cNvSpPr>
          <p:nvPr/>
        </p:nvSpPr>
        <p:spPr bwMode="auto">
          <a:xfrm>
            <a:off x="0" y="4919663"/>
            <a:ext cx="9144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>
                <a:solidFill>
                  <a:srgbClr val="00B0F0"/>
                </a:solidFill>
              </a:rPr>
              <a:t>6) Nejnižší teplota, při které se za přesně definovaných podmínek vytvoří nad hladinou hořlavé kapaliny takové množství par, že jejich směs se vzduchem přiblížením plamene vzplane a ihned uhasne se nazývá teplota …</a:t>
            </a:r>
          </a:p>
          <a:p>
            <a:r>
              <a:rPr lang="cs-CZ" altLang="cs-CZ" sz="2000">
                <a:solidFill>
                  <a:srgbClr val="006600"/>
                </a:solidFill>
              </a:rPr>
              <a:t>7) Hasivem sněhového hasícího přístroje je oxid …</a:t>
            </a:r>
          </a:p>
          <a:p>
            <a:r>
              <a:rPr lang="cs-CZ" altLang="cs-CZ" sz="2000">
                <a:solidFill>
                  <a:srgbClr val="CC00CC"/>
                </a:solidFill>
              </a:rPr>
              <a:t>8) Druh hasícího přístroje, u něhož je hasivo výrazně podchlazeno.</a:t>
            </a:r>
          </a:p>
          <a:p>
            <a:r>
              <a:rPr lang="cs-CZ" altLang="cs-CZ" sz="2000">
                <a:solidFill>
                  <a:srgbClr val="800000"/>
                </a:solidFill>
              </a:rPr>
              <a:t>9) Dnes již běžně nepoužívaný druh hasícího přístroje</a:t>
            </a:r>
            <a:r>
              <a:rPr lang="cs-CZ" altLang="cs-CZ" sz="2000"/>
              <a:t>.</a:t>
            </a:r>
          </a:p>
        </p:txBody>
      </p:sp>
      <p:sp>
        <p:nvSpPr>
          <p:cNvPr id="24580" name="TextovéPole 6"/>
          <p:cNvSpPr txBox="1">
            <a:spLocks noChangeArrowheads="1"/>
          </p:cNvSpPr>
          <p:nvPr/>
        </p:nvSpPr>
        <p:spPr bwMode="auto">
          <a:xfrm>
            <a:off x="5705475" y="227013"/>
            <a:ext cx="2466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 b="1">
                <a:solidFill>
                  <a:srgbClr val="FF0000"/>
                </a:solidFill>
              </a:rPr>
              <a:t>SPRÁVNÉ ŘEŠENÍ</a:t>
            </a:r>
          </a:p>
        </p:txBody>
      </p:sp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2" cstate="print"/>
          <a:srcRect r="30325"/>
          <a:stretch>
            <a:fillRect/>
          </a:stretch>
        </p:blipFill>
        <p:spPr bwMode="auto">
          <a:xfrm>
            <a:off x="93663" y="211138"/>
            <a:ext cx="5611812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altLang="cs-CZ" smtClean="0"/>
              <a:t>odkazy:</a:t>
            </a:r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1908175" y="2420938"/>
            <a:ext cx="5111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altLang="cs-CZ">
                <a:hlinkClick r:id="rId2"/>
              </a:rPr>
              <a:t>http://www.youtube.com/watch?v=Et_M0GlMq5c</a:t>
            </a:r>
            <a:endParaRPr lang="cs-CZ" altLang="cs-CZ"/>
          </a:p>
        </p:txBody>
      </p:sp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900113" y="1935163"/>
            <a:ext cx="4829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altLang="cs-CZ" sz="2400"/>
              <a:t>- bezpečné hašení hořícího oleje: </a:t>
            </a:r>
          </a:p>
        </p:txBody>
      </p:sp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900113" y="3213100"/>
            <a:ext cx="3571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altLang="cs-CZ" sz="2400"/>
              <a:t>- hasiči varují (CZ spoty)</a:t>
            </a:r>
          </a:p>
        </p:txBody>
      </p:sp>
      <p:sp>
        <p:nvSpPr>
          <p:cNvPr id="25606" name="Obdélník 1"/>
          <p:cNvSpPr>
            <a:spLocks noChangeArrowheads="1"/>
          </p:cNvSpPr>
          <p:nvPr/>
        </p:nvSpPr>
        <p:spPr bwMode="auto">
          <a:xfrm>
            <a:off x="1933575" y="3789363"/>
            <a:ext cx="5588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hlinkClick r:id="rId3"/>
              </a:rPr>
              <a:t>http://www.youtube.com/watch?v=gjytGKlHPl0</a:t>
            </a:r>
            <a:endParaRPr lang="cs-CZ" altLang="cs-CZ"/>
          </a:p>
          <a:p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algn="l" eaLnBrk="1" hangingPunct="1"/>
            <a:r>
              <a:rPr lang="cs-CZ" altLang="cs-CZ" smtClean="0"/>
              <a:t>použité zdroje:</a:t>
            </a:r>
          </a:p>
        </p:txBody>
      </p:sp>
      <p:sp>
        <p:nvSpPr>
          <p:cNvPr id="26627" name="Zástupný symbol pro obsah 2"/>
          <p:cNvSpPr>
            <a:spLocks noGrp="1"/>
          </p:cNvSpPr>
          <p:nvPr>
            <p:ph idx="1"/>
          </p:nvPr>
        </p:nvSpPr>
        <p:spPr>
          <a:xfrm>
            <a:off x="179388" y="1557338"/>
            <a:ext cx="8785225" cy="5111750"/>
          </a:xfrm>
        </p:spPr>
        <p:txBody>
          <a:bodyPr/>
          <a:lstStyle/>
          <a:p>
            <a:pPr eaLnBrk="1" hangingPunct="1"/>
            <a:r>
              <a:rPr lang="cs-CZ" altLang="cs-CZ" sz="2000" dirty="0" smtClean="0"/>
              <a:t>Oheň. </a:t>
            </a:r>
            <a:r>
              <a:rPr lang="cs-CZ" altLang="cs-CZ" sz="2000" i="1" dirty="0" err="1" smtClean="0"/>
              <a:t>Wikipedia.org</a:t>
            </a:r>
            <a:r>
              <a:rPr lang="cs-CZ" altLang="cs-CZ" sz="2000" dirty="0" smtClean="0"/>
              <a:t> [online]. 2014 [cit. 2014-03-24]. Dostupné z: </a:t>
            </a:r>
            <a:r>
              <a:rPr lang="cs-CZ" altLang="cs-CZ" sz="2000" dirty="0" smtClean="0"/>
              <a:t>http://commons.wikimedia.org/wiki/File:Flame_of_fire.jpg</a:t>
            </a:r>
            <a:endParaRPr lang="cs-CZ" altLang="cs-CZ" sz="2000" dirty="0" smtClean="0"/>
          </a:p>
          <a:p>
            <a:pPr eaLnBrk="1" hangingPunct="1"/>
            <a:r>
              <a:rPr lang="cs-CZ" altLang="cs-CZ" sz="2000" dirty="0" smtClean="0"/>
              <a:t>Hoření. </a:t>
            </a:r>
            <a:r>
              <a:rPr lang="cs-CZ" altLang="cs-CZ" sz="2000" dirty="0" smtClean="0"/>
              <a:t>BERGER:</a:t>
            </a:r>
            <a:r>
              <a:rPr lang="cs-CZ" altLang="cs-CZ" sz="2000" i="1" dirty="0" err="1" smtClean="0"/>
              <a:t>Wikipedia.org</a:t>
            </a:r>
            <a:r>
              <a:rPr lang="cs-CZ" altLang="cs-CZ" sz="2000" dirty="0" smtClean="0"/>
              <a:t> </a:t>
            </a:r>
            <a:r>
              <a:rPr lang="cs-CZ" altLang="cs-CZ" sz="2000" dirty="0" smtClean="0"/>
              <a:t>[online]. 2014 [cit. 2014-03-24]. Dostupné z: </a:t>
            </a:r>
            <a:r>
              <a:rPr lang="cs-CZ" altLang="cs-CZ" sz="2000" dirty="0" smtClean="0"/>
              <a:t>http://commons.wikimedia.org/wiki/File:Et_baal.jpg</a:t>
            </a:r>
            <a:endParaRPr lang="cs-CZ" altLang="cs-CZ" sz="2000" dirty="0" smtClean="0"/>
          </a:p>
          <a:p>
            <a:pPr eaLnBrk="1" hangingPunct="1"/>
            <a:r>
              <a:rPr lang="cs-CZ" altLang="cs-CZ" sz="2000" dirty="0" smtClean="0"/>
              <a:t>Svíčka. </a:t>
            </a:r>
            <a:r>
              <a:rPr lang="cs-CZ" altLang="cs-CZ" sz="2000" dirty="0" smtClean="0"/>
              <a:t>GEISLER:</a:t>
            </a:r>
            <a:r>
              <a:rPr lang="cs-CZ" altLang="cs-CZ" sz="2000" i="1" dirty="0" err="1" smtClean="0"/>
              <a:t>Wikipedia.org</a:t>
            </a:r>
            <a:r>
              <a:rPr lang="cs-CZ" altLang="cs-CZ" sz="2000" dirty="0" smtClean="0"/>
              <a:t> </a:t>
            </a:r>
            <a:r>
              <a:rPr lang="cs-CZ" altLang="cs-CZ" sz="2000" dirty="0" smtClean="0"/>
              <a:t>[online]. 2014 [cit. 2014-03-24]. Dostupné z: </a:t>
            </a:r>
            <a:r>
              <a:rPr lang="cs-CZ" altLang="cs-CZ" sz="2000" dirty="0" smtClean="0"/>
              <a:t>http://commons.wikimedia.org/wiki/File:Candle-calendar.jpg</a:t>
            </a:r>
            <a:endParaRPr lang="cs-CZ" altLang="cs-CZ" sz="2000" dirty="0" smtClean="0"/>
          </a:p>
          <a:p>
            <a:pPr eaLnBrk="1" hangingPunct="1"/>
            <a:r>
              <a:rPr lang="it-IT" altLang="cs-CZ" sz="2000" dirty="0" smtClean="0"/>
              <a:t>Hořlavina. </a:t>
            </a:r>
            <a:r>
              <a:rPr lang="cs-CZ" altLang="cs-CZ" sz="2000" dirty="0" smtClean="0"/>
              <a:t>Autor neuveden:</a:t>
            </a:r>
            <a:r>
              <a:rPr lang="it-IT" altLang="cs-CZ" sz="2000" i="1" dirty="0" smtClean="0"/>
              <a:t>Wikipedia.org</a:t>
            </a:r>
            <a:r>
              <a:rPr lang="it-IT" altLang="cs-CZ" sz="2000" dirty="0" smtClean="0"/>
              <a:t> </a:t>
            </a:r>
            <a:r>
              <a:rPr lang="it-IT" altLang="cs-CZ" sz="2000" dirty="0" smtClean="0"/>
              <a:t>[online]. 2013 [cit. 2014-03-24]. Dostupné z: </a:t>
            </a:r>
            <a:r>
              <a:rPr lang="it-IT" altLang="cs-CZ" sz="2000" dirty="0" smtClean="0"/>
              <a:t>http://commons.wikimedia.org/wiki/File:F_inflammable.png</a:t>
            </a:r>
            <a:endParaRPr lang="cs-CZ" altLang="cs-CZ" sz="2000" dirty="0" smtClean="0"/>
          </a:p>
          <a:p>
            <a:pPr eaLnBrk="1" hangingPunct="1"/>
            <a:r>
              <a:rPr lang="cs-CZ" altLang="cs-CZ" sz="2000" dirty="0" smtClean="0"/>
              <a:t>Bezpečnostní klasifikace. </a:t>
            </a:r>
            <a:r>
              <a:rPr lang="cs-CZ" altLang="cs-CZ" sz="2000" i="1" dirty="0" err="1" smtClean="0"/>
              <a:t>Wikipedia.org</a:t>
            </a:r>
            <a:r>
              <a:rPr lang="cs-CZ" altLang="cs-CZ" sz="2000" dirty="0" smtClean="0"/>
              <a:t> [online]. 2013 [cit. 2014-03-24]. Dostupné z: http://</a:t>
            </a:r>
            <a:r>
              <a:rPr lang="cs-CZ" altLang="cs-CZ" sz="2000" dirty="0" smtClean="0"/>
              <a:t>cs.wikipedia.org/wiki/Bezpe%C4%8Dnostn%C3%AD_klasifikace</a:t>
            </a:r>
            <a:endParaRPr lang="cs-CZ" altLang="cs-CZ" sz="2000" dirty="0" smtClean="0"/>
          </a:p>
          <a:p>
            <a:pPr eaLnBrk="1" hangingPunct="1"/>
            <a:r>
              <a:rPr lang="cs-CZ" altLang="cs-CZ" sz="2000" dirty="0" smtClean="0"/>
              <a:t>Hasící přístroj. </a:t>
            </a:r>
            <a:r>
              <a:rPr lang="cs-CZ" altLang="cs-CZ" sz="2000" dirty="0" smtClean="0"/>
              <a:t>ALIGHIERI:</a:t>
            </a:r>
            <a:r>
              <a:rPr lang="cs-CZ" altLang="cs-CZ" sz="2000" i="1" dirty="0" err="1" smtClean="0"/>
              <a:t>Wikipedia.org</a:t>
            </a:r>
            <a:r>
              <a:rPr lang="cs-CZ" altLang="cs-CZ" sz="2000" dirty="0" smtClean="0"/>
              <a:t> </a:t>
            </a:r>
            <a:r>
              <a:rPr lang="cs-CZ" altLang="cs-CZ" sz="2000" dirty="0" smtClean="0"/>
              <a:t>[online]. 2013 [cit. 2014-03-24]. Dostupné z: </a:t>
            </a:r>
            <a:r>
              <a:rPr lang="cs-CZ" altLang="cs-CZ" sz="2000" dirty="0" smtClean="0"/>
              <a:t>http://commons.wikimedia.org/wiki/File:FireExtinguisherABC.jpg</a:t>
            </a:r>
          </a:p>
          <a:p>
            <a:pPr eaLnBrk="1" hangingPunct="1"/>
            <a:endParaRPr lang="cs-CZ" altLang="cs-CZ" sz="2000" dirty="0" smtClean="0"/>
          </a:p>
          <a:p>
            <a:pPr eaLnBrk="1" hangingPunct="1"/>
            <a:endParaRPr lang="cs-CZ" altLang="cs-CZ" sz="2000" dirty="0" smtClean="0"/>
          </a:p>
          <a:p>
            <a:pPr eaLnBrk="1" hangingPunct="1"/>
            <a:endParaRPr lang="cs-CZ" alt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 skla">
  <a:themeElements>
    <a:clrScheme name="Vrstvy skla 2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00"/>
      </a:hlink>
      <a:folHlink>
        <a:srgbClr val="FFFF99"/>
      </a:folHlink>
    </a:clrScheme>
    <a:fontScheme name="Vrstvy skla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642</TotalTime>
  <Words>1088</Words>
  <Application>Microsoft Office PowerPoint</Application>
  <PresentationFormat>Předvádění na obrazovce (4:3)</PresentationFormat>
  <Paragraphs>159</Paragraphs>
  <Slides>22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3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31" baseType="lpstr">
      <vt:lpstr>Arial</vt:lpstr>
      <vt:lpstr>Arial Black</vt:lpstr>
      <vt:lpstr>Wingdings</vt:lpstr>
      <vt:lpstr>Calibri</vt:lpstr>
      <vt:lpstr>Comic Sans MS</vt:lpstr>
      <vt:lpstr>Vrstvy skla</vt:lpstr>
      <vt:lpstr>Motiv systému Office</vt:lpstr>
      <vt:lpstr>1_Motiv systému Office</vt:lpstr>
      <vt:lpstr>Microsoft Word Document</vt:lpstr>
      <vt:lpstr>Snímek 1</vt:lpstr>
      <vt:lpstr>HOŘLAVINY</vt:lpstr>
      <vt:lpstr>HOŘENÍ</vt:lpstr>
      <vt:lpstr>PODMÍNKY HOŘENÍ</vt:lpstr>
      <vt:lpstr>PODMÍNKY HOŘENÍ - hořlavina</vt:lpstr>
      <vt:lpstr>PODMÍNKY HOŘENÍ - kyslík</vt:lpstr>
      <vt:lpstr>PODMÍNKY HOŘENÍ - teplota</vt:lpstr>
      <vt:lpstr>HOŘLAVINY</vt:lpstr>
      <vt:lpstr>HOŘLAVINY</vt:lpstr>
      <vt:lpstr>teploty vzplanutí vybraných hořlavin</vt:lpstr>
      <vt:lpstr>Označení hořlavin  - bezpečnostní tabulky</vt:lpstr>
      <vt:lpstr>HASÍCÍ PŘÍSTROJE</vt:lpstr>
      <vt:lpstr>HASÍCÍ PŘÍSTROJE                        - vodní</vt:lpstr>
      <vt:lpstr>HASÍCÍ PŘÍSTROJE                     - pěnový</vt:lpstr>
      <vt:lpstr>HASÍCÍ PŘÍSTROJE - práškový</vt:lpstr>
      <vt:lpstr>HASÍCÍ PŘÍSTROJE - sněhový</vt:lpstr>
      <vt:lpstr>Popáleniny a první pomoc</vt:lpstr>
      <vt:lpstr>Snímek 18</vt:lpstr>
      <vt:lpstr>Snímek 19</vt:lpstr>
      <vt:lpstr>Snímek 20</vt:lpstr>
      <vt:lpstr>odkazy: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HOŘLAVINY</dc:title>
  <dc:creator>User</dc:creator>
  <cp:lastModifiedBy>Dum</cp:lastModifiedBy>
  <cp:revision>24</cp:revision>
  <dcterms:created xsi:type="dcterms:W3CDTF">2011-12-17T16:14:56Z</dcterms:created>
  <dcterms:modified xsi:type="dcterms:W3CDTF">2014-03-25T12:16:07Z</dcterms:modified>
</cp:coreProperties>
</file>