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1" r:id="rId1"/>
  </p:sldMasterIdLst>
  <p:sldIdLst>
    <p:sldId id="26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8" r:id="rId11"/>
    <p:sldId id="269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9" autoAdjust="0"/>
    <p:restoredTop sz="94729" autoAdjust="0"/>
  </p:normalViewPr>
  <p:slideViewPr>
    <p:cSldViewPr>
      <p:cViewPr varScale="1">
        <p:scale>
          <a:sx n="87" d="100"/>
          <a:sy n="87" d="100"/>
        </p:scale>
        <p:origin x="-1470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  <p:sldLayoutId id="2147483705" r:id="rId4"/>
    <p:sldLayoutId id="2147483706" r:id="rId5"/>
    <p:sldLayoutId id="2147483707" r:id="rId6"/>
    <p:sldLayoutId id="2147483708" r:id="rId7"/>
    <p:sldLayoutId id="2147483709" r:id="rId8"/>
    <p:sldLayoutId id="2147483710" r:id="rId9"/>
    <p:sldLayoutId id="2147483711" r:id="rId10"/>
    <p:sldLayoutId id="2147483712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gif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29.jpe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8.jpeg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q=kapitol&amp;hl=cs&amp;tbm=isch&amp;tbnid=SJNeQwYw2ErJqM:&amp;imgrefurl=http://www.dovolena.eu/usa/kapitol/&amp;docid=dMUjPmFh00fk3M&amp;w=500&amp;h=374&amp;ei=ZgViTrS5F4T64QTVkq2aCg&amp;zoom=1&amp;iact=hc&amp;vpx=141&amp;vpy=270&amp;dur=460&amp;hovh=194&amp;hovw=260&amp;tx=173&amp;ty=87&amp;page=1&amp;tbnh=133&amp;tbnw=177&amp;start=0&amp;ndsp=16&amp;ved=1t:429,r:6,s:0&amp;biw=1191&amp;bih=599" TargetMode="External"/><Relationship Id="rId2" Type="http://schemas.openxmlformats.org/officeDocument/2006/relationships/hyperlink" Target="http://cs.wikipedia.org/wiki/US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70218387"/>
              </p:ext>
            </p:extLst>
          </p:nvPr>
        </p:nvGraphicFramePr>
        <p:xfrm>
          <a:off x="683568" y="5308429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20650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Zeměpis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7.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VY_52_INOVACE_15_USA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51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Vladimír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Kopal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04945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707015"/>
            <a:ext cx="6965245" cy="1202485"/>
          </a:xfrm>
        </p:spPr>
        <p:txBody>
          <a:bodyPr>
            <a:noAutofit/>
          </a:bodyPr>
          <a:lstStyle/>
          <a:p>
            <a:pPr algn="l"/>
            <a:r>
              <a:rPr lang="cs-CZ" sz="8000" dirty="0" smtClean="0">
                <a:latin typeface="Stencil" pitchFamily="82" charset="0"/>
              </a:rPr>
              <a:t>USA</a:t>
            </a:r>
            <a:endParaRPr lang="cs-CZ" sz="8000" dirty="0">
              <a:latin typeface="Stencil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7" name="Picture 3" descr="C:\Users\OEM\Pictures\usa vlajk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764438"/>
            <a:ext cx="4035754" cy="241014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OEM\Pictures\usa.znak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5140" y="3250766"/>
            <a:ext cx="3073876" cy="296828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C:\Users\OEM\Pictures\americkakuchyne2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8931" y="1797372"/>
            <a:ext cx="2273158" cy="3195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OEM\Pictures\541px-United_States_(orthographic_projection)_svg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7704" y="3419552"/>
            <a:ext cx="2687436" cy="279949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5850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492880" y="2564904"/>
            <a:ext cx="3292837" cy="1202485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Stencil" pitchFamily="82" charset="0"/>
              </a:rPr>
              <a:t>Oficiální název: </a:t>
            </a:r>
            <a:br>
              <a:rPr lang="cs-CZ" dirty="0" smtClean="0">
                <a:latin typeface="Stencil" pitchFamily="82" charset="0"/>
              </a:rPr>
            </a:br>
            <a:r>
              <a:rPr lang="cs-CZ" dirty="0" err="1" smtClean="0">
                <a:latin typeface="Stencil" pitchFamily="82" charset="0"/>
              </a:rPr>
              <a:t>Usa</a:t>
            </a:r>
            <a:endParaRPr lang="cs-CZ" dirty="0">
              <a:latin typeface="Stencil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052736"/>
            <a:ext cx="7200800" cy="3603812"/>
          </a:xfrm>
        </p:spPr>
        <p:txBody>
          <a:bodyPr/>
          <a:lstStyle/>
          <a:p>
            <a:r>
              <a:rPr lang="cs-CZ" sz="3200" dirty="0" smtClean="0">
                <a:latin typeface="Stencil" pitchFamily="82" charset="0"/>
              </a:rPr>
              <a:t>Oficiální název</a:t>
            </a:r>
            <a:r>
              <a:rPr lang="cs-CZ" dirty="0" smtClean="0">
                <a:latin typeface="Stencil" pitchFamily="82" charset="0"/>
              </a:rPr>
              <a:t>:  </a:t>
            </a:r>
            <a:r>
              <a:rPr lang="cs-CZ" dirty="0" smtClean="0">
                <a:latin typeface="Arial Narrow" pitchFamily="34" charset="0"/>
              </a:rPr>
              <a:t>Spojené státy americké</a:t>
            </a:r>
          </a:p>
          <a:p>
            <a:r>
              <a:rPr lang="cs-CZ" sz="3200" dirty="0" err="1" smtClean="0">
                <a:latin typeface="Stencil" pitchFamily="82" charset="0"/>
              </a:rPr>
              <a:t>Usa</a:t>
            </a:r>
            <a:r>
              <a:rPr lang="cs-CZ" dirty="0" smtClean="0">
                <a:latin typeface="Stencil" pitchFamily="82" charset="0"/>
              </a:rPr>
              <a:t>: </a:t>
            </a:r>
            <a:r>
              <a:rPr lang="cs-CZ" dirty="0" smtClean="0">
                <a:latin typeface="Arial Narrow" pitchFamily="34" charset="0"/>
              </a:rPr>
              <a:t>United </a:t>
            </a:r>
            <a:r>
              <a:rPr lang="cs-CZ" dirty="0" err="1" smtClean="0">
                <a:latin typeface="Arial Narrow" pitchFamily="34" charset="0"/>
              </a:rPr>
              <a:t>States</a:t>
            </a:r>
            <a:r>
              <a:rPr lang="cs-CZ" dirty="0" smtClean="0">
                <a:latin typeface="Arial Narrow" pitchFamily="34" charset="0"/>
              </a:rPr>
              <a:t> </a:t>
            </a:r>
            <a:r>
              <a:rPr lang="cs-CZ" dirty="0" err="1" smtClean="0">
                <a:latin typeface="Arial Narrow" pitchFamily="34" charset="0"/>
              </a:rPr>
              <a:t>of</a:t>
            </a:r>
            <a:r>
              <a:rPr lang="cs-CZ" dirty="0" smtClean="0">
                <a:latin typeface="Arial Narrow" pitchFamily="34" charset="0"/>
              </a:rPr>
              <a:t> America</a:t>
            </a:r>
            <a:endParaRPr lang="cs-CZ" dirty="0" smtClean="0">
              <a:latin typeface="Stencil" pitchFamily="82" charset="0"/>
            </a:endParaRPr>
          </a:p>
          <a:p>
            <a:r>
              <a:rPr lang="cs-CZ" sz="3200" dirty="0" smtClean="0">
                <a:latin typeface="Stencil" pitchFamily="82" charset="0"/>
              </a:rPr>
              <a:t>Federativní stát</a:t>
            </a:r>
            <a:r>
              <a:rPr lang="cs-CZ" dirty="0" smtClean="0">
                <a:latin typeface="Stencil" pitchFamily="82" charset="0"/>
              </a:rPr>
              <a:t>: </a:t>
            </a:r>
            <a:r>
              <a:rPr lang="cs-CZ" dirty="0" smtClean="0">
                <a:latin typeface="Arial Narrow" pitchFamily="34" charset="0"/>
              </a:rPr>
              <a:t>skládá se z 50 států</a:t>
            </a:r>
            <a:endParaRPr lang="cs-CZ" dirty="0">
              <a:latin typeface="Stencil" pitchFamily="82" charset="0"/>
            </a:endParaRPr>
          </a:p>
        </p:txBody>
      </p:sp>
      <p:pic>
        <p:nvPicPr>
          <p:cNvPr id="2050" name="Picture 2" descr="C:\Users\OEM\Pictures\politickamapausa2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0" y="2780928"/>
            <a:ext cx="4572000" cy="33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7905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Stencil" pitchFamily="82" charset="0"/>
              </a:rPr>
              <a:t>Základní údaje:</a:t>
            </a:r>
            <a:endParaRPr lang="cs-CZ" dirty="0">
              <a:latin typeface="Stencil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772816"/>
            <a:ext cx="7344816" cy="4464496"/>
          </a:xfrm>
        </p:spPr>
        <p:txBody>
          <a:bodyPr>
            <a:normAutofit fontScale="92500"/>
          </a:bodyPr>
          <a:lstStyle/>
          <a:p>
            <a:r>
              <a:rPr lang="cs-CZ" dirty="0" smtClean="0">
                <a:latin typeface="Stencil" pitchFamily="82" charset="0"/>
              </a:rPr>
              <a:t>Rozloha: </a:t>
            </a:r>
            <a:r>
              <a:rPr lang="cs-CZ" dirty="0" smtClean="0">
                <a:latin typeface="Arial Narrow" pitchFamily="34" charset="0"/>
              </a:rPr>
              <a:t>9 809 400 km</a:t>
            </a:r>
            <a:r>
              <a:rPr lang="cs-CZ" baseline="30000" dirty="0" smtClean="0">
                <a:latin typeface="Arial Narrow" pitchFamily="34" charset="0"/>
              </a:rPr>
              <a:t>2</a:t>
            </a:r>
            <a:endParaRPr lang="cs-CZ" baseline="30000" dirty="0" smtClean="0">
              <a:latin typeface="Stencil" pitchFamily="82" charset="0"/>
            </a:endParaRPr>
          </a:p>
          <a:p>
            <a:r>
              <a:rPr lang="cs-CZ" dirty="0" smtClean="0">
                <a:latin typeface="Stencil" pitchFamily="82" charset="0"/>
              </a:rPr>
              <a:t>Po</a:t>
            </a:r>
            <a:r>
              <a:rPr lang="cs-CZ" b="1" dirty="0" smtClean="0">
                <a:latin typeface="+mj-lt"/>
              </a:rPr>
              <a:t>č</a:t>
            </a:r>
            <a:r>
              <a:rPr lang="cs-CZ" dirty="0" smtClean="0">
                <a:latin typeface="Stencil" pitchFamily="82" charset="0"/>
              </a:rPr>
              <a:t>et obyvatel: </a:t>
            </a:r>
            <a:r>
              <a:rPr lang="cs-CZ" dirty="0" smtClean="0">
                <a:latin typeface="Arial Narrow" pitchFamily="34" charset="0"/>
              </a:rPr>
              <a:t>268 233 000</a:t>
            </a:r>
            <a:endParaRPr lang="cs-CZ" dirty="0" smtClean="0">
              <a:latin typeface="Stencil" pitchFamily="82" charset="0"/>
            </a:endParaRPr>
          </a:p>
          <a:p>
            <a:r>
              <a:rPr lang="cs-CZ" dirty="0" smtClean="0">
                <a:latin typeface="Stencil" pitchFamily="82" charset="0"/>
              </a:rPr>
              <a:t>Hlavní město: </a:t>
            </a:r>
            <a:r>
              <a:rPr lang="cs-CZ" dirty="0" smtClean="0">
                <a:latin typeface="Arial Narrow" pitchFamily="34" charset="0"/>
              </a:rPr>
              <a:t>Washington</a:t>
            </a:r>
            <a:endParaRPr lang="cs-CZ" dirty="0" smtClean="0">
              <a:latin typeface="Stencil" pitchFamily="82" charset="0"/>
            </a:endParaRPr>
          </a:p>
          <a:p>
            <a:r>
              <a:rPr lang="cs-CZ" dirty="0" smtClean="0">
                <a:latin typeface="Stencil" pitchFamily="82" charset="0"/>
              </a:rPr>
              <a:t>Další města: </a:t>
            </a:r>
            <a:r>
              <a:rPr lang="cs-CZ" dirty="0" smtClean="0">
                <a:latin typeface="Arial Narrow" pitchFamily="34" charset="0"/>
              </a:rPr>
              <a:t>New York, Los Angeles, Detroit, Chicago,</a:t>
            </a:r>
          </a:p>
          <a:p>
            <a:pPr marL="0" indent="0">
              <a:buNone/>
            </a:pPr>
            <a:r>
              <a:rPr lang="cs-CZ" dirty="0">
                <a:latin typeface="Arial Narrow" pitchFamily="34" charset="0"/>
              </a:rPr>
              <a:t> </a:t>
            </a:r>
            <a:r>
              <a:rPr lang="cs-CZ" dirty="0" smtClean="0">
                <a:latin typeface="Arial Narrow" pitchFamily="34" charset="0"/>
              </a:rPr>
              <a:t>                                Boston, Houston, San Francisko, Dallas</a:t>
            </a:r>
            <a:endParaRPr lang="cs-CZ" dirty="0" smtClean="0">
              <a:latin typeface="Stencil" pitchFamily="82" charset="0"/>
            </a:endParaRPr>
          </a:p>
          <a:p>
            <a:r>
              <a:rPr lang="cs-CZ" dirty="0" smtClean="0">
                <a:latin typeface="Stencil" pitchFamily="82" charset="0"/>
              </a:rPr>
              <a:t>Úřední jazyk: </a:t>
            </a:r>
            <a:r>
              <a:rPr lang="cs-CZ" dirty="0" smtClean="0">
                <a:latin typeface="Arial Narrow" pitchFamily="34" charset="0"/>
              </a:rPr>
              <a:t>angličtina</a:t>
            </a:r>
            <a:endParaRPr lang="cs-CZ" dirty="0" smtClean="0">
              <a:latin typeface="Stencil" pitchFamily="82" charset="0"/>
            </a:endParaRPr>
          </a:p>
          <a:p>
            <a:r>
              <a:rPr lang="cs-CZ" dirty="0" smtClean="0">
                <a:latin typeface="Stencil" pitchFamily="82" charset="0"/>
              </a:rPr>
              <a:t>Náboženství: </a:t>
            </a:r>
            <a:r>
              <a:rPr lang="cs-CZ" dirty="0" smtClean="0">
                <a:latin typeface="Arial Narrow" pitchFamily="34" charset="0"/>
              </a:rPr>
              <a:t>křesťanství, judaismus, islám</a:t>
            </a:r>
            <a:endParaRPr lang="cs-CZ" dirty="0" smtClean="0">
              <a:latin typeface="Stencil" pitchFamily="82" charset="0"/>
            </a:endParaRPr>
          </a:p>
          <a:p>
            <a:r>
              <a:rPr lang="cs-CZ" dirty="0" smtClean="0">
                <a:latin typeface="Stencil" pitchFamily="82" charset="0"/>
              </a:rPr>
              <a:t>Měna: </a:t>
            </a:r>
            <a:r>
              <a:rPr lang="cs-CZ" dirty="0" smtClean="0">
                <a:latin typeface="Arial Narrow" pitchFamily="34" charset="0"/>
              </a:rPr>
              <a:t>americký dolar</a:t>
            </a:r>
            <a:endParaRPr lang="cs-CZ" dirty="0" smtClean="0">
              <a:latin typeface="Stencil" pitchFamily="82" charset="0"/>
            </a:endParaRPr>
          </a:p>
          <a:p>
            <a:r>
              <a:rPr lang="cs-CZ" dirty="0" smtClean="0">
                <a:latin typeface="Stencil" pitchFamily="82" charset="0"/>
              </a:rPr>
              <a:t>Vývozní položky: </a:t>
            </a:r>
            <a:r>
              <a:rPr lang="cs-CZ" dirty="0" smtClean="0">
                <a:latin typeface="Arial Narrow" pitchFamily="34" charset="0"/>
              </a:rPr>
              <a:t>výrobky strojírenského a chemického </a:t>
            </a:r>
            <a:r>
              <a:rPr lang="cs-CZ" dirty="0" err="1" smtClean="0">
                <a:latin typeface="Arial Narrow" pitchFamily="34" charset="0"/>
              </a:rPr>
              <a:t>prů</a:t>
            </a:r>
            <a:r>
              <a:rPr lang="cs-CZ" dirty="0" smtClean="0">
                <a:latin typeface="Arial Narrow" pitchFamily="34" charset="0"/>
              </a:rPr>
              <a:t>-</a:t>
            </a:r>
          </a:p>
          <a:p>
            <a:pPr marL="0" indent="0">
              <a:buNone/>
            </a:pPr>
            <a:r>
              <a:rPr lang="cs-CZ" dirty="0">
                <a:latin typeface="Arial Narrow" pitchFamily="34" charset="0"/>
              </a:rPr>
              <a:t> </a:t>
            </a:r>
            <a:r>
              <a:rPr lang="cs-CZ" dirty="0" smtClean="0">
                <a:latin typeface="Arial Narrow" pitchFamily="34" charset="0"/>
              </a:rPr>
              <a:t>                                           </a:t>
            </a:r>
            <a:r>
              <a:rPr lang="cs-CZ" dirty="0" err="1" smtClean="0">
                <a:latin typeface="Arial Narrow" pitchFamily="34" charset="0"/>
              </a:rPr>
              <a:t>myslu</a:t>
            </a:r>
            <a:r>
              <a:rPr lang="cs-CZ" dirty="0" smtClean="0">
                <a:latin typeface="Arial Narrow" pitchFamily="34" charset="0"/>
              </a:rPr>
              <a:t>, uhlí, pšenice, kukuřice</a:t>
            </a:r>
            <a:endParaRPr lang="cs-CZ" dirty="0" smtClean="0">
              <a:latin typeface="Stencil" pitchFamily="82" charset="0"/>
            </a:endParaRPr>
          </a:p>
          <a:p>
            <a:r>
              <a:rPr lang="cs-CZ" dirty="0" smtClean="0">
                <a:latin typeface="Stencil" pitchFamily="82" charset="0"/>
              </a:rPr>
              <a:t>Státní zřízení: </a:t>
            </a:r>
            <a:r>
              <a:rPr lang="cs-CZ" dirty="0" smtClean="0">
                <a:latin typeface="Arial Narrow" pitchFamily="34" charset="0"/>
              </a:rPr>
              <a:t>republika</a:t>
            </a:r>
            <a:endParaRPr lang="cs-CZ" dirty="0">
              <a:latin typeface="Stencil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77225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09004" y="548680"/>
            <a:ext cx="6965245" cy="1202485"/>
          </a:xfrm>
        </p:spPr>
        <p:txBody>
          <a:bodyPr/>
          <a:lstStyle/>
          <a:p>
            <a:r>
              <a:rPr lang="cs-CZ" dirty="0" smtClean="0">
                <a:latin typeface="Stencil" pitchFamily="82" charset="0"/>
              </a:rPr>
              <a:t>Národní parky </a:t>
            </a:r>
            <a:r>
              <a:rPr lang="cs-CZ" dirty="0" err="1" smtClean="0">
                <a:latin typeface="Stencil" pitchFamily="82" charset="0"/>
              </a:rPr>
              <a:t>usa</a:t>
            </a:r>
            <a:endParaRPr lang="cs-CZ" dirty="0">
              <a:latin typeface="Stencil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75656" y="1412776"/>
            <a:ext cx="6421328" cy="3603812"/>
          </a:xfrm>
        </p:spPr>
        <p:txBody>
          <a:bodyPr/>
          <a:lstStyle/>
          <a:p>
            <a:r>
              <a:rPr lang="cs-CZ" dirty="0" err="1" smtClean="0">
                <a:latin typeface="Arial Narrow" pitchFamily="34" charset="0"/>
              </a:rPr>
              <a:t>Yellowstonský</a:t>
            </a:r>
            <a:r>
              <a:rPr lang="cs-CZ" dirty="0" smtClean="0">
                <a:latin typeface="Arial Narrow" pitchFamily="34" charset="0"/>
              </a:rPr>
              <a:t>, </a:t>
            </a:r>
            <a:r>
              <a:rPr lang="cs-CZ" dirty="0" err="1" smtClean="0">
                <a:latin typeface="Arial Narrow" pitchFamily="34" charset="0"/>
              </a:rPr>
              <a:t>Denali</a:t>
            </a:r>
            <a:r>
              <a:rPr lang="cs-CZ" dirty="0" smtClean="0">
                <a:latin typeface="Arial Narrow" pitchFamily="34" charset="0"/>
              </a:rPr>
              <a:t>, Gran Canyon, </a:t>
            </a:r>
            <a:r>
              <a:rPr lang="cs-CZ" dirty="0" err="1" smtClean="0">
                <a:latin typeface="Arial Narrow" pitchFamily="34" charset="0"/>
              </a:rPr>
              <a:t>Bryce</a:t>
            </a:r>
            <a:r>
              <a:rPr lang="cs-CZ" dirty="0" smtClean="0">
                <a:latin typeface="Arial Narrow" pitchFamily="34" charset="0"/>
              </a:rPr>
              <a:t> Canyon</a:t>
            </a:r>
            <a:endParaRPr lang="cs-CZ" dirty="0">
              <a:latin typeface="Arial Narrow" pitchFamily="34" charset="0"/>
            </a:endParaRPr>
          </a:p>
        </p:txBody>
      </p:sp>
      <p:pic>
        <p:nvPicPr>
          <p:cNvPr id="3074" name="Picture 2" descr="C:\Users\OEM\Pictures\Mount_McKinley_and_Denali_National_Park_Road_2048px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0363" y="1916832"/>
            <a:ext cx="3552757" cy="266429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42912" y="2091753"/>
            <a:ext cx="29076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NP </a:t>
            </a:r>
            <a:r>
              <a:rPr lang="cs-CZ" dirty="0" err="1" smtClean="0"/>
              <a:t>Denali</a:t>
            </a:r>
            <a:r>
              <a:rPr lang="cs-CZ" dirty="0" smtClean="0"/>
              <a:t> (</a:t>
            </a:r>
            <a:r>
              <a:rPr lang="cs-CZ" dirty="0"/>
              <a:t>M</a:t>
            </a:r>
            <a:r>
              <a:rPr lang="cs-CZ" dirty="0" smtClean="0"/>
              <a:t>ount </a:t>
            </a:r>
            <a:r>
              <a:rPr lang="cs-CZ" dirty="0" err="1" smtClean="0"/>
              <a:t>McKinley</a:t>
            </a:r>
            <a:r>
              <a:rPr lang="cs-CZ" dirty="0" smtClean="0"/>
              <a:t>)</a:t>
            </a:r>
            <a:endParaRPr lang="cs-CZ" dirty="0"/>
          </a:p>
        </p:txBody>
      </p:sp>
      <p:pic>
        <p:nvPicPr>
          <p:cNvPr id="3075" name="Picture 3" descr="C:\Users\OEM\Pictures\Bryce-Canyon-NP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887054"/>
            <a:ext cx="3544459" cy="254964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OEM\Pictures\Terraces-Atop-Mammoth-Hot-Springs-Yellowstone-National-Park-Wyoming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4343" y="4005064"/>
            <a:ext cx="4032448" cy="223224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084097" y="5805264"/>
            <a:ext cx="18635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Yellowstonský</a:t>
            </a:r>
            <a:r>
              <a:rPr lang="cs-CZ" dirty="0" smtClean="0"/>
              <a:t> NP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64685" y="4468470"/>
            <a:ext cx="14987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Bryce</a:t>
            </a:r>
            <a:r>
              <a:rPr lang="cs-CZ" dirty="0" smtClean="0"/>
              <a:t> Canyon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82657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570331"/>
            <a:ext cx="6965245" cy="1202485"/>
          </a:xfrm>
        </p:spPr>
        <p:txBody>
          <a:bodyPr/>
          <a:lstStyle/>
          <a:p>
            <a:r>
              <a:rPr lang="cs-CZ" dirty="0" smtClean="0">
                <a:latin typeface="Stencil" pitchFamily="82" charset="0"/>
              </a:rPr>
              <a:t>Fotogalerie 1</a:t>
            </a:r>
            <a:endParaRPr lang="cs-CZ" dirty="0">
              <a:latin typeface="Stencil" pitchFamily="82" charset="0"/>
            </a:endParaRPr>
          </a:p>
        </p:txBody>
      </p:sp>
      <p:pic>
        <p:nvPicPr>
          <p:cNvPr id="1026" name="Picture 2" descr="C:\Users\OEM\Pictures\330px-Hollywood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3" y="3892253"/>
            <a:ext cx="3672408" cy="227612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1027" name="Picture 3" descr="C:\Users\OEM\Pictures\GoldenGateBridge-00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568000"/>
            <a:ext cx="3672408" cy="222104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3" name="TextovéPole 2"/>
          <p:cNvSpPr txBox="1"/>
          <p:nvPr/>
        </p:nvSpPr>
        <p:spPr>
          <a:xfrm>
            <a:off x="5796136" y="1624773"/>
            <a:ext cx="19359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m</a:t>
            </a:r>
            <a:r>
              <a:rPr lang="cs-CZ" dirty="0" smtClean="0"/>
              <a:t>ost </a:t>
            </a:r>
            <a:r>
              <a:rPr lang="cs-CZ" dirty="0" err="1" smtClean="0"/>
              <a:t>Golden</a:t>
            </a:r>
            <a:r>
              <a:rPr lang="cs-CZ" dirty="0" smtClean="0"/>
              <a:t> </a:t>
            </a:r>
            <a:r>
              <a:rPr lang="cs-CZ" dirty="0" err="1" smtClean="0"/>
              <a:t>Gate</a:t>
            </a:r>
            <a:endParaRPr lang="cs-CZ" dirty="0"/>
          </a:p>
        </p:txBody>
      </p:sp>
      <p:pic>
        <p:nvPicPr>
          <p:cNvPr id="1028" name="Picture 4" descr="C:\Users\OEM\Pictures\socha-svobody-2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568000"/>
            <a:ext cx="3176718" cy="459730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4" name="TextovéPole 3"/>
          <p:cNvSpPr txBox="1"/>
          <p:nvPr/>
        </p:nvSpPr>
        <p:spPr>
          <a:xfrm>
            <a:off x="859632" y="1629056"/>
            <a:ext cx="1641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Socha svobody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4768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498323"/>
            <a:ext cx="6965245" cy="1202485"/>
          </a:xfrm>
        </p:spPr>
        <p:txBody>
          <a:bodyPr/>
          <a:lstStyle/>
          <a:p>
            <a:r>
              <a:rPr lang="cs-CZ" dirty="0" smtClean="0">
                <a:latin typeface="Stencil" pitchFamily="82" charset="0"/>
              </a:rPr>
              <a:t>Fotogalerie 2</a:t>
            </a:r>
            <a:endParaRPr lang="cs-CZ" dirty="0">
              <a:latin typeface="Stencil" pitchFamily="82" charset="0"/>
            </a:endParaRPr>
          </a:p>
        </p:txBody>
      </p:sp>
      <p:pic>
        <p:nvPicPr>
          <p:cNvPr id="2050" name="Picture 2" descr="C:\Users\OEM\Pictures\USCapitol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406901"/>
            <a:ext cx="3559149" cy="266936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3" name="TextovéPole 2"/>
          <p:cNvSpPr txBox="1"/>
          <p:nvPr/>
        </p:nvSpPr>
        <p:spPr>
          <a:xfrm>
            <a:off x="1619672" y="1541745"/>
            <a:ext cx="865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Kapitol</a:t>
            </a:r>
            <a:endParaRPr lang="cs-CZ" dirty="0"/>
          </a:p>
        </p:txBody>
      </p:sp>
      <p:pic>
        <p:nvPicPr>
          <p:cNvPr id="2051" name="Picture 3" descr="C:\Users\OEM\Pictures\800px-Whtehousenorth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6810" y="3819578"/>
            <a:ext cx="5034136" cy="239901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4" name="TextovéPole 3"/>
          <p:cNvSpPr txBox="1"/>
          <p:nvPr/>
        </p:nvSpPr>
        <p:spPr>
          <a:xfrm>
            <a:off x="4164048" y="3892406"/>
            <a:ext cx="10214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Bílý dům</a:t>
            </a:r>
            <a:endParaRPr lang="cs-CZ" dirty="0"/>
          </a:p>
        </p:txBody>
      </p:sp>
      <p:pic>
        <p:nvPicPr>
          <p:cNvPr id="2052" name="Picture 4" descr="C:\Users\OEM\Pictures\las vegas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407710"/>
            <a:ext cx="3384376" cy="241480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</p:spTree>
    <p:extLst>
      <p:ext uri="{BB962C8B-B14F-4D97-AF65-F5344CB8AC3E}">
        <p14:creationId xmlns:p14="http://schemas.microsoft.com/office/powerpoint/2010/main" val="22931336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82502" y="548680"/>
            <a:ext cx="6965245" cy="1202485"/>
          </a:xfrm>
        </p:spPr>
        <p:txBody>
          <a:bodyPr/>
          <a:lstStyle/>
          <a:p>
            <a:r>
              <a:rPr lang="cs-CZ" dirty="0" smtClean="0">
                <a:latin typeface="Stencil" pitchFamily="82" charset="0"/>
              </a:rPr>
              <a:t>Fotogalerie-příroda</a:t>
            </a:r>
            <a:endParaRPr lang="cs-CZ" dirty="0">
              <a:latin typeface="Stencil" pitchFamily="82" charset="0"/>
            </a:endParaRPr>
          </a:p>
        </p:txBody>
      </p:sp>
      <p:pic>
        <p:nvPicPr>
          <p:cNvPr id="3075" name="Picture 3" descr="C:\Users\OEM\Pictures\route 6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3611" y="3577395"/>
            <a:ext cx="3600400" cy="265241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4" name="TextovéPole 3"/>
          <p:cNvSpPr txBox="1"/>
          <p:nvPr/>
        </p:nvSpPr>
        <p:spPr>
          <a:xfrm>
            <a:off x="5227553" y="3573016"/>
            <a:ext cx="1844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d</a:t>
            </a:r>
            <a:r>
              <a:rPr lang="cs-CZ" dirty="0" smtClean="0"/>
              <a:t>álnice Route 66</a:t>
            </a:r>
            <a:endParaRPr lang="cs-CZ" dirty="0"/>
          </a:p>
        </p:txBody>
      </p:sp>
      <p:pic>
        <p:nvPicPr>
          <p:cNvPr id="3076" name="Picture 4" descr="C:\Users\OEM\Pictures\pláž v us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577395"/>
            <a:ext cx="3628520" cy="265918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5" name="TextovéPole 4"/>
          <p:cNvSpPr txBox="1"/>
          <p:nvPr/>
        </p:nvSpPr>
        <p:spPr>
          <a:xfrm>
            <a:off x="3275856" y="3658147"/>
            <a:ext cx="11945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láž v USA</a:t>
            </a:r>
            <a:endParaRPr lang="cs-CZ" dirty="0"/>
          </a:p>
        </p:txBody>
      </p:sp>
      <p:pic>
        <p:nvPicPr>
          <p:cNvPr id="3077" name="Picture 5" descr="C:\Users\OEM\Pictures\hory v usa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9867" y="1545143"/>
            <a:ext cx="2980982" cy="189215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6" name="TextovéPole 5"/>
          <p:cNvSpPr txBox="1"/>
          <p:nvPr/>
        </p:nvSpPr>
        <p:spPr>
          <a:xfrm>
            <a:off x="7504758" y="1696821"/>
            <a:ext cx="103636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h</a:t>
            </a:r>
            <a:r>
              <a:rPr lang="cs-CZ" dirty="0" smtClean="0"/>
              <a:t>ory v USA</a:t>
            </a:r>
            <a:endParaRPr lang="cs-CZ" dirty="0"/>
          </a:p>
        </p:txBody>
      </p:sp>
      <p:pic>
        <p:nvPicPr>
          <p:cNvPr id="3078" name="Picture 6" descr="C:\Users\OEM\Pictures\usa příroda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552857"/>
            <a:ext cx="3413408" cy="187672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7" name="TextovéPole 6"/>
          <p:cNvSpPr txBox="1"/>
          <p:nvPr/>
        </p:nvSpPr>
        <p:spPr>
          <a:xfrm>
            <a:off x="899592" y="1571364"/>
            <a:ext cx="13266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říroda USA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67598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Stencil" pitchFamily="82" charset="0"/>
              </a:rPr>
              <a:t>Fotogalerie-lidé</a:t>
            </a:r>
            <a:endParaRPr lang="cs-CZ" dirty="0">
              <a:latin typeface="Stencil" pitchFamily="82" charset="0"/>
            </a:endParaRPr>
          </a:p>
        </p:txBody>
      </p:sp>
      <p:pic>
        <p:nvPicPr>
          <p:cNvPr id="4098" name="Picture 2" descr="C:\Users\OEM\Pictures\afroametičan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98658" l="32338" r="76617">
                        <a14:foregroundMark x1="36816" y1="20805" x2="42786" y2="6040"/>
                        <a14:foregroundMark x1="42786" y1="6711" x2="45274" y2="1342"/>
                        <a14:foregroundMark x1="40299" y1="12752" x2="40299" y2="12752"/>
                        <a14:foregroundMark x1="40299" y1="12752" x2="40299" y2="25503"/>
                        <a14:foregroundMark x1="40299" y1="24161" x2="32338" y2="82550"/>
                        <a14:foregroundMark x1="48259" y1="11409" x2="48259" y2="11409"/>
                        <a14:foregroundMark x1="50249" y1="7383" x2="50249" y2="7383"/>
                        <a14:foregroundMark x1="53234" y1="4027" x2="53234" y2="402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351" r="11162"/>
          <a:stretch/>
        </p:blipFill>
        <p:spPr bwMode="auto">
          <a:xfrm>
            <a:off x="-4255" y="1738430"/>
            <a:ext cx="2664296" cy="222884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119981" y="1770284"/>
            <a:ext cx="10801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Afroame-ričan</a:t>
            </a:r>
            <a:endParaRPr lang="cs-CZ" dirty="0"/>
          </a:p>
        </p:txBody>
      </p:sp>
      <p:pic>
        <p:nvPicPr>
          <p:cNvPr id="4099" name="Picture 3" descr="C:\Users\OEM\Pictures\amrika tlustoši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149080"/>
            <a:ext cx="2749847" cy="194421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4100" name="Picture 4" descr="C:\Users\OEM\Pictures\portorikánnec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1443" y="1738429"/>
            <a:ext cx="2689894" cy="222884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4" name="TextovéPole 3"/>
          <p:cNvSpPr txBox="1"/>
          <p:nvPr/>
        </p:nvSpPr>
        <p:spPr>
          <a:xfrm>
            <a:off x="5921337" y="1735450"/>
            <a:ext cx="14199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ortorikánec</a:t>
            </a:r>
            <a:endParaRPr lang="cs-CZ" dirty="0"/>
          </a:p>
        </p:txBody>
      </p:sp>
      <p:pic>
        <p:nvPicPr>
          <p:cNvPr id="4101" name="Picture 5" descr="C:\Users\OEM\Pictures\američtí černoši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9533" y="2646712"/>
            <a:ext cx="2160240" cy="338437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5" name="TextovéPole 4"/>
          <p:cNvSpPr txBox="1"/>
          <p:nvPr/>
        </p:nvSpPr>
        <p:spPr>
          <a:xfrm>
            <a:off x="6309713" y="2610574"/>
            <a:ext cx="18998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</a:t>
            </a:r>
            <a:r>
              <a:rPr lang="cs-CZ" dirty="0" smtClean="0"/>
              <a:t>merický černoch</a:t>
            </a:r>
            <a:endParaRPr lang="cs-CZ" dirty="0"/>
          </a:p>
        </p:txBody>
      </p:sp>
      <p:pic>
        <p:nvPicPr>
          <p:cNvPr id="4102" name="Picture 6" descr="C:\Users\OEM\Pictures\indiáni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4149081"/>
            <a:ext cx="2324100" cy="193104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6" name="TextovéPole 5"/>
          <p:cNvSpPr txBox="1"/>
          <p:nvPr/>
        </p:nvSpPr>
        <p:spPr>
          <a:xfrm>
            <a:off x="3671848" y="4145886"/>
            <a:ext cx="88093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Indián-</a:t>
            </a:r>
            <a:r>
              <a:rPr lang="cs-CZ" dirty="0" err="1" smtClean="0"/>
              <a:t>ka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691680" y="4181757"/>
            <a:ext cx="12330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o</a:t>
            </a:r>
            <a:r>
              <a:rPr lang="cs-CZ" dirty="0" smtClean="0">
                <a:solidFill>
                  <a:schemeClr val="bg1"/>
                </a:solidFill>
              </a:rPr>
              <a:t>bézní lidé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3607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Stencil" pitchFamily="82" charset="0"/>
              </a:rPr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132856"/>
            <a:ext cx="7776864" cy="3603812"/>
          </a:xfrm>
        </p:spPr>
        <p:txBody>
          <a:bodyPr/>
          <a:lstStyle/>
          <a:p>
            <a:r>
              <a:rPr lang="cs-CZ" dirty="0" smtClean="0"/>
              <a:t>1. Vyjmenuj alespoň 2 </a:t>
            </a:r>
            <a:r>
              <a:rPr lang="cs-CZ" dirty="0" err="1" smtClean="0"/>
              <a:t>nár</a:t>
            </a:r>
            <a:r>
              <a:rPr lang="cs-CZ" dirty="0" smtClean="0"/>
              <a:t>. parky v USA.</a:t>
            </a:r>
          </a:p>
          <a:p>
            <a:r>
              <a:rPr lang="cs-CZ" dirty="0" smtClean="0"/>
              <a:t>2. V jakém městě je Socha svobody?</a:t>
            </a:r>
          </a:p>
          <a:p>
            <a:r>
              <a:rPr lang="cs-CZ" dirty="0" smtClean="0"/>
              <a:t>3. Kde se nachází Bílý dům?</a:t>
            </a:r>
          </a:p>
          <a:p>
            <a:r>
              <a:rPr lang="cs-CZ" dirty="0" smtClean="0"/>
              <a:t>4. Jak se jmenuje známá dálnice pro všechny motorkáře.</a:t>
            </a:r>
          </a:p>
          <a:p>
            <a:r>
              <a:rPr lang="cs-CZ" dirty="0" smtClean="0"/>
              <a:t>5. Jaké typy lidí žijí v USA?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514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Stencil" pitchFamily="82" charset="0"/>
              </a:rPr>
              <a:t>Otázky a 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132856"/>
            <a:ext cx="7776864" cy="396044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1. Vyjmenuj alespoň 2 </a:t>
            </a:r>
            <a:r>
              <a:rPr lang="cs-CZ" dirty="0" err="1" smtClean="0"/>
              <a:t>nár</a:t>
            </a:r>
            <a:r>
              <a:rPr lang="cs-CZ" dirty="0" smtClean="0"/>
              <a:t>. parky v USA.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</a:t>
            </a:r>
            <a:r>
              <a:rPr lang="cs-CZ" dirty="0" err="1" smtClean="0">
                <a:solidFill>
                  <a:srgbClr val="FF0000"/>
                </a:solidFill>
              </a:rPr>
              <a:t>Yellowstonský</a:t>
            </a:r>
            <a:r>
              <a:rPr lang="cs-CZ" dirty="0" smtClean="0">
                <a:solidFill>
                  <a:srgbClr val="FF0000"/>
                </a:solidFill>
              </a:rPr>
              <a:t>, Grand Canyon, </a:t>
            </a:r>
            <a:r>
              <a:rPr lang="cs-CZ" dirty="0" err="1" smtClean="0">
                <a:solidFill>
                  <a:srgbClr val="FF0000"/>
                </a:solidFill>
              </a:rPr>
              <a:t>Denali</a:t>
            </a:r>
            <a:endParaRPr lang="cs-CZ" dirty="0" smtClean="0"/>
          </a:p>
          <a:p>
            <a:r>
              <a:rPr lang="cs-CZ" dirty="0" smtClean="0"/>
              <a:t>2. V jakém městě je Socha svobody?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</a:t>
            </a:r>
            <a:r>
              <a:rPr lang="cs-CZ" dirty="0" smtClean="0">
                <a:solidFill>
                  <a:srgbClr val="FF0000"/>
                </a:solidFill>
              </a:rPr>
              <a:t>New York</a:t>
            </a:r>
            <a:endParaRPr lang="cs-CZ" dirty="0" smtClean="0"/>
          </a:p>
          <a:p>
            <a:r>
              <a:rPr lang="cs-CZ" dirty="0" smtClean="0"/>
              <a:t>3. Kde se nachází Bílý dům?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</a:t>
            </a:r>
            <a:r>
              <a:rPr lang="cs-CZ" dirty="0" smtClean="0">
                <a:solidFill>
                  <a:srgbClr val="FF0000"/>
                </a:solidFill>
              </a:rPr>
              <a:t>Washington</a:t>
            </a:r>
            <a:endParaRPr lang="cs-CZ" dirty="0" smtClean="0"/>
          </a:p>
          <a:p>
            <a:r>
              <a:rPr lang="cs-CZ" dirty="0" smtClean="0"/>
              <a:t>4. Jak se jmenuje známá dálnice pro všechny motorkáře.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</a:t>
            </a:r>
            <a:r>
              <a:rPr lang="cs-CZ" dirty="0" smtClean="0">
                <a:solidFill>
                  <a:srgbClr val="FF0000"/>
                </a:solidFill>
              </a:rPr>
              <a:t>Route 66</a:t>
            </a:r>
            <a:endParaRPr lang="cs-CZ" dirty="0" smtClean="0"/>
          </a:p>
          <a:p>
            <a:r>
              <a:rPr lang="cs-CZ" dirty="0" smtClean="0"/>
              <a:t>5. Jaké typy lidí žijí v USA?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</a:t>
            </a:r>
            <a:r>
              <a:rPr lang="cs-CZ" dirty="0" smtClean="0">
                <a:solidFill>
                  <a:srgbClr val="FF0000"/>
                </a:solidFill>
              </a:rPr>
              <a:t>všechny rasy, velký počet obézních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237879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Stencil" pitchFamily="82" charset="0"/>
              </a:rPr>
              <a:t>ZDROJE</a:t>
            </a:r>
            <a:endParaRPr lang="cs-CZ" dirty="0">
              <a:latin typeface="Stencil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cs.wikipedia.org/wiki/USA</a:t>
            </a:r>
            <a:endParaRPr lang="cs-CZ" dirty="0" smtClean="0"/>
          </a:p>
          <a:p>
            <a:r>
              <a:rPr lang="cs-CZ" dirty="0">
                <a:hlinkClick r:id="rId3"/>
              </a:rPr>
              <a:t>http://www.google.cz/imgres?q=kapitol&amp;hl=cs&amp;tbm=isch&amp;tbnid=SJNeQwYw2ErJqM:&amp;imgrefurl=http://www.dovolena.eu/usa/kapitol/&amp;docid=dMUjPmFh00fk3M&amp;w=500&amp;h=374&amp;ei=ZgViTrS5F4T64QTVkq2aCg&amp;zoom=1&amp;iact=hc&amp;vpx=141&amp;vpy=270&amp;dur=460&amp;hovh=194&amp;hovw=260&amp;tx=173&amp;ty=87&amp;page=1&amp;tbnh=133&amp;tbnw=177&amp;start=0&amp;ndsp=16&amp;ved=1t:429,r:6,s:0&amp;biw=1191&amp;bih=599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9299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156</TotalTime>
  <Words>305</Words>
  <Application>Microsoft Office PowerPoint</Application>
  <PresentationFormat>Předvádění na obrazovce (4:3)</PresentationFormat>
  <Paragraphs>67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Špendlík</vt:lpstr>
      <vt:lpstr>Prezentace aplikace PowerPoint</vt:lpstr>
      <vt:lpstr>USA</vt:lpstr>
      <vt:lpstr>Oficiální název:  Usa</vt:lpstr>
      <vt:lpstr>Základní údaje:</vt:lpstr>
      <vt:lpstr>Národní parky usa</vt:lpstr>
      <vt:lpstr>Fotogalerie 1</vt:lpstr>
      <vt:lpstr>Fotogalerie 2</vt:lpstr>
      <vt:lpstr>Fotogalerie-příroda</vt:lpstr>
      <vt:lpstr>Fotogalerie-lidé</vt:lpstr>
      <vt:lpstr>otázky</vt:lpstr>
      <vt:lpstr>Otázky a odpovědi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USA</dc:title>
  <dc:creator>OEM</dc:creator>
  <cp:lastModifiedBy>OEM</cp:lastModifiedBy>
  <cp:revision>17</cp:revision>
  <dcterms:created xsi:type="dcterms:W3CDTF">2011-04-20T07:45:42Z</dcterms:created>
  <dcterms:modified xsi:type="dcterms:W3CDTF">2011-09-11T10:06:18Z</dcterms:modified>
</cp:coreProperties>
</file>