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64" r:id="rId3"/>
    <p:sldId id="265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E2307-1E40-4E12-8716-25BFDA8E7013}" type="datetime1">
              <a:rPr lang="en-US" smtClean="0"/>
              <a:pPr/>
              <a:t>4/22/2014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D9D02-426E-46C9-9EE9-0DE1EF8B2838}" type="datetime1">
              <a:rPr lang="en-US" smtClean="0"/>
              <a:pPr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AEBBE-F8B2-42CF-9895-E86A608384EB}" type="datetime1">
              <a:rPr lang="en-US" smtClean="0"/>
              <a:pPr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A6B6-10E5-4810-BC9F-DA72D8452E73}" type="datetime1">
              <a:rPr lang="en-US" smtClean="0"/>
              <a:pPr/>
              <a:t>4/22/2014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8D072-EF12-4AA2-BD71-ABC68B06D0E2}" type="datetime1">
              <a:rPr lang="en-US" smtClean="0"/>
              <a:pPr/>
              <a:t>4/22/2014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BF60-6CC3-4B74-A60D-3486985E4346}" type="datetime1">
              <a:rPr lang="en-US" smtClean="0"/>
              <a:pPr/>
              <a:t>4/22/2014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14818-984F-4759-BF72-A33BDC1963BD}" type="datetime1">
              <a:rPr lang="en-US" smtClean="0"/>
              <a:pPr/>
              <a:t>4/22/2014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7E191-5F94-4FC1-B823-BD7CABF7FA06}" type="datetime1">
              <a:rPr lang="en-US" smtClean="0"/>
              <a:pPr/>
              <a:t>4/22/2014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56D55-EFBE-4F9B-8A5F-09D42CA22A9B}" type="datetime1">
              <a:rPr lang="en-US" smtClean="0"/>
              <a:pPr/>
              <a:t>4/22/2014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FCF5A-EA79-452C-A52C-1A2668C2E7DF}" type="datetime1">
              <a:rPr lang="en-US" smtClean="0"/>
              <a:pPr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C4C28-BD4B-4892-9A2D-6E19BD753A9A}" type="datetime1">
              <a:rPr lang="en-US" smtClean="0"/>
              <a:pPr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D1D110F-3F4E-48D9-B8AA-5D0E825AFDBA}" type="datetime1">
              <a:rPr lang="en-US" smtClean="0"/>
              <a:pPr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sldNum="0"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gi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wmf"/><Relationship Id="rId7" Type="http://schemas.openxmlformats.org/officeDocument/2006/relationships/image" Target="../media/image28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Relationship Id="rId9" Type="http://schemas.openxmlformats.org/officeDocument/2006/relationships/image" Target="../media/image3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wmf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32.wmf"/><Relationship Id="rId7" Type="http://schemas.openxmlformats.org/officeDocument/2006/relationships/image" Target="../media/image39.wmf"/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wmf"/><Relationship Id="rId5" Type="http://schemas.openxmlformats.org/officeDocument/2006/relationships/image" Target="../media/image37.wmf"/><Relationship Id="rId4" Type="http://schemas.openxmlformats.org/officeDocument/2006/relationships/image" Target="../media/image36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PLURALS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knowledge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79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476672"/>
            <a:ext cx="941961" cy="941961"/>
          </a:xfrm>
          <a:prstGeom prst="rect">
            <a:avLst/>
          </a:prstGeom>
          <a:noFill/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8252742"/>
              </p:ext>
            </p:extLst>
          </p:nvPr>
        </p:nvGraphicFramePr>
        <p:xfrm>
          <a:off x="445926" y="1916832"/>
          <a:ext cx="8474397" cy="2739898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8474397"/>
              </a:tblGrid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 ŠKOLY: Gymnázium Lovosice, Sady p</a:t>
                      </a:r>
                      <a:r>
                        <a:rPr lang="en-US" baseline="0" dirty="0" err="1" smtClean="0"/>
                        <a:t>i</a:t>
                      </a:r>
                      <a:r>
                        <a:rPr lang="cs-CZ" baseline="0" dirty="0" err="1" smtClean="0"/>
                        <a:t>onýrů</a:t>
                      </a:r>
                      <a:r>
                        <a:rPr lang="cs-CZ" baseline="0" dirty="0" smtClean="0"/>
                        <a:t> 600</a:t>
                      </a:r>
                      <a:r>
                        <a:rPr lang="en-US" baseline="0" dirty="0" smtClean="0"/>
                        <a:t>/</a:t>
                      </a:r>
                      <a:r>
                        <a:rPr lang="cs-CZ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</a:t>
                      </a:r>
                      <a:r>
                        <a:rPr lang="cs-CZ" smtClean="0"/>
                        <a:t>: </a:t>
                      </a:r>
                      <a:r>
                        <a:rPr lang="cs-CZ" smtClean="0"/>
                        <a:t>VY_32_INOVACE_4B_07_Plurals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Gramatická cvičení z angličtiny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prima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 září 2013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Lucie Kučerová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5266531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05423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tento učební materiál slouží k upevnění znalostí tvorby množného čísla v angličtině a je určen pro interaktivní tabuli</a:t>
            </a:r>
          </a:p>
          <a:p>
            <a:r>
              <a:rPr lang="cs-CZ" dirty="0" smtClean="0"/>
              <a:t>snímek číslo čtyři prezentuje pravidelné tvary množných čísel v angličtině; série obrázků v dolní části snímku názorně demonstruje tyto struktury; kliknutím na obrázky se zobrazí příslušný tvar množného čísla</a:t>
            </a:r>
          </a:p>
          <a:p>
            <a:r>
              <a:rPr lang="cs-CZ" dirty="0" smtClean="0"/>
              <a:t>snímky číslo pět až osm se zabývají řadou nepravidelných tvarů </a:t>
            </a:r>
            <a:r>
              <a:rPr lang="cs-CZ" dirty="0"/>
              <a:t>množných čísel v angličtině; série obrázků v dolní části snímku názorně demonstruje tyto struktury; kliknutím na obrázky se zobrazí příslušný tvar množného </a:t>
            </a:r>
            <a:r>
              <a:rPr lang="cs-CZ" dirty="0" smtClean="0"/>
              <a:t>čísla</a:t>
            </a:r>
          </a:p>
          <a:p>
            <a:r>
              <a:rPr lang="cs-CZ" dirty="0" smtClean="0"/>
              <a:t>snímky číslo devět a deset slouží k procvičení anglického množného čísla; klikáním na obrazovku se zobrazí správné řešení úloh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4713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regular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more </a:t>
            </a:r>
            <a:r>
              <a:rPr lang="cs-CZ" dirty="0" err="1" smtClean="0"/>
              <a:t>pieces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a </a:t>
            </a:r>
            <a:r>
              <a:rPr lang="cs-CZ" dirty="0" err="1" smtClean="0"/>
              <a:t>plural</a:t>
            </a:r>
            <a:endParaRPr lang="cs-CZ" dirty="0" smtClean="0"/>
          </a:p>
          <a:p>
            <a:r>
              <a:rPr lang="cs-CZ" dirty="0" err="1" smtClean="0"/>
              <a:t>mostly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add</a:t>
            </a:r>
            <a:r>
              <a:rPr lang="cs-CZ" dirty="0" smtClean="0"/>
              <a:t> </a:t>
            </a:r>
            <a:r>
              <a:rPr lang="cs-CZ" b="1" dirty="0" smtClean="0"/>
              <a:t>–s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end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6" name="Picture 2" descr="C:\Users\Lucka\AppData\Local\Microsoft\Windows\Temporary Internet Files\Content.IE5\I2Y9W9G2\MC9003564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89040"/>
            <a:ext cx="905669" cy="773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cka\AppData\Local\Microsoft\Windows\Temporary Internet Files\Content.IE5\B0LLD3I8\MC90043388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07" y="5085184"/>
            <a:ext cx="917922" cy="917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Lucka\AppData\Local\Microsoft\Windows\Temporary Internet Files\Content.IE5\I2Y9W9G2\MC9003564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1492" y="5179861"/>
            <a:ext cx="905669" cy="773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cka\AppData\Local\Microsoft\Windows\Temporary Internet Files\Content.IE5\K53LJF89\MC9004417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2951" y="4918806"/>
            <a:ext cx="1250677" cy="1250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cka\AppData\Local\Microsoft\Windows\Temporary Internet Files\Content.IE5\K53LJF89\MC9004118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676082"/>
            <a:ext cx="1304808" cy="954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ucka\AppData\Local\Microsoft\Windows\Temporary Internet Files\Content.IE5\Q8OQVWGO\MC9003893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5463" y="3697833"/>
            <a:ext cx="868362" cy="911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ucka\AppData\Local\Microsoft\Windows\Temporary Internet Files\Content.IE5\B0LLD3I8\MC90043423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8894" y="5045976"/>
            <a:ext cx="1841500" cy="114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-1368356" y="3136254"/>
            <a:ext cx="11063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a </a:t>
            </a:r>
            <a:r>
              <a:rPr lang="cs-CZ" sz="2400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ball</a:t>
            </a:r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endParaRPr lang="en-US" dirty="0"/>
          </a:p>
        </p:txBody>
      </p:sp>
      <p:sp>
        <p:nvSpPr>
          <p:cNvPr id="5" name="Obdélník 4"/>
          <p:cNvSpPr/>
          <p:nvPr/>
        </p:nvSpPr>
        <p:spPr>
          <a:xfrm>
            <a:off x="-1779654" y="3597919"/>
            <a:ext cx="17796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a </a:t>
            </a:r>
            <a:r>
              <a:rPr lang="cs-CZ" sz="2400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banana</a:t>
            </a:r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-1639263" y="4131932"/>
            <a:ext cx="13773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a house</a:t>
            </a:r>
          </a:p>
        </p:txBody>
      </p:sp>
      <p:sp>
        <p:nvSpPr>
          <p:cNvPr id="8" name="Obdélník 7"/>
          <p:cNvSpPr/>
          <p:nvPr/>
        </p:nvSpPr>
        <p:spPr>
          <a:xfrm>
            <a:off x="-1926749" y="4749075"/>
            <a:ext cx="168026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r>
              <a:rPr lang="cs-CZ" sz="2400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two</a:t>
            </a:r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r>
              <a:rPr lang="cs-CZ" sz="2400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ball</a:t>
            </a:r>
            <a:r>
              <a:rPr lang="cs-CZ" sz="2400" b="1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s</a:t>
            </a:r>
            <a:r>
              <a:rPr lang="cs-CZ" sz="2400" b="1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-2233304" y="5335981"/>
            <a:ext cx="22333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five</a:t>
            </a:r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r>
              <a:rPr lang="cs-CZ" sz="2400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banana</a:t>
            </a:r>
            <a:r>
              <a:rPr lang="cs-CZ" sz="2400" b="1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s</a:t>
            </a:r>
            <a:r>
              <a:rPr lang="cs-CZ" sz="2400" b="1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-2234925" y="5843039"/>
            <a:ext cx="21531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many </a:t>
            </a:r>
            <a:r>
              <a:rPr lang="cs-CZ" sz="2400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house</a:t>
            </a:r>
            <a:r>
              <a:rPr lang="cs-CZ" sz="2400" b="1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s</a:t>
            </a:r>
            <a:endParaRPr lang="cs-CZ" sz="2400" b="1" dirty="0">
              <a:solidFill>
                <a:prstClr val="black">
                  <a:lumMod val="50000"/>
                  <a:lumOff val="50000"/>
                </a:prst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345988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4104E-6 L 0.21528 -0.0011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4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56647E-6 L 0.5625 -0.0682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125" y="-34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50867E-6 L 0.93073 -0.1461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528" y="-7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21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62428E-6 L 0.58768 -0.1012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375" y="-50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06358E-6 L 0.96163 -0.1646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073" y="-8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irregular</a:t>
            </a:r>
            <a:r>
              <a:rPr lang="cs-CZ" dirty="0"/>
              <a:t> </a:t>
            </a:r>
            <a:r>
              <a:rPr lang="cs-CZ" dirty="0" err="1"/>
              <a:t>forms</a:t>
            </a:r>
            <a:r>
              <a:rPr lang="cs-CZ"/>
              <a:t/>
            </a:r>
            <a:br>
              <a:rPr lang="cs-CZ"/>
            </a:br>
            <a:r>
              <a:rPr lang="cs-CZ"/>
              <a:t>-es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–</a:t>
            </a:r>
            <a:r>
              <a:rPr lang="cs-CZ" b="1" dirty="0" smtClean="0"/>
              <a:t>es</a:t>
            </a:r>
            <a:r>
              <a:rPr lang="cs-CZ" dirty="0" smtClean="0"/>
              <a:t> </a:t>
            </a:r>
            <a:r>
              <a:rPr lang="cs-CZ" dirty="0" err="1" smtClean="0"/>
              <a:t>ending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:</a:t>
            </a:r>
          </a:p>
          <a:p>
            <a:pPr lvl="1"/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word</a:t>
            </a:r>
            <a:r>
              <a:rPr lang="cs-CZ" sz="2000" dirty="0" smtClean="0"/>
              <a:t> </a:t>
            </a:r>
            <a:r>
              <a:rPr lang="cs-CZ" sz="2000" dirty="0" err="1" smtClean="0"/>
              <a:t>ends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/s/, /∫/, /t∫/,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similar</a:t>
            </a:r>
            <a:r>
              <a:rPr lang="cs-CZ" sz="2000" dirty="0" smtClean="0"/>
              <a:t> </a:t>
            </a:r>
            <a:r>
              <a:rPr lang="cs-CZ" sz="2000" dirty="0" err="1" smtClean="0"/>
              <a:t>sound</a:t>
            </a:r>
            <a:endParaRPr lang="cs-CZ" sz="2000" dirty="0" smtClean="0"/>
          </a:p>
          <a:p>
            <a:pPr lvl="2"/>
            <a:r>
              <a:rPr lang="cs-CZ" sz="2000" dirty="0" err="1" smtClean="0"/>
              <a:t>e.g</a:t>
            </a:r>
            <a:r>
              <a:rPr lang="cs-CZ" sz="2000" dirty="0" smtClean="0"/>
              <a:t>. </a:t>
            </a:r>
            <a:r>
              <a:rPr lang="cs-CZ" sz="2000" i="1" dirty="0" err="1" smtClean="0"/>
              <a:t>sandwich</a:t>
            </a:r>
            <a:r>
              <a:rPr lang="cs-CZ" sz="2000" i="1" dirty="0" smtClean="0"/>
              <a:t>, bus, </a:t>
            </a:r>
            <a:r>
              <a:rPr lang="cs-CZ" sz="2000" i="1" dirty="0" err="1" smtClean="0"/>
              <a:t>dish</a:t>
            </a:r>
            <a:r>
              <a:rPr lang="cs-CZ" sz="2000" i="1" dirty="0" smtClean="0"/>
              <a:t>, </a:t>
            </a:r>
            <a:r>
              <a:rPr lang="cs-CZ" sz="2000" i="1" dirty="0" err="1" smtClean="0"/>
              <a:t>bush</a:t>
            </a:r>
            <a:r>
              <a:rPr lang="cs-CZ" sz="2000" i="1" dirty="0" smtClean="0"/>
              <a:t>, </a:t>
            </a:r>
            <a:r>
              <a:rPr lang="cs-CZ" sz="2000" i="1" dirty="0" err="1" smtClean="0"/>
              <a:t>match</a:t>
            </a:r>
            <a:r>
              <a:rPr lang="cs-CZ" sz="2000" i="1" dirty="0" smtClean="0"/>
              <a:t>, fox, </a:t>
            </a:r>
            <a:r>
              <a:rPr lang="cs-CZ" sz="2000" i="1" dirty="0" err="1" smtClean="0"/>
              <a:t>quiz</a:t>
            </a:r>
            <a:endParaRPr lang="cs-CZ" sz="2000" i="1" dirty="0" smtClean="0"/>
          </a:p>
          <a:p>
            <a:pPr lvl="1"/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word</a:t>
            </a:r>
            <a:r>
              <a:rPr lang="cs-CZ" sz="2000" dirty="0" smtClean="0"/>
              <a:t> </a:t>
            </a:r>
            <a:r>
              <a:rPr lang="cs-CZ" sz="2000" dirty="0" err="1" smtClean="0"/>
              <a:t>ends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–y (–y </a:t>
            </a:r>
            <a:r>
              <a:rPr lang="cs-CZ" sz="2000" dirty="0" err="1" smtClean="0"/>
              <a:t>changes</a:t>
            </a:r>
            <a:r>
              <a:rPr lang="cs-CZ" sz="2000" dirty="0" smtClean="0"/>
              <a:t> </a:t>
            </a:r>
            <a:r>
              <a:rPr lang="cs-CZ" sz="2000" dirty="0" err="1" smtClean="0"/>
              <a:t>into</a:t>
            </a:r>
            <a:r>
              <a:rPr lang="cs-CZ" sz="2000" dirty="0" smtClean="0"/>
              <a:t> –i); </a:t>
            </a:r>
            <a:r>
              <a:rPr lang="cs-CZ" sz="2000" b="1" dirty="0" smtClean="0"/>
              <a:t>not</a:t>
            </a:r>
            <a:r>
              <a:rPr lang="cs-CZ" sz="2000" dirty="0" smtClean="0"/>
              <a:t> </a:t>
            </a:r>
            <a:r>
              <a:rPr lang="cs-CZ" sz="2000" dirty="0" err="1" smtClean="0"/>
              <a:t>those</a:t>
            </a:r>
            <a:r>
              <a:rPr lang="cs-CZ" sz="2000" dirty="0" smtClean="0"/>
              <a:t> </a:t>
            </a:r>
            <a:r>
              <a:rPr lang="cs-CZ" sz="2000" dirty="0" err="1" smtClean="0"/>
              <a:t>ending</a:t>
            </a:r>
            <a:r>
              <a:rPr lang="cs-CZ" sz="2000" dirty="0" smtClean="0"/>
              <a:t> –</a:t>
            </a:r>
            <a:r>
              <a:rPr lang="cs-CZ" sz="2000" dirty="0" err="1" smtClean="0"/>
              <a:t>ay</a:t>
            </a:r>
            <a:r>
              <a:rPr lang="cs-CZ" sz="2000" dirty="0" smtClean="0"/>
              <a:t>, -</a:t>
            </a:r>
            <a:r>
              <a:rPr lang="cs-CZ" sz="2000" dirty="0" err="1" smtClean="0"/>
              <a:t>uy</a:t>
            </a:r>
            <a:r>
              <a:rPr lang="cs-CZ" sz="2000" dirty="0" smtClean="0"/>
              <a:t>, -</a:t>
            </a:r>
            <a:r>
              <a:rPr lang="cs-CZ" sz="2000" dirty="0" err="1" smtClean="0"/>
              <a:t>ey</a:t>
            </a:r>
            <a:r>
              <a:rPr lang="cs-CZ" sz="2000" dirty="0" smtClean="0"/>
              <a:t>, </a:t>
            </a:r>
            <a:r>
              <a:rPr lang="cs-CZ" sz="2000" dirty="0" err="1" smtClean="0"/>
              <a:t>etc</a:t>
            </a:r>
            <a:r>
              <a:rPr lang="cs-CZ" sz="2000" dirty="0" smtClean="0"/>
              <a:t>. (</a:t>
            </a:r>
            <a:r>
              <a:rPr lang="cs-CZ" sz="2000" i="1" dirty="0" err="1" smtClean="0"/>
              <a:t>way</a:t>
            </a:r>
            <a:r>
              <a:rPr lang="cs-CZ" sz="2000" i="1" dirty="0" smtClean="0"/>
              <a:t>-</a:t>
            </a:r>
            <a:r>
              <a:rPr lang="cs-CZ" sz="2000" i="1" dirty="0" err="1" smtClean="0"/>
              <a:t>ways</a:t>
            </a:r>
            <a:r>
              <a:rPr lang="cs-CZ" sz="2000" i="1" dirty="0" smtClean="0"/>
              <a:t>, </a:t>
            </a:r>
            <a:r>
              <a:rPr lang="cs-CZ" sz="2000" i="1" dirty="0" err="1" smtClean="0"/>
              <a:t>guy</a:t>
            </a:r>
            <a:r>
              <a:rPr lang="cs-CZ" sz="2000" i="1" dirty="0" smtClean="0"/>
              <a:t>-</a:t>
            </a:r>
            <a:r>
              <a:rPr lang="cs-CZ" sz="2000" i="1" dirty="0" err="1" smtClean="0"/>
              <a:t>guys</a:t>
            </a:r>
            <a:r>
              <a:rPr lang="cs-CZ" sz="2000" dirty="0" smtClean="0"/>
              <a:t>)</a:t>
            </a:r>
          </a:p>
          <a:p>
            <a:pPr lvl="2"/>
            <a:r>
              <a:rPr lang="cs-CZ" sz="2000" dirty="0" err="1" smtClean="0"/>
              <a:t>e.g</a:t>
            </a:r>
            <a:r>
              <a:rPr lang="cs-CZ" sz="2000" dirty="0" smtClean="0"/>
              <a:t>. </a:t>
            </a:r>
            <a:r>
              <a:rPr lang="cs-CZ" sz="2000" i="1" dirty="0" err="1" smtClean="0"/>
              <a:t>spy</a:t>
            </a:r>
            <a:r>
              <a:rPr lang="cs-CZ" sz="2000" i="1" dirty="0" smtClean="0"/>
              <a:t>, </a:t>
            </a:r>
            <a:r>
              <a:rPr lang="cs-CZ" sz="2000" i="1" dirty="0" err="1" smtClean="0"/>
              <a:t>company</a:t>
            </a:r>
            <a:r>
              <a:rPr lang="cs-CZ" sz="2000" i="1" dirty="0" smtClean="0"/>
              <a:t>, </a:t>
            </a:r>
            <a:r>
              <a:rPr lang="cs-CZ" sz="2000" i="1" dirty="0" err="1" smtClean="0"/>
              <a:t>bakery</a:t>
            </a:r>
            <a:r>
              <a:rPr lang="cs-CZ" sz="2000" i="1" dirty="0" smtClean="0"/>
              <a:t>, </a:t>
            </a:r>
            <a:r>
              <a:rPr lang="cs-CZ" sz="2000" i="1" dirty="0" err="1" smtClean="0"/>
              <a:t>puppy</a:t>
            </a:r>
            <a:r>
              <a:rPr lang="cs-CZ" sz="2000" i="1" dirty="0" smtClean="0"/>
              <a:t>, lady, </a:t>
            </a:r>
            <a:r>
              <a:rPr lang="cs-CZ" sz="2000" i="1" dirty="0" err="1" smtClean="0"/>
              <a:t>company</a:t>
            </a:r>
            <a:endParaRPr lang="cs-CZ" sz="2000" i="1" dirty="0" smtClean="0"/>
          </a:p>
          <a:p>
            <a:pPr lvl="1"/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Obdélník 3"/>
          <p:cNvSpPr/>
          <p:nvPr/>
        </p:nvSpPr>
        <p:spPr>
          <a:xfrm>
            <a:off x="-1368356" y="3136254"/>
            <a:ext cx="10102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a </a:t>
            </a:r>
            <a:r>
              <a:rPr lang="cs-CZ" sz="24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fox </a:t>
            </a:r>
            <a:endParaRPr lang="en-US" dirty="0"/>
          </a:p>
        </p:txBody>
      </p:sp>
      <p:sp>
        <p:nvSpPr>
          <p:cNvPr id="5" name="Obdélník 4"/>
          <p:cNvSpPr/>
          <p:nvPr/>
        </p:nvSpPr>
        <p:spPr>
          <a:xfrm>
            <a:off x="-1779654" y="3597919"/>
            <a:ext cx="15472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a </a:t>
            </a:r>
            <a:r>
              <a:rPr lang="cs-CZ" sz="2400" dirty="0" err="1" smtClean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puppy</a:t>
            </a:r>
            <a:r>
              <a:rPr lang="cs-CZ" sz="24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-1639263" y="4131932"/>
            <a:ext cx="9973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a </a:t>
            </a:r>
            <a:r>
              <a:rPr lang="cs-CZ" sz="24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bus</a:t>
            </a:r>
            <a:endParaRPr lang="cs-CZ" sz="2400" dirty="0">
              <a:solidFill>
                <a:prstClr val="black">
                  <a:lumMod val="50000"/>
                  <a:lumOff val="50000"/>
                </a:prstClr>
              </a:solidFill>
              <a:latin typeface="Century Gothic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-1926749" y="4749075"/>
            <a:ext cx="182614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r>
              <a:rPr lang="cs-CZ" sz="2400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two</a:t>
            </a:r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r>
              <a:rPr lang="cs-CZ" sz="2400" dirty="0" err="1" smtClean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foxws</a:t>
            </a:r>
            <a:r>
              <a:rPr lang="cs-CZ" sz="2400" b="1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-2233304" y="5335981"/>
            <a:ext cx="16834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six</a:t>
            </a:r>
            <a:r>
              <a:rPr lang="cs-CZ" sz="24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r>
              <a:rPr lang="cs-CZ" sz="2400" dirty="0" err="1" smtClean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puppis</a:t>
            </a:r>
            <a:r>
              <a:rPr lang="cs-CZ" sz="2400" b="1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-2234925" y="5843039"/>
            <a:ext cx="18934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dirty="0" err="1" smtClean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three</a:t>
            </a:r>
            <a:r>
              <a:rPr lang="cs-CZ" sz="24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r>
              <a:rPr lang="cs-CZ" sz="2400" dirty="0" err="1" smtClean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buses</a:t>
            </a:r>
            <a:endParaRPr lang="cs-CZ" sz="2400" b="1" dirty="0">
              <a:solidFill>
                <a:prstClr val="black">
                  <a:lumMod val="50000"/>
                  <a:lumOff val="50000"/>
                </a:prstClr>
              </a:solidFill>
              <a:latin typeface="Century Gothic"/>
            </a:endParaRPr>
          </a:p>
        </p:txBody>
      </p:sp>
      <p:pic>
        <p:nvPicPr>
          <p:cNvPr id="14" name="Picture 7" descr="C:\Users\kuceroval\AppData\Local\Microsoft\Windows\Temporary Internet Files\Content.IE5\K3ISTTRC\MC9004413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5373216"/>
            <a:ext cx="1152128" cy="1131879"/>
          </a:xfrm>
          <a:prstGeom prst="rect">
            <a:avLst/>
          </a:prstGeom>
          <a:noFill/>
        </p:spPr>
      </p:pic>
      <p:pic>
        <p:nvPicPr>
          <p:cNvPr id="23" name="Picture 4" descr="C:\Users\kuceroval\AppData\Local\Microsoft\Windows\Temporary Internet Files\Content.IE5\5Z0AZYR4\MC9004247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5517232"/>
            <a:ext cx="664396" cy="1002762"/>
          </a:xfrm>
          <a:prstGeom prst="rect">
            <a:avLst/>
          </a:prstGeom>
          <a:noFill/>
        </p:spPr>
      </p:pic>
      <p:pic>
        <p:nvPicPr>
          <p:cNvPr id="1035" name="Picture 11" descr="C:\Users\kuceroval\AppData\Local\Microsoft\Windows\Temporary Internet Files\Content.IE5\YBTA2Z2G\MC9000192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4005064"/>
            <a:ext cx="806549" cy="1135509"/>
          </a:xfrm>
          <a:prstGeom prst="rect">
            <a:avLst/>
          </a:prstGeom>
          <a:noFill/>
        </p:spPr>
      </p:pic>
      <p:pic>
        <p:nvPicPr>
          <p:cNvPr id="28" name="Picture 4" descr="C:\Users\kuceroval\AppData\Local\Microsoft\Windows\Temporary Internet Files\Content.IE5\5Z0AZYR4\MC9004247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149080"/>
            <a:ext cx="664396" cy="1002762"/>
          </a:xfrm>
          <a:prstGeom prst="rect">
            <a:avLst/>
          </a:prstGeom>
          <a:noFill/>
        </p:spPr>
      </p:pic>
      <p:pic>
        <p:nvPicPr>
          <p:cNvPr id="1036" name="Picture 12" descr="C:\Users\kuceroval\AppData\Local\Microsoft\Windows\Temporary Internet Files\Content.IE5\K3ISTTRC\MC9000572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5445224"/>
            <a:ext cx="1843087" cy="1012825"/>
          </a:xfrm>
          <a:prstGeom prst="rect">
            <a:avLst/>
          </a:prstGeom>
          <a:noFill/>
        </p:spPr>
      </p:pic>
      <p:pic>
        <p:nvPicPr>
          <p:cNvPr id="1037" name="Picture 13" descr="C:\Users\kuceroval\AppData\Local\Microsoft\Windows\Temporary Internet Files\Content.IE5\YBTA2Z2G\MM900395776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4221088"/>
            <a:ext cx="1143000" cy="809625"/>
          </a:xfrm>
          <a:prstGeom prst="rect">
            <a:avLst/>
          </a:prstGeom>
          <a:noFill/>
        </p:spPr>
      </p:pic>
      <p:pic>
        <p:nvPicPr>
          <p:cNvPr id="1038" name="Picture 14" descr="C:\Users\kuceroval\AppData\Local\Microsoft\Windows\Temporary Internet Files\Content.IE5\5Z0AZYR4\MC90038385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5661248"/>
            <a:ext cx="1008112" cy="567727"/>
          </a:xfrm>
          <a:prstGeom prst="rect">
            <a:avLst/>
          </a:prstGeom>
          <a:noFill/>
        </p:spPr>
      </p:pic>
      <p:pic>
        <p:nvPicPr>
          <p:cNvPr id="1039" name="Picture 15" descr="C:\Users\kuceroval\AppData\Local\Microsoft\Windows\Temporary Internet Files\Content.IE5\5Z0AZYR4\MC90038385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83735" y="5650137"/>
            <a:ext cx="1008112" cy="567726"/>
          </a:xfrm>
          <a:prstGeom prst="rect">
            <a:avLst/>
          </a:prstGeom>
          <a:noFill/>
        </p:spPr>
      </p:pic>
      <p:pic>
        <p:nvPicPr>
          <p:cNvPr id="1040" name="Picture 16" descr="C:\Users\kuceroval\AppData\Local\Microsoft\Windows\Temporary Internet Files\Content.IE5\5Z0AZYR4\MC90038385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2" y="5949280"/>
            <a:ext cx="1008112" cy="5677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33679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4104E-6 L 0.21528 -0.0011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4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56647E-6 L 0.5625 -0.0682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125" y="-34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62428E-6 L 0.58768 -0.1012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375" y="-50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50867E-6 L 0.93073 -0.1461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528" y="-7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06358E-6 L 0.96163 -0.1646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073" y="-8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words</a:t>
            </a:r>
            <a:r>
              <a:rPr lang="cs-CZ" dirty="0" smtClean="0"/>
              <a:t> </a:t>
            </a:r>
            <a:r>
              <a:rPr lang="cs-CZ" dirty="0" err="1" smtClean="0"/>
              <a:t>ending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-o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most </a:t>
            </a:r>
            <a:r>
              <a:rPr lang="cs-CZ" dirty="0" err="1" smtClean="0"/>
              <a:t>word</a:t>
            </a:r>
            <a:r>
              <a:rPr lang="cs-CZ" dirty="0" smtClean="0"/>
              <a:t> </a:t>
            </a:r>
            <a:r>
              <a:rPr lang="cs-CZ" dirty="0" err="1" smtClean="0"/>
              <a:t>ending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–o </a:t>
            </a:r>
            <a:r>
              <a:rPr lang="cs-CZ" dirty="0" err="1" smtClean="0"/>
              <a:t>make</a:t>
            </a:r>
            <a:r>
              <a:rPr lang="cs-CZ" dirty="0" smtClean="0"/>
              <a:t> </a:t>
            </a:r>
            <a:r>
              <a:rPr lang="cs-CZ" dirty="0" err="1" smtClean="0"/>
              <a:t>plural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–</a:t>
            </a:r>
            <a:r>
              <a:rPr lang="cs-CZ" b="1" dirty="0" smtClean="0"/>
              <a:t>es</a:t>
            </a:r>
            <a:r>
              <a:rPr lang="cs-CZ" dirty="0" smtClean="0"/>
              <a:t>:</a:t>
            </a:r>
          </a:p>
          <a:p>
            <a:pPr lvl="1"/>
            <a:r>
              <a:rPr lang="cs-CZ" sz="2000" dirty="0" err="1" smtClean="0"/>
              <a:t>e.g</a:t>
            </a:r>
            <a:r>
              <a:rPr lang="cs-CZ" sz="2000" dirty="0" smtClean="0"/>
              <a:t>. </a:t>
            </a:r>
            <a:r>
              <a:rPr lang="cs-CZ" sz="2000" dirty="0" err="1" smtClean="0"/>
              <a:t>tomato</a:t>
            </a:r>
            <a:r>
              <a:rPr lang="cs-CZ" sz="2000" dirty="0" smtClean="0"/>
              <a:t>, </a:t>
            </a:r>
            <a:r>
              <a:rPr lang="cs-CZ" sz="2000" dirty="0" err="1" smtClean="0"/>
              <a:t>potato</a:t>
            </a:r>
            <a:r>
              <a:rPr lang="cs-CZ" sz="2000" dirty="0" smtClean="0"/>
              <a:t>, </a:t>
            </a:r>
            <a:r>
              <a:rPr lang="cs-CZ" sz="2000" dirty="0" err="1" smtClean="0"/>
              <a:t>tornado</a:t>
            </a:r>
            <a:r>
              <a:rPr lang="cs-CZ" sz="2000" dirty="0" smtClean="0"/>
              <a:t>, </a:t>
            </a:r>
            <a:r>
              <a:rPr lang="cs-CZ" sz="2000" dirty="0" err="1" smtClean="0"/>
              <a:t>hero</a:t>
            </a:r>
            <a:endParaRPr lang="cs-CZ" sz="2000" dirty="0" smtClean="0"/>
          </a:p>
          <a:p>
            <a:pPr lvl="1"/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     </a:t>
            </a:r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exeptions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use </a:t>
            </a:r>
            <a:r>
              <a:rPr lang="cs-CZ" dirty="0" err="1" smtClean="0"/>
              <a:t>only</a:t>
            </a:r>
            <a:r>
              <a:rPr lang="cs-CZ" dirty="0" smtClean="0"/>
              <a:t> –</a:t>
            </a:r>
            <a:r>
              <a:rPr lang="cs-CZ" b="1" dirty="0" smtClean="0"/>
              <a:t>s </a:t>
            </a:r>
            <a:r>
              <a:rPr lang="cs-CZ" dirty="0" err="1" smtClean="0"/>
              <a:t>suffix</a:t>
            </a:r>
            <a:endParaRPr lang="cs-CZ" dirty="0" smtClean="0"/>
          </a:p>
          <a:p>
            <a:pPr lvl="1"/>
            <a:r>
              <a:rPr lang="cs-CZ" sz="2000" dirty="0" err="1" smtClean="0"/>
              <a:t>e.g</a:t>
            </a:r>
            <a:r>
              <a:rPr lang="cs-CZ" sz="2000" dirty="0" smtClean="0"/>
              <a:t>. zoo, </a:t>
            </a:r>
            <a:r>
              <a:rPr lang="cs-CZ" sz="2000" dirty="0" err="1" smtClean="0"/>
              <a:t>tattoo</a:t>
            </a:r>
            <a:r>
              <a:rPr lang="cs-CZ" sz="2000" dirty="0" smtClean="0"/>
              <a:t>, video, piano, </a:t>
            </a:r>
            <a:r>
              <a:rPr lang="cs-CZ" sz="2000" dirty="0" err="1" smtClean="0"/>
              <a:t>photo</a:t>
            </a:r>
            <a:r>
              <a:rPr lang="cs-CZ" sz="2000" dirty="0" smtClean="0"/>
              <a:t>, kilo, studio</a:t>
            </a:r>
          </a:p>
          <a:p>
            <a:pPr lvl="1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2734" y="3068960"/>
            <a:ext cx="792088" cy="7920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7943" y="2852936"/>
            <a:ext cx="550589" cy="12241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93" t="28253"/>
          <a:stretch/>
        </p:blipFill>
        <p:spPr>
          <a:xfrm>
            <a:off x="4572000" y="3154549"/>
            <a:ext cx="847030" cy="73265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068960"/>
            <a:ext cx="1031474" cy="818245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-2030006" y="2326759"/>
            <a:ext cx="11961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a </a:t>
            </a:r>
            <a:r>
              <a:rPr lang="cs-CZ" dirty="0" err="1"/>
              <a:t>tomato</a:t>
            </a:r>
            <a:r>
              <a:rPr lang="cs-CZ" dirty="0"/>
              <a:t>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-2112726" y="2877622"/>
            <a:ext cx="1231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dirty="0" err="1"/>
              <a:t>tomatoes</a:t>
            </a:r>
            <a:r>
              <a:rPr lang="cs-CZ" dirty="0"/>
              <a:t>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9687872" y="2483604"/>
            <a:ext cx="11320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a </a:t>
            </a:r>
            <a:r>
              <a:rPr lang="cs-CZ" dirty="0" err="1"/>
              <a:t>potato</a:t>
            </a:r>
            <a:r>
              <a:rPr lang="cs-CZ" dirty="0"/>
              <a:t>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9602025" y="3076059"/>
            <a:ext cx="11095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potatoes</a:t>
            </a:r>
            <a:r>
              <a:rPr lang="cs-CZ" dirty="0"/>
              <a:t> 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728" y="5805264"/>
            <a:ext cx="921094" cy="8640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4913" y="5805264"/>
            <a:ext cx="921094" cy="8640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2774" y="5805264"/>
            <a:ext cx="921094" cy="8640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5837689"/>
            <a:ext cx="1320441" cy="72235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4913" y="5717367"/>
            <a:ext cx="820487" cy="818468"/>
          </a:xfrm>
          <a:prstGeom prst="rect">
            <a:avLst/>
          </a:prstGeom>
        </p:spPr>
      </p:pic>
      <p:sp>
        <p:nvSpPr>
          <p:cNvPr id="19" name="Obdélník 18"/>
          <p:cNvSpPr/>
          <p:nvPr/>
        </p:nvSpPr>
        <p:spPr>
          <a:xfrm>
            <a:off x="-1478983" y="5081072"/>
            <a:ext cx="9989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a piano 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-1468022" y="5444609"/>
            <a:ext cx="8659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pianos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9893495" y="5003284"/>
            <a:ext cx="10759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a </a:t>
            </a:r>
            <a:r>
              <a:rPr lang="cs-CZ" dirty="0" err="1"/>
              <a:t>photo</a:t>
            </a:r>
            <a:r>
              <a:rPr lang="cs-CZ" dirty="0"/>
              <a:t> 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9516741" y="5576372"/>
            <a:ext cx="13468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cs-CZ" dirty="0" err="1"/>
              <a:t>photos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144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22222E-6 L 0.31302 0.0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42" y="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7037E-6 L 0.48003 -0.0303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993" y="-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59259E-6 L -0.58455 0.0273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236" y="1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96296E-6 L -0.40868 -0.0594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34" y="-2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07407E-6 L 0.26059 -0.0004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21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86 0.00718 L 0.44774 -0.0534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30" y="-3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48148E-6 L -0.54809 0.0127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413" y="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7037E-6 L -0.38108 -0.0680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62" y="-3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2" grpId="0"/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words</a:t>
            </a:r>
            <a:r>
              <a:rPr lang="cs-CZ" dirty="0" smtClean="0"/>
              <a:t> </a:t>
            </a:r>
            <a:r>
              <a:rPr lang="cs-CZ" dirty="0" err="1" smtClean="0"/>
              <a:t>ending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–f/-</a:t>
            </a:r>
            <a:r>
              <a:rPr lang="cs-CZ" dirty="0" err="1" smtClean="0"/>
              <a:t>fe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words</a:t>
            </a:r>
            <a:r>
              <a:rPr lang="cs-CZ" dirty="0" smtClean="0"/>
              <a:t> </a:t>
            </a:r>
            <a:r>
              <a:rPr lang="cs-CZ" dirty="0" err="1" smtClean="0"/>
              <a:t>ending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–f/-</a:t>
            </a:r>
            <a:r>
              <a:rPr lang="cs-CZ" dirty="0" err="1" smtClean="0"/>
              <a:t>fe</a:t>
            </a:r>
            <a:r>
              <a:rPr lang="cs-CZ" dirty="0" smtClean="0"/>
              <a:t> </a:t>
            </a:r>
            <a:r>
              <a:rPr lang="cs-CZ" dirty="0" err="1" smtClean="0"/>
              <a:t>change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–ve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plural</a:t>
            </a:r>
            <a:endParaRPr lang="cs-CZ" dirty="0" smtClean="0"/>
          </a:p>
          <a:p>
            <a:pPr lvl="1"/>
            <a:r>
              <a:rPr lang="cs-CZ" sz="2000" dirty="0" err="1" smtClean="0"/>
              <a:t>e.g</a:t>
            </a:r>
            <a:r>
              <a:rPr lang="cs-CZ" sz="2000" dirty="0" smtClean="0"/>
              <a:t>. </a:t>
            </a:r>
            <a:r>
              <a:rPr lang="cs-CZ" sz="2000" dirty="0" err="1" smtClean="0"/>
              <a:t>leaf</a:t>
            </a:r>
            <a:r>
              <a:rPr lang="cs-CZ" sz="2000" dirty="0" smtClean="0"/>
              <a:t>, </a:t>
            </a:r>
            <a:r>
              <a:rPr lang="cs-CZ" sz="2000" dirty="0" err="1" smtClean="0"/>
              <a:t>shelf</a:t>
            </a:r>
            <a:r>
              <a:rPr lang="cs-CZ" sz="2000" dirty="0" smtClean="0"/>
              <a:t>, elf, </a:t>
            </a:r>
            <a:r>
              <a:rPr lang="cs-CZ" sz="2000" dirty="0" err="1" smtClean="0"/>
              <a:t>wife</a:t>
            </a:r>
            <a:r>
              <a:rPr lang="cs-CZ" sz="2000" dirty="0" smtClean="0"/>
              <a:t>, </a:t>
            </a:r>
            <a:r>
              <a:rPr lang="cs-CZ" sz="2000" dirty="0" err="1" smtClean="0"/>
              <a:t>knife</a:t>
            </a:r>
            <a:r>
              <a:rPr lang="cs-CZ" sz="2000" dirty="0" smtClean="0"/>
              <a:t>, </a:t>
            </a:r>
            <a:r>
              <a:rPr lang="cs-CZ" sz="2000" dirty="0" err="1" smtClean="0"/>
              <a:t>life</a:t>
            </a:r>
            <a:r>
              <a:rPr lang="cs-CZ" sz="2000" dirty="0" smtClean="0"/>
              <a:t>, </a:t>
            </a:r>
            <a:r>
              <a:rPr lang="cs-CZ" sz="2000" dirty="0" err="1" smtClean="0"/>
              <a:t>wolf</a:t>
            </a:r>
            <a:r>
              <a:rPr lang="cs-CZ" sz="2000" dirty="0" smtClean="0"/>
              <a:t>, </a:t>
            </a:r>
            <a:r>
              <a:rPr lang="cs-CZ" sz="2000" dirty="0" err="1" smtClean="0"/>
              <a:t>loaf</a:t>
            </a:r>
            <a:r>
              <a:rPr lang="cs-CZ" sz="2000" dirty="0" smtClean="0"/>
              <a:t>, </a:t>
            </a:r>
            <a:r>
              <a:rPr lang="cs-CZ" sz="2000" dirty="0" err="1" smtClean="0"/>
              <a:t>calf</a:t>
            </a:r>
            <a:endParaRPr lang="cs-CZ" sz="2000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8" name="Picture 4" descr="C:\Users\Lucka\AppData\Local\Microsoft\Windows\Temporary Internet Files\Content.IE5\Q8OQVWGO\MC9003357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645024"/>
            <a:ext cx="602311" cy="84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cka\AppData\Local\Microsoft\Windows\Temporary Internet Files\Content.IE5\Q8OQVWGO\MC9003359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92" y="5301208"/>
            <a:ext cx="1038325" cy="1094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ucka\AppData\Local\Microsoft\Windows\Temporary Internet Files\Content.IE5\Q8OQVWGO\MC9002907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178" y="5501914"/>
            <a:ext cx="2255822" cy="1010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ucka\AppData\Local\Microsoft\Windows\Temporary Internet Files\Content.IE5\B0LLD3I8\MC9004321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362" y="3501008"/>
            <a:ext cx="597454" cy="139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ucka\AppData\Local\Microsoft\Windows\Temporary Internet Files\Content.IE5\K53LJF89\MC9002900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4958" y="4007338"/>
            <a:ext cx="644305" cy="484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ucka\AppData\Local\Microsoft\Windows\Temporary Internet Files\Content.IE5\K53LJF89\MC9003569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6200" y="5368965"/>
            <a:ext cx="861822" cy="95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ucka\AppData\Local\Microsoft\Windows\Temporary Internet Files\Content.IE5\B0LLD3I8\MC900441777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477" y="3634997"/>
            <a:ext cx="1229041" cy="1229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ucka\AppData\Local\Microsoft\Windows\Temporary Internet Files\Content.IE5\B0LLD3I8\MC9004078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617" y="5350026"/>
            <a:ext cx="1588760" cy="997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-1260648" y="3399779"/>
            <a:ext cx="113204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a </a:t>
            </a:r>
            <a:r>
              <a:rPr lang="cs-CZ" sz="2400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leaf</a:t>
            </a:r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endParaRPr lang="en-US" dirty="0"/>
          </a:p>
        </p:txBody>
      </p:sp>
      <p:sp>
        <p:nvSpPr>
          <p:cNvPr id="5" name="Obdélník 4"/>
          <p:cNvSpPr/>
          <p:nvPr/>
        </p:nvSpPr>
        <p:spPr>
          <a:xfrm>
            <a:off x="-1275075" y="3842693"/>
            <a:ext cx="114646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leaves</a:t>
            </a: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-1256480" y="4323629"/>
            <a:ext cx="110959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an</a:t>
            </a:r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elf </a:t>
            </a: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-1260648" y="4908393"/>
            <a:ext cx="9364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elves</a:t>
            </a:r>
            <a:endParaRPr lang="en-US" dirty="0"/>
          </a:p>
        </p:txBody>
      </p:sp>
      <p:sp>
        <p:nvSpPr>
          <p:cNvPr id="8" name="Obdélník 7"/>
          <p:cNvSpPr/>
          <p:nvPr/>
        </p:nvSpPr>
        <p:spPr>
          <a:xfrm>
            <a:off x="9371334" y="3270175"/>
            <a:ext cx="134844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a </a:t>
            </a:r>
            <a:r>
              <a:rPr lang="cs-CZ" sz="2400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knife</a:t>
            </a:r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9506787" y="3830255"/>
            <a:ext cx="10775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knives</a:t>
            </a: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9506787" y="4550334"/>
            <a:ext cx="11336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a </a:t>
            </a:r>
            <a:r>
              <a:rPr lang="cs-CZ" sz="2400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loaf</a:t>
            </a:r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9510326" y="5125417"/>
            <a:ext cx="12330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r>
              <a:rPr lang="cs-CZ" sz="2400" dirty="0" err="1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loaves</a:t>
            </a:r>
            <a:endParaRPr lang="cs-CZ" sz="2400" dirty="0">
              <a:solidFill>
                <a:prstClr val="black">
                  <a:lumMod val="50000"/>
                  <a:lumOff val="50000"/>
                </a:prstClr>
              </a:solidFill>
              <a:latin typeface="Century Gothic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87283E-6 L 0.21354 -0.0397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77" y="-19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79769E-6 L 0.21441 0.1579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12" y="7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6.93642E-7 L 0.47639 0.0131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819" y="6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4104E-6 L -0.47257 3.4104E-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2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91329E-6 L -0.45694 0.1597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47" y="7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9711E-6 L -0.25521 -0.1863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60" y="-93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44509E-6 L -0.26892 -0.0395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55" y="-19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60116E-6 L 0.4665 -0.1953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16" y="-97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irregular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do not </a:t>
            </a:r>
            <a:r>
              <a:rPr lang="cs-CZ" dirty="0" err="1" smtClean="0"/>
              <a:t>follow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rules</a:t>
            </a:r>
            <a:r>
              <a:rPr lang="cs-CZ" dirty="0" smtClean="0"/>
              <a:t> </a:t>
            </a:r>
            <a:r>
              <a:rPr lang="cs-CZ" dirty="0" err="1" smtClean="0"/>
              <a:t>above</a:t>
            </a:r>
            <a:r>
              <a:rPr lang="cs-CZ" dirty="0" smtClean="0"/>
              <a:t> and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learn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r>
              <a:rPr lang="cs-CZ" dirty="0" smtClean="0"/>
              <a:t> by </a:t>
            </a:r>
            <a:r>
              <a:rPr lang="cs-CZ" dirty="0" err="1" smtClean="0"/>
              <a:t>heart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0589102"/>
              </p:ext>
            </p:extLst>
          </p:nvPr>
        </p:nvGraphicFramePr>
        <p:xfrm>
          <a:off x="1115616" y="2636912"/>
          <a:ext cx="6876000" cy="36720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719000"/>
                <a:gridCol w="1719000"/>
                <a:gridCol w="1719000"/>
                <a:gridCol w="1719000"/>
              </a:tblGrid>
              <a:tr h="73440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a</a:t>
                      </a:r>
                      <a:r>
                        <a:rPr lang="cs-CZ" sz="2400" b="0" baseline="0" dirty="0" smtClean="0">
                          <a:latin typeface="Goudy Old Style" panose="02020502050305020303" pitchFamily="18" charset="0"/>
                        </a:rPr>
                        <a:t> man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two</a:t>
                      </a:r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men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a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tooth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two</a:t>
                      </a:r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teeth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440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a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woman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two</a:t>
                      </a:r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women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a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foot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two</a:t>
                      </a:r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feet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440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a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child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two</a:t>
                      </a:r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children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a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goose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two</a:t>
                      </a:r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geese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440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a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sheep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two</a:t>
                      </a:r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sheep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a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mouse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two</a:t>
                      </a:r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mice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440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a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fish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two</a:t>
                      </a:r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fish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a person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two</a:t>
                      </a:r>
                      <a:r>
                        <a:rPr lang="cs-CZ" sz="2400" b="0" dirty="0" smtClean="0">
                          <a:latin typeface="Goudy Old Style" panose="02020502050305020303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latin typeface="Goudy Old Style" panose="02020502050305020303" pitchFamily="18" charset="0"/>
                        </a:rPr>
                        <a:t>people</a:t>
                      </a:r>
                      <a:endParaRPr lang="en-US" sz="2400" b="0" dirty="0">
                        <a:latin typeface="Goudy Old Style" panose="02020502050305020303" pitchFamily="18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050" name="Picture 2" descr="C:\Users\Lucka\AppData\Local\Microsoft\Windows\Temporary Internet Files\Content.IE5\K53LJF89\MC900424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869160"/>
            <a:ext cx="1077557" cy="103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ucka\AppData\Local\Microsoft\Windows\Temporary Internet Files\Content.IE5\B0LLD3I8\MC900329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136734"/>
            <a:ext cx="1043327" cy="49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ucka\AppData\Local\Microsoft\Windows\Temporary Internet Files\Content.IE5\Q8OQVWGO\MC90044180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6110" y="2078199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ucka\AppData\Local\Microsoft\Windows\Temporary Internet Files\Content.IE5\Q8OQVWGO\MC9000306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3072" y="3789040"/>
            <a:ext cx="625628" cy="953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2771800" y="2765723"/>
            <a:ext cx="1728192" cy="50405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Zaoblený obdélník 9"/>
          <p:cNvSpPr/>
          <p:nvPr/>
        </p:nvSpPr>
        <p:spPr>
          <a:xfrm>
            <a:off x="2771800" y="3488912"/>
            <a:ext cx="1728192" cy="50405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2771800" y="4182231"/>
            <a:ext cx="1728192" cy="50405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Zaoblený obdélník 11"/>
          <p:cNvSpPr/>
          <p:nvPr/>
        </p:nvSpPr>
        <p:spPr>
          <a:xfrm>
            <a:off x="2771800" y="4968310"/>
            <a:ext cx="1728192" cy="50405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Zaoblený obdélník 12"/>
          <p:cNvSpPr/>
          <p:nvPr/>
        </p:nvSpPr>
        <p:spPr>
          <a:xfrm>
            <a:off x="2771800" y="5648561"/>
            <a:ext cx="1728192" cy="50405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Zaoblený obdélník 13"/>
          <p:cNvSpPr/>
          <p:nvPr/>
        </p:nvSpPr>
        <p:spPr>
          <a:xfrm>
            <a:off x="6114880" y="2765723"/>
            <a:ext cx="1728192" cy="50405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Zaoblený obdélník 14"/>
          <p:cNvSpPr/>
          <p:nvPr/>
        </p:nvSpPr>
        <p:spPr>
          <a:xfrm>
            <a:off x="6114880" y="3488912"/>
            <a:ext cx="1728192" cy="50405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Zaoblený obdélník 15"/>
          <p:cNvSpPr/>
          <p:nvPr/>
        </p:nvSpPr>
        <p:spPr>
          <a:xfrm>
            <a:off x="6114880" y="4207598"/>
            <a:ext cx="1728192" cy="50405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Zaoblený obdélník 16"/>
          <p:cNvSpPr/>
          <p:nvPr/>
        </p:nvSpPr>
        <p:spPr>
          <a:xfrm>
            <a:off x="6114880" y="4968310"/>
            <a:ext cx="1728192" cy="50405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Zaoblený obdélník 17"/>
          <p:cNvSpPr/>
          <p:nvPr/>
        </p:nvSpPr>
        <p:spPr>
          <a:xfrm>
            <a:off x="6114880" y="5648561"/>
            <a:ext cx="1728192" cy="50405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60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excercise</a:t>
            </a:r>
            <a:r>
              <a:rPr lang="cs-CZ" dirty="0" smtClean="0"/>
              <a:t> n°1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Mike and Sara </a:t>
            </a:r>
            <a:r>
              <a:rPr lang="cs-CZ" dirty="0" err="1" smtClean="0"/>
              <a:t>were</a:t>
            </a:r>
            <a:r>
              <a:rPr lang="cs-CZ" dirty="0" smtClean="0"/>
              <a:t> in a zoo. </a:t>
            </a: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 and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saw</a:t>
            </a:r>
            <a:r>
              <a:rPr lang="cs-CZ" dirty="0" smtClean="0"/>
              <a:t>.</a:t>
            </a:r>
          </a:p>
          <a:p>
            <a:pPr lvl="1"/>
            <a:r>
              <a:rPr lang="cs-CZ" dirty="0" smtClean="0"/>
              <a:t>ex.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saw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giraffes</a:t>
            </a:r>
            <a:r>
              <a:rPr lang="cs-CZ" dirty="0" smtClean="0"/>
              <a:t>,</a:t>
            </a:r>
          </a:p>
        </p:txBody>
      </p:sp>
      <p:pic>
        <p:nvPicPr>
          <p:cNvPr id="3074" name="Picture 2" descr="C:\Users\Lucka\AppData\Local\Microsoft\Windows\Temporary Internet Files\Content.IE5\K53LJF89\MC9000529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229200"/>
            <a:ext cx="722064" cy="70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Lucka\AppData\Local\Microsoft\Windows\Temporary Internet Files\Content.IE5\K53LJF89\MC9000529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186802"/>
            <a:ext cx="722064" cy="70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Lucka\AppData\Local\Microsoft\Windows\Temporary Internet Files\Content.IE5\K53LJF89\MC9000529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77598"/>
            <a:ext cx="722064" cy="70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ucka\AppData\Local\Microsoft\Windows\Temporary Internet Files\Content.IE5\Q8OQVWGO\MC900329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2689" y="3001224"/>
            <a:ext cx="899311" cy="42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Lucka\AppData\Local\Microsoft\Windows\Temporary Internet Files\Content.IE5\Q8OQVWGO\MC900329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2344" y="4623030"/>
            <a:ext cx="899311" cy="42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Lucka\AppData\Local\Microsoft\Windows\Temporary Internet Files\Content.IE5\Q8OQVWGO\MC900329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721541"/>
            <a:ext cx="899311" cy="42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Lucka\AppData\Local\Microsoft\Windows\Temporary Internet Files\Content.IE5\Q8OQVWGO\MC900329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822206"/>
            <a:ext cx="899311" cy="42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ucka\AppData\Local\Microsoft\Windows\Temporary Internet Files\Content.IE5\K53LJF89\MC9000304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2235" y="3806350"/>
            <a:ext cx="643532" cy="816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Lucka\AppData\Local\Microsoft\Windows\Temporary Internet Files\Content.IE5\K53LJF89\MC9000304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5764" y="5400402"/>
            <a:ext cx="643532" cy="816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Lucka\AppData\Local\Microsoft\Windows\Temporary Internet Files\Content.IE5\K53LJF89\MC9000304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4330" y="3122372"/>
            <a:ext cx="643532" cy="816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Lucka\AppData\Local\Microsoft\Windows\Temporary Internet Files\Content.IE5\K53LJF89\MC9000304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853" y="5335142"/>
            <a:ext cx="643532" cy="816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Lucka\AppData\Local\Microsoft\Windows\Temporary Internet Files\Content.IE5\K53LJF89\MC9000304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100" y="4360129"/>
            <a:ext cx="643532" cy="816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ucka\AppData\Local\Microsoft\Windows\Temporary Internet Files\Content.IE5\Q8OQVWGO\MC9004136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9838" y="2876255"/>
            <a:ext cx="939184" cy="663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Users\Lucka\AppData\Local\Microsoft\Windows\Temporary Internet Files\Content.IE5\Q8OQVWGO\MC9004136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649" y="4360129"/>
            <a:ext cx="939184" cy="663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ucka\AppData\Local\Microsoft\Windows\Temporary Internet Files\Content.IE5\B0LLD3I8\MC9003912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0515" y="3001224"/>
            <a:ext cx="636884" cy="459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7" descr="C:\Users\Lucka\AppData\Local\Microsoft\Windows\Temporary Internet Files\Content.IE5\B0LLD3I8\MC9003912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5115" y="3901114"/>
            <a:ext cx="636884" cy="459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C:\Users\Lucka\AppData\Local\Microsoft\Windows\Temporary Internet Files\Content.IE5\B0LLD3I8\MC9003912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26" y="5655745"/>
            <a:ext cx="636884" cy="459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Lucka\AppData\Local\Microsoft\Windows\Temporary Internet Files\Content.IE5\Q8OQVWGO\MC9003302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6352" y="4697636"/>
            <a:ext cx="925883" cy="829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C:\Users\Lucka\AppData\Local\Microsoft\Windows\Temporary Internet Files\Content.IE5\Q8OQVWGO\MC9003302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6355" y="3715894"/>
            <a:ext cx="925883" cy="829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Lucka\AppData\Local\Microsoft\Windows\Temporary Internet Files\Content.IE5\Q8OQVWGO\MC9004413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694" y="5778858"/>
            <a:ext cx="759272" cy="745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0" descr="C:\Users\Lucka\AppData\Local\Microsoft\Windows\Temporary Internet Files\Content.IE5\Q8OQVWGO\MC9004413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4718" y="4739398"/>
            <a:ext cx="759272" cy="745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0" descr="C:\Users\Lucka\AppData\Local\Microsoft\Windows\Temporary Internet Files\Content.IE5\Q8OQVWGO\MC9004413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082" y="3539916"/>
            <a:ext cx="759272" cy="745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0" descr="C:\Users\Lucka\AppData\Local\Microsoft\Windows\Temporary Internet Files\Content.IE5\Q8OQVWGO\MC9004413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446" y="5846518"/>
            <a:ext cx="759272" cy="745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C:\Users\Lucka\AppData\Local\Microsoft\Windows\Temporary Internet Files\Content.IE5\Q8OQVWGO\MC9004136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8342" y="5885252"/>
            <a:ext cx="939184" cy="663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7" descr="C:\Users\Lucka\AppData\Local\Microsoft\Windows\Temporary Internet Files\Content.IE5\B0LLD3I8\MC9003912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497" y="5196730"/>
            <a:ext cx="636884" cy="459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Lucka\AppData\Local\Microsoft\Windows\Temporary Internet Files\Content.IE5\K53LJF89\MC9000529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8843" y="4033169"/>
            <a:ext cx="722064" cy="70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C:\Users\Lucka\AppData\Local\Microsoft\Windows\Temporary Internet Files\Content.IE5\Q8OQVWGO\MC900329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4718" y="6217082"/>
            <a:ext cx="899311" cy="42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C:\Users\Lucka\AppData\Local\Microsoft\Windows\Temporary Internet Files\Content.IE5\Q8OQVWGO\MC900329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2582" y="5838700"/>
            <a:ext cx="899311" cy="42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396537" y="2732442"/>
            <a:ext cx="3384376" cy="41734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3400" b="1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four</a:t>
            </a:r>
            <a:r>
              <a:rPr lang="cs-CZ" sz="3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 </a:t>
            </a:r>
            <a:r>
              <a:rPr lang="cs-CZ" sz="3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zebras</a:t>
            </a:r>
            <a:endParaRPr lang="cs-CZ" sz="3400" b="1" dirty="0" smtClean="0">
              <a:solidFill>
                <a:schemeClr val="tx2">
                  <a:lumMod val="60000"/>
                  <a:lumOff val="40000"/>
                </a:schemeClr>
              </a:solidFill>
              <a:latin typeface="Cooper Black" panose="0208090404030B020404" pitchFamily="18" charset="0"/>
            </a:endParaRPr>
          </a:p>
          <a:p>
            <a:pPr lvl="0">
              <a:spcBef>
                <a:spcPct val="20000"/>
              </a:spcBef>
            </a:pPr>
            <a:r>
              <a:rPr lang="cs-CZ" sz="3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four</a:t>
            </a:r>
            <a:r>
              <a:rPr lang="cs-CZ" sz="3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 </a:t>
            </a:r>
            <a:r>
              <a:rPr lang="cs-CZ" sz="3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fish</a:t>
            </a:r>
            <a:r>
              <a:rPr lang="cs-CZ" sz="3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 </a:t>
            </a:r>
          </a:p>
          <a:p>
            <a:pPr lvl="0">
              <a:spcBef>
                <a:spcPct val="20000"/>
              </a:spcBef>
            </a:pPr>
            <a:r>
              <a:rPr lang="cs-CZ" sz="3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four</a:t>
            </a:r>
            <a:r>
              <a:rPr lang="cs-CZ" sz="3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 </a:t>
            </a:r>
            <a:r>
              <a:rPr lang="cs-CZ" sz="3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foxes</a:t>
            </a:r>
            <a:r>
              <a:rPr lang="cs-CZ" sz="3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 </a:t>
            </a:r>
          </a:p>
          <a:p>
            <a:pPr lvl="0">
              <a:spcBef>
                <a:spcPct val="20000"/>
              </a:spcBef>
            </a:pPr>
            <a:r>
              <a:rPr lang="cs-CZ" sz="3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five</a:t>
            </a:r>
            <a:r>
              <a:rPr lang="cs-CZ" sz="3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 </a:t>
            </a:r>
            <a:r>
              <a:rPr lang="cs-CZ" sz="3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geese</a:t>
            </a:r>
            <a:r>
              <a:rPr lang="cs-CZ" sz="3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 </a:t>
            </a:r>
            <a:r>
              <a:rPr lang="cs-CZ" sz="3400" b="1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three</a:t>
            </a:r>
            <a:r>
              <a:rPr lang="cs-CZ" sz="3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 </a:t>
            </a:r>
            <a:r>
              <a:rPr lang="cs-CZ" sz="3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sheep</a:t>
            </a:r>
            <a:r>
              <a:rPr lang="cs-CZ" sz="3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 </a:t>
            </a:r>
            <a:r>
              <a:rPr lang="cs-CZ" sz="3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two</a:t>
            </a:r>
            <a:r>
              <a:rPr lang="cs-CZ" sz="3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 </a:t>
            </a:r>
            <a:r>
              <a:rPr lang="cs-CZ" sz="3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volves</a:t>
            </a:r>
            <a:r>
              <a:rPr lang="cs-CZ" sz="3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 </a:t>
            </a:r>
          </a:p>
          <a:p>
            <a:pPr lvl="0">
              <a:spcBef>
                <a:spcPct val="20000"/>
              </a:spcBef>
            </a:pPr>
            <a:r>
              <a:rPr lang="cs-CZ" sz="3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six</a:t>
            </a:r>
            <a:r>
              <a:rPr lang="cs-CZ" sz="3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 </a:t>
            </a:r>
            <a:r>
              <a:rPr lang="cs-CZ" sz="3400" b="1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mice</a:t>
            </a:r>
            <a:endParaRPr lang="en-US" sz="3400" b="1" dirty="0">
              <a:solidFill>
                <a:schemeClr val="tx2">
                  <a:lumMod val="60000"/>
                  <a:lumOff val="40000"/>
                </a:schemeClr>
              </a:solidFill>
              <a:latin typeface="Cooper Black" panose="0208090404030B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0856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10405E-6 L -0.26961 0.03445 C -0.32586 0.04232 -0.41024 0.04694 -0.49826 0.04694 C -0.59843 0.04694 -0.67864 0.04232 -0.73507 0.03445 L -1.00399 -4.10405E-6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208" y="23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exercise</a:t>
            </a:r>
            <a:r>
              <a:rPr lang="cs-CZ" dirty="0" smtClean="0"/>
              <a:t> n°2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mistakes</a:t>
            </a:r>
            <a:r>
              <a:rPr lang="cs-CZ" dirty="0" smtClean="0"/>
              <a:t> and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err="1" smtClean="0">
                <a:latin typeface="Bradley Hand ITC" panose="03070402050302030203" pitchFamily="66" charset="0"/>
              </a:rPr>
              <a:t>Yesterday</a:t>
            </a:r>
            <a:r>
              <a:rPr lang="cs-CZ" sz="2800" dirty="0" smtClean="0">
                <a:latin typeface="Bradley Hand ITC" panose="03070402050302030203" pitchFamily="66" charset="0"/>
              </a:rPr>
              <a:t> my </a:t>
            </a:r>
            <a:r>
              <a:rPr lang="cs-CZ" sz="2800" dirty="0" err="1" smtClean="0">
                <a:latin typeface="Bradley Hand ITC" panose="03070402050302030203" pitchFamily="66" charset="0"/>
              </a:rPr>
              <a:t>mum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asked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me</a:t>
            </a:r>
            <a:r>
              <a:rPr lang="cs-CZ" sz="2800" dirty="0" smtClean="0">
                <a:latin typeface="Bradley Hand ITC" panose="03070402050302030203" pitchFamily="66" charset="0"/>
              </a:rPr>
              <a:t> to </a:t>
            </a:r>
            <a:r>
              <a:rPr lang="cs-CZ" sz="2800" dirty="0" err="1" smtClean="0">
                <a:latin typeface="Bradley Hand ITC" panose="03070402050302030203" pitchFamily="66" charset="0"/>
              </a:rPr>
              <a:t>help</a:t>
            </a:r>
            <a:r>
              <a:rPr lang="cs-CZ" sz="2800" dirty="0" smtClean="0">
                <a:latin typeface="Bradley Hand ITC" panose="03070402050302030203" pitchFamily="66" charset="0"/>
              </a:rPr>
              <a:t> her </a:t>
            </a:r>
            <a:r>
              <a:rPr lang="cs-CZ" sz="2800" dirty="0" err="1" smtClean="0">
                <a:latin typeface="Bradley Hand ITC" panose="03070402050302030203" pitchFamily="66" charset="0"/>
              </a:rPr>
              <a:t>with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some</a:t>
            </a:r>
            <a:r>
              <a:rPr lang="cs-CZ" sz="2800" dirty="0" smtClean="0">
                <a:latin typeface="Bradley Hand ITC" panose="03070402050302030203" pitchFamily="66" charset="0"/>
              </a:rPr>
              <a:t> shopping. I </a:t>
            </a:r>
            <a:r>
              <a:rPr lang="cs-CZ" sz="2800" dirty="0" err="1" smtClean="0">
                <a:latin typeface="Bradley Hand ITC" panose="03070402050302030203" pitchFamily="66" charset="0"/>
              </a:rPr>
              <a:t>came</a:t>
            </a:r>
            <a:r>
              <a:rPr lang="cs-CZ" sz="2800" dirty="0" smtClean="0">
                <a:latin typeface="Bradley Hand ITC" panose="03070402050302030203" pitchFamily="66" charset="0"/>
              </a:rPr>
              <a:t> to </a:t>
            </a:r>
            <a:r>
              <a:rPr lang="cs-CZ" sz="2800" dirty="0" err="1" smtClean="0">
                <a:latin typeface="Bradley Hand ITC" panose="03070402050302030203" pitchFamily="66" charset="0"/>
              </a:rPr>
              <a:t>the</a:t>
            </a:r>
            <a:r>
              <a:rPr lang="cs-CZ" sz="2800" dirty="0" smtClean="0">
                <a:latin typeface="Bradley Hand ITC" panose="03070402050302030203" pitchFamily="66" charset="0"/>
              </a:rPr>
              <a:t>  </a:t>
            </a:r>
            <a:r>
              <a:rPr lang="cs-CZ" sz="2800" dirty="0" err="1" smtClean="0">
                <a:latin typeface="Bradley Hand ITC" panose="03070402050302030203" pitchFamily="66" charset="0"/>
              </a:rPr>
              <a:t>grocery</a:t>
            </a:r>
            <a:r>
              <a:rPr lang="cs-CZ" sz="2800" dirty="0" smtClean="0">
                <a:latin typeface="Bradley Hand ITC" panose="03070402050302030203" pitchFamily="66" charset="0"/>
              </a:rPr>
              <a:t> and </a:t>
            </a:r>
            <a:r>
              <a:rPr lang="cs-CZ" sz="2800" dirty="0" err="1" smtClean="0">
                <a:latin typeface="Bradley Hand ITC" panose="03070402050302030203" pitchFamily="66" charset="0"/>
              </a:rPr>
              <a:t>bought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two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orangs</a:t>
            </a:r>
            <a:r>
              <a:rPr lang="cs-CZ" sz="2800" dirty="0" smtClean="0">
                <a:latin typeface="Bradley Hand ITC" panose="03070402050302030203" pitchFamily="66" charset="0"/>
              </a:rPr>
              <a:t>, </a:t>
            </a:r>
            <a:r>
              <a:rPr lang="cs-CZ" sz="2800" dirty="0" err="1" smtClean="0">
                <a:latin typeface="Bradley Hand ITC" panose="03070402050302030203" pitchFamily="66" charset="0"/>
              </a:rPr>
              <a:t>five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tomatos</a:t>
            </a:r>
            <a:r>
              <a:rPr lang="cs-CZ" sz="2800" dirty="0" smtClean="0">
                <a:latin typeface="Bradley Hand ITC" panose="03070402050302030203" pitchFamily="66" charset="0"/>
              </a:rPr>
              <a:t>, a kilo </a:t>
            </a:r>
            <a:r>
              <a:rPr lang="cs-CZ" sz="2800" dirty="0" err="1" smtClean="0">
                <a:latin typeface="Bradley Hand ITC" panose="03070402050302030203" pitchFamily="66" charset="0"/>
              </a:rPr>
              <a:t>of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potatoes</a:t>
            </a:r>
            <a:r>
              <a:rPr lang="cs-CZ" sz="2800" dirty="0" smtClean="0">
                <a:latin typeface="Bradley Hand ITC" panose="03070402050302030203" pitchFamily="66" charset="0"/>
              </a:rPr>
              <a:t> and </a:t>
            </a:r>
            <a:r>
              <a:rPr lang="cs-CZ" sz="2800" dirty="0" err="1" smtClean="0">
                <a:latin typeface="Bradley Hand ITC" panose="03070402050302030203" pitchFamily="66" charset="0"/>
              </a:rPr>
              <a:t>four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apples</a:t>
            </a:r>
            <a:r>
              <a:rPr lang="cs-CZ" sz="2800" dirty="0" smtClean="0">
                <a:latin typeface="Bradley Hand ITC" panose="03070402050302030203" pitchFamily="66" charset="0"/>
              </a:rPr>
              <a:t>. </a:t>
            </a:r>
            <a:r>
              <a:rPr lang="cs-CZ" sz="2800" dirty="0" err="1" smtClean="0">
                <a:latin typeface="Bradley Hand ITC" panose="03070402050302030203" pitchFamily="66" charset="0"/>
              </a:rPr>
              <a:t>Then</a:t>
            </a:r>
            <a:r>
              <a:rPr lang="cs-CZ" sz="2800" dirty="0" smtClean="0">
                <a:latin typeface="Bradley Hand ITC" panose="03070402050302030203" pitchFamily="66" charset="0"/>
              </a:rPr>
              <a:t> I  </a:t>
            </a:r>
            <a:r>
              <a:rPr lang="cs-CZ" sz="2800" dirty="0" err="1" smtClean="0">
                <a:latin typeface="Bradley Hand ITC" panose="03070402050302030203" pitchFamily="66" charset="0"/>
              </a:rPr>
              <a:t>went</a:t>
            </a:r>
            <a:r>
              <a:rPr lang="cs-CZ" sz="2800" dirty="0" smtClean="0">
                <a:latin typeface="Bradley Hand ITC" panose="03070402050302030203" pitchFamily="66" charset="0"/>
              </a:rPr>
              <a:t> to </a:t>
            </a:r>
            <a:r>
              <a:rPr lang="cs-CZ" sz="2800" dirty="0" err="1" smtClean="0">
                <a:latin typeface="Bradley Hand ITC" panose="03070402050302030203" pitchFamily="66" charset="0"/>
              </a:rPr>
              <a:t>buy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some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batterys</a:t>
            </a:r>
            <a:r>
              <a:rPr lang="cs-CZ" sz="2800" dirty="0" smtClean="0">
                <a:latin typeface="Bradley Hand ITC" panose="03070402050302030203" pitchFamily="66" charset="0"/>
              </a:rPr>
              <a:t> and </a:t>
            </a:r>
            <a:r>
              <a:rPr lang="cs-CZ" sz="2800" dirty="0" err="1" smtClean="0">
                <a:latin typeface="Bradley Hand ITC" panose="03070402050302030203" pitchFamily="66" charset="0"/>
              </a:rPr>
              <a:t>matches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at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the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chemists</a:t>
            </a:r>
            <a:r>
              <a:rPr lang="cs-CZ" sz="2800" dirty="0" smtClean="0">
                <a:latin typeface="Bradley Hand ITC" panose="03070402050302030203" pitchFamily="66" charset="0"/>
              </a:rPr>
              <a:t>. </a:t>
            </a:r>
            <a:r>
              <a:rPr lang="cs-CZ" sz="2800" dirty="0" err="1" smtClean="0">
                <a:latin typeface="Bradley Hand ITC" panose="03070402050302030203" pitchFamily="66" charset="0"/>
              </a:rPr>
              <a:t>Luckily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there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weren‘t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asmanypersons</a:t>
            </a:r>
            <a:r>
              <a:rPr lang="cs-CZ" sz="2800" dirty="0" smtClean="0">
                <a:latin typeface="Bradley Hand ITC" panose="03070402050302030203" pitchFamily="66" charset="0"/>
              </a:rPr>
              <a:t> as </a:t>
            </a:r>
            <a:r>
              <a:rPr lang="cs-CZ" sz="2800" dirty="0" err="1" smtClean="0">
                <a:latin typeface="Bradley Hand ITC" panose="03070402050302030203" pitchFamily="66" charset="0"/>
              </a:rPr>
              <a:t>usually</a:t>
            </a:r>
            <a:r>
              <a:rPr lang="cs-CZ" sz="2800" dirty="0" smtClean="0">
                <a:latin typeface="Bradley Hand ITC" panose="03070402050302030203" pitchFamily="66" charset="0"/>
              </a:rPr>
              <a:t>, just </a:t>
            </a:r>
            <a:r>
              <a:rPr lang="cs-CZ" sz="2800" dirty="0" err="1" smtClean="0">
                <a:latin typeface="Bradley Hand ITC" panose="03070402050302030203" pitchFamily="66" charset="0"/>
              </a:rPr>
              <a:t>two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womans</a:t>
            </a:r>
            <a:r>
              <a:rPr lang="cs-CZ" sz="2800" dirty="0" smtClean="0">
                <a:latin typeface="Bradley Hand ITC" panose="03070402050302030203" pitchFamily="66" charset="0"/>
              </a:rPr>
              <a:t>  </a:t>
            </a:r>
            <a:r>
              <a:rPr lang="cs-CZ" sz="2800" dirty="0" err="1" smtClean="0">
                <a:latin typeface="Bradley Hand ITC" panose="03070402050302030203" pitchFamily="66" charset="0"/>
              </a:rPr>
              <a:t>wtih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their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childs</a:t>
            </a:r>
            <a:r>
              <a:rPr lang="cs-CZ" sz="2800" dirty="0" smtClean="0">
                <a:latin typeface="Bradley Hand ITC" panose="03070402050302030203" pitchFamily="66" charset="0"/>
              </a:rPr>
              <a:t>. At </a:t>
            </a:r>
            <a:r>
              <a:rPr lang="cs-CZ" sz="2800" dirty="0" err="1" smtClean="0">
                <a:latin typeface="Bradley Hand ITC" panose="03070402050302030203" pitchFamily="66" charset="0"/>
              </a:rPr>
              <a:t>the</a:t>
            </a:r>
            <a:r>
              <a:rPr lang="cs-CZ" sz="2800" dirty="0" smtClean="0">
                <a:latin typeface="Bradley Hand ITC" panose="03070402050302030203" pitchFamily="66" charset="0"/>
              </a:rPr>
              <a:t> end </a:t>
            </a:r>
            <a:r>
              <a:rPr lang="cs-CZ" sz="2800" dirty="0" err="1" smtClean="0">
                <a:latin typeface="Bradley Hand ITC" panose="03070402050302030203" pitchFamily="66" charset="0"/>
              </a:rPr>
              <a:t>got</a:t>
            </a:r>
            <a:r>
              <a:rPr lang="cs-CZ" sz="2800" dirty="0" smtClean="0">
                <a:latin typeface="Bradley Hand ITC" panose="03070402050302030203" pitchFamily="66" charset="0"/>
              </a:rPr>
              <a:t> a bit </a:t>
            </a:r>
            <a:r>
              <a:rPr lang="cs-CZ" sz="2800" dirty="0" err="1" smtClean="0">
                <a:latin typeface="Bradley Hand ITC" panose="03070402050302030203" pitchFamily="66" charset="0"/>
              </a:rPr>
              <a:t>hunry</a:t>
            </a:r>
            <a:r>
              <a:rPr lang="cs-CZ" sz="2800" dirty="0" smtClean="0">
                <a:latin typeface="Bradley Hand ITC" panose="03070402050302030203" pitchFamily="66" charset="0"/>
              </a:rPr>
              <a:t> so I had </a:t>
            </a:r>
            <a:r>
              <a:rPr lang="cs-CZ" sz="2800" dirty="0" err="1" smtClean="0">
                <a:latin typeface="Bradley Hand ITC" panose="03070402050302030203" pitchFamily="66" charset="0"/>
              </a:rPr>
              <a:t>some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sandwichs</a:t>
            </a:r>
            <a:r>
              <a:rPr lang="cs-CZ" sz="2800" dirty="0" smtClean="0">
                <a:latin typeface="Bradley Hand ITC" panose="03070402050302030203" pitchFamily="66" charset="0"/>
              </a:rPr>
              <a:t> </a:t>
            </a:r>
            <a:r>
              <a:rPr lang="cs-CZ" sz="2800" dirty="0" err="1" smtClean="0">
                <a:latin typeface="Bradley Hand ITC" panose="03070402050302030203" pitchFamily="66" charset="0"/>
              </a:rPr>
              <a:t>at</a:t>
            </a:r>
            <a:r>
              <a:rPr lang="cs-CZ" sz="2800" dirty="0" smtClean="0">
                <a:latin typeface="Bradley Hand ITC" panose="03070402050302030203" pitchFamily="66" charset="0"/>
              </a:rPr>
              <a:t> a </a:t>
            </a:r>
            <a:r>
              <a:rPr lang="cs-CZ" sz="2800" dirty="0" err="1" smtClean="0">
                <a:latin typeface="Bradley Hand ITC" panose="03070402050302030203" pitchFamily="66" charset="0"/>
              </a:rPr>
              <a:t>nearby</a:t>
            </a:r>
            <a:r>
              <a:rPr lang="cs-CZ" sz="2800" dirty="0" smtClean="0">
                <a:latin typeface="Bradley Hand ITC" panose="03070402050302030203" pitchFamily="66" charset="0"/>
              </a:rPr>
              <a:t> café.</a:t>
            </a:r>
            <a:endParaRPr lang="en-US" sz="2800" dirty="0">
              <a:latin typeface="Bradley Hand ITC" panose="03070402050302030203" pitchFamily="66" charset="0"/>
            </a:endParaRPr>
          </a:p>
        </p:txBody>
      </p:sp>
      <p:sp>
        <p:nvSpPr>
          <p:cNvPr id="4" name="Prstenec 3"/>
          <p:cNvSpPr/>
          <p:nvPr/>
        </p:nvSpPr>
        <p:spPr>
          <a:xfrm>
            <a:off x="-1404664" y="3068960"/>
            <a:ext cx="432048" cy="432048"/>
          </a:xfrm>
          <a:prstGeom prst="donut">
            <a:avLst>
              <a:gd name="adj" fmla="val 950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Prstenec 4"/>
          <p:cNvSpPr/>
          <p:nvPr/>
        </p:nvSpPr>
        <p:spPr>
          <a:xfrm>
            <a:off x="-1252264" y="3221360"/>
            <a:ext cx="432048" cy="432048"/>
          </a:xfrm>
          <a:prstGeom prst="donut">
            <a:avLst>
              <a:gd name="adj" fmla="val 950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-1099864" y="3373760"/>
            <a:ext cx="432048" cy="432048"/>
          </a:xfrm>
          <a:prstGeom prst="donut">
            <a:avLst>
              <a:gd name="adj" fmla="val 950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Prstenec 6"/>
          <p:cNvSpPr/>
          <p:nvPr/>
        </p:nvSpPr>
        <p:spPr>
          <a:xfrm>
            <a:off x="-947464" y="3526160"/>
            <a:ext cx="432048" cy="432048"/>
          </a:xfrm>
          <a:prstGeom prst="donut">
            <a:avLst>
              <a:gd name="adj" fmla="val 950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-1947192" y="4509120"/>
            <a:ext cx="1550640" cy="432048"/>
          </a:xfrm>
          <a:prstGeom prst="donut">
            <a:avLst>
              <a:gd name="adj" fmla="val 950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Prstenec 9"/>
          <p:cNvSpPr/>
          <p:nvPr/>
        </p:nvSpPr>
        <p:spPr>
          <a:xfrm>
            <a:off x="-1794792" y="4661520"/>
            <a:ext cx="1550640" cy="432048"/>
          </a:xfrm>
          <a:prstGeom prst="donut">
            <a:avLst>
              <a:gd name="adj" fmla="val 950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>
            <a:off x="-1642392" y="4813920"/>
            <a:ext cx="1245840" cy="432048"/>
          </a:xfrm>
          <a:prstGeom prst="donut">
            <a:avLst>
              <a:gd name="adj" fmla="val 950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098" name="Picture 2" descr="C:\Users\Lucka\AppData\Local\Microsoft\Windows\Temporary Internet Files\Content.IE5\K53LJF89\MC9003970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6313" y="1257300"/>
            <a:ext cx="909637" cy="911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7810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4.81481E-6 L 0.29149 0.0525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66" y="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59259E-6 L 0.48733 0.0303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58" y="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3.7037E-7 L 0.79358 0.0606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670" y="3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9.82659E-7 L 0.98941 -0.0640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462" y="-32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2.48555E-6 L 0.58872 0.0210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27" y="10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45087E-6 L 0.8625 -0.0233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125" y="-11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85185E-6 L 0.85572 0.2273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778" y="11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 prezentaci byly použity obrázky z galerie Microsoft </a:t>
            </a:r>
            <a:r>
              <a:rPr lang="cs-CZ" dirty="0" err="1"/>
              <a:t>office</a:t>
            </a:r>
            <a:r>
              <a:rPr lang="cs-CZ" dirty="0"/>
              <a:t>, včetně webu Office.com.</a:t>
            </a:r>
          </a:p>
          <a:p>
            <a:endParaRPr lang="cs-CZ" dirty="0"/>
          </a:p>
          <a:p>
            <a:pPr marL="0" indent="0">
              <a:buNone/>
            </a:pPr>
            <a:r>
              <a:rPr lang="en-US" dirty="0" err="1"/>
              <a:t>Veškeré</a:t>
            </a:r>
            <a:r>
              <a:rPr lang="en-US" dirty="0"/>
              <a:t> </a:t>
            </a:r>
            <a:r>
              <a:rPr lang="en-US" dirty="0" err="1"/>
              <a:t>texty</a:t>
            </a:r>
            <a:r>
              <a:rPr lang="en-US" dirty="0"/>
              <a:t> a </a:t>
            </a:r>
            <a:r>
              <a:rPr lang="en-US" dirty="0" err="1"/>
              <a:t>úkoly</a:t>
            </a:r>
            <a:r>
              <a:rPr lang="en-US" dirty="0"/>
              <a:t> </a:t>
            </a:r>
            <a:r>
              <a:rPr lang="en-US" dirty="0" err="1"/>
              <a:t>jsou</a:t>
            </a:r>
            <a:r>
              <a:rPr lang="en-US" dirty="0"/>
              <a:t> </a:t>
            </a:r>
            <a:r>
              <a:rPr lang="en-US" dirty="0" err="1"/>
              <a:t>vlastním</a:t>
            </a:r>
            <a:r>
              <a:rPr lang="en-US" dirty="0"/>
              <a:t> </a:t>
            </a:r>
            <a:r>
              <a:rPr lang="en-US" dirty="0" err="1"/>
              <a:t>dílem</a:t>
            </a:r>
            <a:r>
              <a:rPr lang="en-US" dirty="0"/>
              <a:t> </a:t>
            </a:r>
            <a:r>
              <a:rPr lang="en-US" dirty="0" err="1"/>
              <a:t>autorky</a:t>
            </a:r>
            <a:r>
              <a:rPr lang="en-US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728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174</TotalTime>
  <Words>627</Words>
  <Application>Microsoft Office PowerPoint</Application>
  <PresentationFormat>Předvádění na obrazovce (4:3)</PresentationFormat>
  <Paragraphs>108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Arial</vt:lpstr>
      <vt:lpstr>Bradley Hand ITC</vt:lpstr>
      <vt:lpstr>Century Gothic</vt:lpstr>
      <vt:lpstr>Cooper Black</vt:lpstr>
      <vt:lpstr>Courier New</vt:lpstr>
      <vt:lpstr>Goudy Old Style</vt:lpstr>
      <vt:lpstr>Palatino Linotype</vt:lpstr>
      <vt:lpstr>Exekutivní</vt:lpstr>
      <vt:lpstr>PLURALS</vt:lpstr>
      <vt:lpstr>Prezentace aplikace PowerPoint</vt:lpstr>
      <vt:lpstr>Anotace</vt:lpstr>
      <vt:lpstr>regular forms</vt:lpstr>
      <vt:lpstr>irregular forms -es</vt:lpstr>
      <vt:lpstr>words ending with -o</vt:lpstr>
      <vt:lpstr>words ending with –f/-fe</vt:lpstr>
      <vt:lpstr>irregular forms</vt:lpstr>
      <vt:lpstr>excercise n°1</vt:lpstr>
      <vt:lpstr>exercise n°2</vt:lpstr>
      <vt:lpstr>zdroje obrázků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PLURALS</dc:title>
  <dc:creator>Lucka</dc:creator>
  <cp:lastModifiedBy>kuceroval</cp:lastModifiedBy>
  <cp:revision>21</cp:revision>
  <dcterms:created xsi:type="dcterms:W3CDTF">2014-03-03T20:46:54Z</dcterms:created>
  <dcterms:modified xsi:type="dcterms:W3CDTF">2014-04-22T11:00:28Z</dcterms:modified>
</cp:coreProperties>
</file>