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3" r:id="rId4"/>
    <p:sldId id="257" r:id="rId5"/>
    <p:sldId id="259" r:id="rId6"/>
    <p:sldId id="258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825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365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244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859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705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581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90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792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19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734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96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21000">
              <a:srgbClr val="E6E6E6">
                <a:alpha val="39000"/>
              </a:srgbClr>
            </a:gs>
            <a:gs pos="36000">
              <a:srgbClr val="7D8496"/>
            </a:gs>
            <a:gs pos="66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FB42F3-2ABA-40A6-B0AC-A124F7733C52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FD8800-0FF2-4D9A-BCEE-65568C2C12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46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Present</a:t>
            </a:r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sz="4800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continuous</a:t>
            </a:r>
            <a:endParaRPr lang="en-US" sz="4800" dirty="0">
              <a:solidFill>
                <a:schemeClr val="tx2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for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sz="36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elementary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sz="36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students</a:t>
            </a:r>
            <a:endParaRPr lang="en-US" sz="3600" dirty="0">
              <a:solidFill>
                <a:schemeClr val="accent1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028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76672"/>
            <a:ext cx="941961" cy="941961"/>
          </a:xfrm>
          <a:prstGeom prst="rect">
            <a:avLst/>
          </a:prstGeom>
          <a:noFill/>
        </p:spPr>
      </p:pic>
      <p:graphicFrame>
        <p:nvGraphicFramePr>
          <p:cNvPr id="3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3631350"/>
              </p:ext>
            </p:extLst>
          </p:nvPr>
        </p:nvGraphicFramePr>
        <p:xfrm>
          <a:off x="323528" y="1988839"/>
          <a:ext cx="8474397" cy="2739898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8474397"/>
              </a:tblGrid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 ŠKOLY: Gymnázium Lovosice, Sady p</a:t>
                      </a:r>
                      <a:r>
                        <a:rPr lang="en-US" baseline="0" dirty="0" err="1" smtClean="0"/>
                        <a:t>i</a:t>
                      </a:r>
                      <a:r>
                        <a:rPr lang="cs-CZ" baseline="0" dirty="0" err="1" smtClean="0"/>
                        <a:t>onýrů</a:t>
                      </a:r>
                      <a:r>
                        <a:rPr lang="cs-CZ" baseline="0" dirty="0" smtClean="0"/>
                        <a:t> 600</a:t>
                      </a:r>
                      <a:r>
                        <a:rPr lang="en-US" baseline="0" dirty="0" smtClean="0"/>
                        <a:t>/</a:t>
                      </a:r>
                      <a:r>
                        <a:rPr lang="cs-CZ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</a:t>
                      </a:r>
                      <a:r>
                        <a:rPr lang="cs-CZ" smtClean="0"/>
                        <a:t>: </a:t>
                      </a:r>
                      <a:r>
                        <a:rPr lang="cs-CZ" smtClean="0"/>
                        <a:t>VY_32_INOVACE_4B_0</a:t>
                      </a:r>
                      <a:r>
                        <a:rPr lang="cs-CZ" dirty="0" smtClean="0"/>
                        <a:t>6</a:t>
                      </a:r>
                      <a:r>
                        <a:rPr lang="cs-CZ" smtClean="0"/>
                        <a:t>_Present.continuous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Gramatická cvičení z angličtiny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prima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listopad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Lucie Kučerová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5266531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1043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Anotace</a:t>
            </a:r>
            <a:endParaRPr lang="en-US" dirty="0">
              <a:solidFill>
                <a:schemeClr val="tx2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544616"/>
          </a:xfrm>
        </p:spPr>
        <p:txBody>
          <a:bodyPr>
            <a:noAutofit/>
          </a:bodyPr>
          <a:lstStyle/>
          <a:p>
            <a:r>
              <a:rPr lang="cs-CZ" sz="1400" dirty="0" smtClean="0"/>
              <a:t>tento učební materiál je určen k prezentaci a procvičení anglického přítomného času průběhového na interaktivní tabuli</a:t>
            </a:r>
          </a:p>
          <a:p>
            <a:r>
              <a:rPr lang="cs-CZ" sz="1400" dirty="0" smtClean="0"/>
              <a:t>snímek číslo tři názorně ukazuje, jak přítomný čas průběhový vypadá a z jakých tvarů se skládá</a:t>
            </a:r>
          </a:p>
          <a:p>
            <a:r>
              <a:rPr lang="cs-CZ" sz="1400" dirty="0" smtClean="0"/>
              <a:t>po kliknutí na jednotlivé obdélníky pod šipkami se objeví větný člen společná pro celý sloupec; studenti si uvědomí grafickou a mluvnickou podobu času</a:t>
            </a:r>
          </a:p>
          <a:p>
            <a:r>
              <a:rPr lang="cs-CZ" sz="1400" dirty="0" smtClean="0"/>
              <a:t>snímek číslo čtyři ukazuje, k jakým změnám ve větě dochází při tvoření záporu a otázky</a:t>
            </a:r>
          </a:p>
          <a:p>
            <a:r>
              <a:rPr lang="cs-CZ" sz="1400" dirty="0" smtClean="0"/>
              <a:t>kliknutím na otazníky se prohodí podmět a přísudek a otazník se přemístí na místo tečky</a:t>
            </a:r>
          </a:p>
          <a:p>
            <a:r>
              <a:rPr lang="cs-CZ" sz="1400" dirty="0" smtClean="0"/>
              <a:t>při kliknutí na „not“ poodskočí část věty a „not“ se přemístí za pomocné sloveso </a:t>
            </a:r>
          </a:p>
          <a:p>
            <a:r>
              <a:rPr lang="cs-CZ" sz="1400" dirty="0" smtClean="0"/>
              <a:t>snímek číslo pět slouží k procvičení tvorby gerundia</a:t>
            </a:r>
          </a:p>
          <a:p>
            <a:r>
              <a:rPr lang="cs-CZ" sz="1400" dirty="0" smtClean="0"/>
              <a:t>studenti mají za úkol napsat na tabuli gerundiální tvar slovesa napsaného na vybraném obdélníku; správnost své odpovědi si ověří kliknutím na obdélník, jež se tímto smaže a ukáže správný tvar slovesa; po odkrytí všech obdélníků se studenti pokusí odhalit princip tvoření gerundií v angličtině</a:t>
            </a:r>
          </a:p>
          <a:p>
            <a:r>
              <a:rPr lang="cs-CZ" sz="1400" dirty="0" smtClean="0"/>
              <a:t>snímek číslo šest prezentuje tři základní způsoby použití přítomného času prostého v angličtině; jednotlivé řádky se ukazují postupně po kliknutí, čímž je studentům poskytnut prostor pro logické vyvozování principů použití z daných příkladů</a:t>
            </a:r>
          </a:p>
          <a:p>
            <a:r>
              <a:rPr lang="cs-CZ" sz="1400" dirty="0" smtClean="0"/>
              <a:t>snímky číslo sedm a osm slouží k procvičení tohoto času</a:t>
            </a:r>
          </a:p>
          <a:p>
            <a:r>
              <a:rPr lang="cs-CZ" sz="1400" dirty="0" smtClean="0"/>
              <a:t>u prvního cvičení studenti popisují, co se právě v domě děje</a:t>
            </a:r>
          </a:p>
          <a:p>
            <a:r>
              <a:rPr lang="cs-CZ" sz="1400" dirty="0" smtClean="0"/>
              <a:t>u druhého cvičení pracují studenti ve dvou týmech; každý tým vyšle k tabuli svého zástupce; zástupci se dohodnou na čísle, které chtějí odkrýt, otočí se zády k tabuli, učitel klikne na políčko, které se odkryje a ukáže větu; týmy musejí beze slov větu ukázat; bod získává ten tým, jehož zástupce řekne celou větu bez chyby</a:t>
            </a:r>
          </a:p>
          <a:p>
            <a:r>
              <a:rPr lang="cs-CZ" sz="1400" dirty="0" smtClean="0"/>
              <a:t>všechny nadpisy se po zadání stránky zvýrazní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63479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Present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smtClean="0">
                <a:latin typeface="Elephant" panose="02020904090505020303" pitchFamily="18" charset="0"/>
              </a:rPr>
              <a:t/>
            </a:r>
            <a:br>
              <a:rPr lang="cs-CZ" dirty="0" smtClean="0">
                <a:latin typeface="Elephant" panose="02020904090505020303" pitchFamily="18" charset="0"/>
              </a:rPr>
            </a:br>
            <a:r>
              <a:rPr lang="cs-CZ" sz="31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basics</a:t>
            </a:r>
            <a:endParaRPr lang="en-US" sz="3100" dirty="0">
              <a:solidFill>
                <a:schemeClr val="accent1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0813195"/>
              </p:ext>
            </p:extLst>
          </p:nvPr>
        </p:nvGraphicFramePr>
        <p:xfrm>
          <a:off x="395536" y="1556792"/>
          <a:ext cx="8435281" cy="31089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72208"/>
                <a:gridCol w="864096"/>
                <a:gridCol w="1584176"/>
                <a:gridCol w="411480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latin typeface="Informal Roman" panose="030604020304060B0204" pitchFamily="66" charset="0"/>
                        </a:rPr>
                        <a:t>I</a:t>
                      </a:r>
                      <a:endParaRPr lang="en-US" sz="2800" b="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latin typeface="Informal Roman" panose="030604020304060B0204" pitchFamily="66" charset="0"/>
                        </a:rPr>
                        <a:t>am</a:t>
                      </a:r>
                      <a:endParaRPr lang="en-US" sz="2800" b="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latin typeface="Informal Roman" panose="030604020304060B0204" pitchFamily="66" charset="0"/>
                        </a:rPr>
                        <a:t>reading</a:t>
                      </a:r>
                      <a:endParaRPr lang="en-US" sz="2800" b="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latin typeface="Informal Roman" panose="030604020304060B0204" pitchFamily="66" charset="0"/>
                        </a:rPr>
                        <a:t>a </a:t>
                      </a:r>
                      <a:r>
                        <a:rPr lang="cs-CZ" sz="2800" b="0" dirty="0" err="1" smtClean="0">
                          <a:latin typeface="Informal Roman" panose="030604020304060B0204" pitchFamily="66" charset="0"/>
                        </a:rPr>
                        <a:t>book</a:t>
                      </a:r>
                      <a:r>
                        <a:rPr lang="cs-CZ" sz="2800" b="0" dirty="0" smtClean="0">
                          <a:latin typeface="Informal Roman" panose="030604020304060B0204" pitchFamily="66" charset="0"/>
                        </a:rPr>
                        <a:t>.</a:t>
                      </a:r>
                      <a:endParaRPr lang="en-US" sz="2800" b="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You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are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speaking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too</a:t>
                      </a:r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 </a:t>
                      </a:r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quickly</a:t>
                      </a:r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.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He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is</a:t>
                      </a:r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 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watching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TV.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The</a:t>
                      </a:r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 Sun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is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shining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today</a:t>
                      </a:r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.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We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are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playing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tennis</a:t>
                      </a:r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.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My </a:t>
                      </a:r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parents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are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having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latin typeface="Informal Roman" panose="030604020304060B0204" pitchFamily="66" charset="0"/>
                        </a:rPr>
                        <a:t>dinner</a:t>
                      </a:r>
                      <a:r>
                        <a:rPr lang="cs-CZ" sz="2800" dirty="0" smtClean="0">
                          <a:latin typeface="Informal Roman" panose="030604020304060B0204" pitchFamily="66" charset="0"/>
                        </a:rPr>
                        <a:t>.</a:t>
                      </a:r>
                      <a:endParaRPr lang="en-US" sz="2800" dirty="0">
                        <a:latin typeface="Informal Roman" panose="030604020304060B0204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Šipka dolů 4"/>
          <p:cNvSpPr/>
          <p:nvPr/>
        </p:nvSpPr>
        <p:spPr>
          <a:xfrm>
            <a:off x="1153587" y="473999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Šipka dolů 5"/>
          <p:cNvSpPr/>
          <p:nvPr/>
        </p:nvSpPr>
        <p:spPr>
          <a:xfrm>
            <a:off x="2443175" y="473999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Šipka dolů 6"/>
          <p:cNvSpPr/>
          <p:nvPr/>
        </p:nvSpPr>
        <p:spPr>
          <a:xfrm>
            <a:off x="3635896" y="473999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ovéPole 7"/>
          <p:cNvSpPr txBox="1"/>
          <p:nvPr/>
        </p:nvSpPr>
        <p:spPr>
          <a:xfrm>
            <a:off x="711827" y="587727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ubject</a:t>
            </a: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14931" y="5692604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/are)</a:t>
            </a: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5877269"/>
            <a:ext cx="32140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 + -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</a:t>
            </a: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11827" y="5735200"/>
            <a:ext cx="1368152" cy="96571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Zaoblený obdélník 11"/>
          <p:cNvSpPr/>
          <p:nvPr/>
        </p:nvSpPr>
        <p:spPr>
          <a:xfrm>
            <a:off x="2079979" y="5718404"/>
            <a:ext cx="1472111" cy="96571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Zaoblený obdélník 12"/>
          <p:cNvSpPr/>
          <p:nvPr/>
        </p:nvSpPr>
        <p:spPr>
          <a:xfrm>
            <a:off x="3552090" y="5718404"/>
            <a:ext cx="1472111" cy="96571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7" name="Picture 3" descr="C:\Users\Lucka\AppData\Local\Microsoft\Windows\Temporary Internet Files\Content.IE5\MS5AOU55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0307"/>
            <a:ext cx="2408683" cy="1749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97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vál 28"/>
          <p:cNvSpPr/>
          <p:nvPr/>
        </p:nvSpPr>
        <p:spPr>
          <a:xfrm>
            <a:off x="379373" y="2476337"/>
            <a:ext cx="864096" cy="923329"/>
          </a:xfrm>
          <a:prstGeom prst="ellipse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Present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/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</a:br>
            <a:r>
              <a:rPr lang="cs-CZ" sz="3100" dirty="0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negative and </a:t>
            </a:r>
            <a:r>
              <a:rPr lang="cs-CZ" sz="31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question</a:t>
            </a:r>
            <a:endParaRPr lang="en-US" sz="3100" dirty="0">
              <a:solidFill>
                <a:schemeClr val="accent1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21344" y="2153172"/>
            <a:ext cx="4535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Informal Roman" panose="030604020304060B0204" pitchFamily="66" charset="0"/>
              </a:rPr>
              <a:t>I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4939" y="2153172"/>
            <a:ext cx="897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Informal Roman" panose="030604020304060B0204" pitchFamily="66" charset="0"/>
              </a:rPr>
              <a:t>AM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19972" y="2153171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listening</a:t>
            </a:r>
            <a:r>
              <a:rPr lang="cs-CZ" sz="3600" dirty="0" smtClean="0">
                <a:latin typeface="Informal Roman" panose="030604020304060B0204" pitchFamily="66" charset="0"/>
              </a:rPr>
              <a:t> to </a:t>
            </a:r>
            <a:r>
              <a:rPr lang="cs-CZ" sz="3600" dirty="0" err="1" smtClean="0">
                <a:latin typeface="Informal Roman" panose="030604020304060B0204" pitchFamily="66" charset="0"/>
              </a:rPr>
              <a:t>the</a:t>
            </a:r>
            <a:r>
              <a:rPr lang="cs-CZ" sz="3600" dirty="0" smtClean="0">
                <a:latin typeface="Informal Roman" panose="030604020304060B0204" pitchFamily="66" charset="0"/>
              </a:rPr>
              <a:t> </a:t>
            </a:r>
            <a:r>
              <a:rPr lang="cs-CZ" sz="3600" dirty="0" err="1" smtClean="0">
                <a:latin typeface="Informal Roman" panose="030604020304060B0204" pitchFamily="66" charset="0"/>
              </a:rPr>
              <a:t>radio</a:t>
            </a:r>
            <a:r>
              <a:rPr lang="cs-CZ" sz="3600" dirty="0" smtClean="0">
                <a:latin typeface="Informal Roman" panose="030604020304060B0204" pitchFamily="66" charset="0"/>
              </a:rPr>
              <a:t>.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94489" y="215317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formal Roman" panose="030604020304060B0204" pitchFamily="66" charset="0"/>
              </a:rPr>
              <a:t>?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formal Roman" panose="030604020304060B0204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483768" y="3212977"/>
            <a:ext cx="12435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Informal Roman" panose="030604020304060B0204" pitchFamily="66" charset="0"/>
              </a:rPr>
              <a:t>Mark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27339" y="3212977"/>
            <a:ext cx="7450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Informal Roman" panose="030604020304060B0204" pitchFamily="66" charset="0"/>
              </a:rPr>
              <a:t>IS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72372" y="3212976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doing</a:t>
            </a:r>
            <a:r>
              <a:rPr lang="cs-CZ" sz="3600" dirty="0" smtClean="0">
                <a:latin typeface="Informal Roman" panose="030604020304060B0204" pitchFamily="66" charset="0"/>
              </a:rPr>
              <a:t> his </a:t>
            </a:r>
            <a:r>
              <a:rPr lang="cs-CZ" sz="3600" dirty="0" err="1" smtClean="0">
                <a:latin typeface="Informal Roman" panose="030604020304060B0204" pitchFamily="66" charset="0"/>
              </a:rPr>
              <a:t>homework</a:t>
            </a:r>
            <a:r>
              <a:rPr lang="cs-CZ" sz="3600" dirty="0" smtClean="0">
                <a:latin typeface="Informal Roman" panose="030604020304060B0204" pitchFamily="66" charset="0"/>
              </a:rPr>
              <a:t>.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394489" y="3212977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formal Roman" panose="030604020304060B0204" pitchFamily="66" charset="0"/>
              </a:rPr>
              <a:t>?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formal Roman" panose="030604020304060B0204" pitchFamily="66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39552" y="2476336"/>
            <a:ext cx="5437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?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0" name="Ovál 29"/>
          <p:cNvSpPr/>
          <p:nvPr/>
        </p:nvSpPr>
        <p:spPr>
          <a:xfrm>
            <a:off x="379373" y="4779827"/>
            <a:ext cx="864096" cy="923329"/>
          </a:xfrm>
          <a:prstGeom prst="ellipse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9552" y="5163095"/>
            <a:ext cx="543739" cy="15679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ovéPole 31"/>
          <p:cNvSpPr txBox="1"/>
          <p:nvPr/>
        </p:nvSpPr>
        <p:spPr>
          <a:xfrm>
            <a:off x="3195109" y="4610743"/>
            <a:ext cx="1809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Our</a:t>
            </a:r>
            <a:r>
              <a:rPr lang="cs-CZ" sz="3600" dirty="0" smtClean="0">
                <a:latin typeface="Informal Roman" panose="030604020304060B0204" pitchFamily="66" charset="0"/>
              </a:rPr>
              <a:t> </a:t>
            </a:r>
            <a:r>
              <a:rPr lang="cs-CZ" sz="3600" dirty="0" err="1" smtClean="0">
                <a:latin typeface="Informal Roman" panose="030604020304060B0204" pitchFamily="66" charset="0"/>
              </a:rPr>
              <a:t>dogs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52022" y="4610744"/>
            <a:ext cx="7349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Informal Roman" panose="030604020304060B0204" pitchFamily="66" charset="0"/>
              </a:rPr>
              <a:t>are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570494" y="4610744"/>
            <a:ext cx="1764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sleeping</a:t>
            </a:r>
            <a:r>
              <a:rPr lang="cs-CZ" sz="3600" dirty="0" smtClean="0">
                <a:latin typeface="Informal Roman" panose="030604020304060B0204" pitchFamily="66" charset="0"/>
              </a:rPr>
              <a:t>.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541989" y="4287577"/>
            <a:ext cx="857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formal Roman" panose="030604020304060B0204" pitchFamily="66" charset="0"/>
              </a:rPr>
              <a:t>not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formal Roman" panose="030604020304060B0204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105554" y="5517170"/>
            <a:ext cx="1899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Informal Roman" panose="030604020304060B0204" pitchFamily="66" charset="0"/>
              </a:rPr>
              <a:t>Samantha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852021" y="5517171"/>
            <a:ext cx="7349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is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570492" y="5517171"/>
            <a:ext cx="2709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Informal Roman" panose="030604020304060B0204" pitchFamily="66" charset="0"/>
              </a:rPr>
              <a:t>going</a:t>
            </a:r>
            <a:r>
              <a:rPr lang="cs-CZ" sz="3600" dirty="0" smtClean="0">
                <a:latin typeface="Informal Roman" panose="030604020304060B0204" pitchFamily="66" charset="0"/>
              </a:rPr>
              <a:t> shopping.</a:t>
            </a:r>
            <a:endParaRPr lang="en-US" sz="3600" dirty="0">
              <a:latin typeface="Informal Roman" panose="030604020304060B0204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541987" y="5373216"/>
            <a:ext cx="857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nformal Roman" panose="030604020304060B0204" pitchFamily="66" charset="0"/>
              </a:rPr>
              <a:t>not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nformal Roman" panose="030604020304060B0204" pitchFamily="66" charset="0"/>
            </a:endParaRPr>
          </a:p>
        </p:txBody>
      </p:sp>
      <p:pic>
        <p:nvPicPr>
          <p:cNvPr id="2050" name="Picture 2" descr="C:\Users\Lucka\AppData\Local\Microsoft\Windows\Temporary Internet Files\Content.IE5\E5YQY3HR\MC900232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859307"/>
            <a:ext cx="1300214" cy="133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27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7 L 0.02587 0.04236 C 0.03125 0.05162 0.03959 0.05741 0.04792 0.05741 C 0.05764 0.05741 0.06563 0.05162 0.07084 0.04236 L 0.0974 7.40741E-7 " pathEditMode="relative" rAng="0" ptsTypes="FffFF">
                                      <p:cBhvr>
                                        <p:cTn id="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61" y="287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573 -0.00509 L -0.07777 -0.03912 C -0.07187 -0.04653 -0.06284 -0.05046 -0.05364 -0.05046 C -0.04305 -0.05046 -0.03454 -0.04653 -0.02864 -0.03912 L -3.88889E-6 -0.00509 " pathEditMode="relative" rAng="0" ptsTypes="FffFF">
                                      <p:cBhvr>
                                        <p:cTn id="14" dur="20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78" y="-2269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L 0.1875 -0.04537 C 0.22709 -0.05556 0.28612 -0.05949 0.34757 -0.05949 C 0.41806 -0.05949 0.47379 -0.05556 0.5132 -0.04537 L 0.70209 3.33333E-6 " pathEditMode="relative" rAng="0" ptsTypes="FffFF">
                                      <p:cBhvr>
                                        <p:cTn id="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104" y="-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7.40741E-7 L 0.01892 0.04236 C 0.02274 0.05162 0.02882 0.05741 0.03489 0.05741 C 0.04201 0.05741 0.04774 0.05162 0.05156 0.04236 L 0.07083 7.40741E-7 " pathEditMode="relative" rAng="0" ptsTypes="FffFF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2870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45 7.40741E-7 L -0.04809 -0.03773 C -0.04445 -0.04607 -0.03889 -0.05046 -0.03316 -0.05046 C -0.02657 -0.05046 -0.02136 -0.04607 -0.01771 -0.03773 L 2.77778E-6 7.40741E-7 " pathEditMode="relative" rAng="0" ptsTypes="FffFF">
                                      <p:cBhvr>
                                        <p:cTn id="23" dur="20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4" y="-2523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4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07407E-6 L 0.18334 -0.05649 C 0.22188 -0.06945 0.27952 -0.07477 0.33959 -0.07477 C 0.40834 -0.07477 0.46303 -0.06945 0.50157 -0.05649 L 0.68629 4.07407E-6 " pathEditMode="relative" rAng="0" ptsTypes="FffFF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06" y="-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4444E-6 L 0.07795 0.0011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89" y="46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22222E-6 C 0.00695 -0.00185 0.03594 -0.00231 0.04549 -0.00231 C 0.1092 -0.00231 0.17396 0.02246 0.17396 0.04838 C 0.17396 0.03472 0.2059 0.02246 0.23715 0.02246 C 0.26962 0.02246 0.30052 0.03472 0.30052 0.04838 C 0.30052 0.04097 0.31649 0.03472 0.33299 0.03472 C 0.34965 0.03472 0.36528 0.04074 0.36528 0.04838 C 0.36528 0.04398 0.37344 0.04097 0.3816 0.04097 C 0.39011 0.04097 0.39809 0.04422 0.39809 0.04838 C 0.39809 0.04537 0.40226 0.04398 0.40608 0.04398 C 0.40851 0.04398 0.41424 0.0456 0.41424 0.04838 C 0.41424 0.0463 0.41649 0.04537 0.4184 0.04537 C 0.4184 0.04607 0.4224 0.0463 0.4224 0.04838 C 0.4224 0.04676 0.4224 0.0463 0.425 0.0463 C 0.425 0.04653 0.42708 0.04676 0.42708 0.04838 C 0.42708 0.04722 0.42708 0.04676 0.42708 0.04653 C 0.42899 0.04653 0.42899 0.04676 0.42899 0.04722 C 0.4309 0.04722 0.4309 0.04676 0.4309 0.04653 C 0.4342 0.04653 0.4342 0.04676 0.4342 0.04722 " pathEditMode="relative" rAng="0" ptsTypes="fffffffffffffffffff">
                                      <p:cBhvr>
                                        <p:cTn id="3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01" y="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44444E-6 L 0.07795 0.0011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89" y="46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5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.00023 C 0.00643 -0.00024 0.03438 -0.00024 0.04358 -0.00024 C 0.10504 -0.00024 0.16719 0.01226 0.16719 0.02638 C 0.16719 0.01851 0.19792 0.01226 0.2283 0.01226 C 0.25955 0.01226 0.28941 0.01851 0.28941 0.02638 C 0.28941 0.02199 0.30469 0.01851 0.32066 0.01851 C 0.33646 0.01851 0.35174 0.02199 0.35174 0.02638 C 0.35174 0.02314 0.35938 0.02199 0.36754 0.02199 C 0.3757 0.02199 0.38316 0.02384 0.38316 0.02638 C 0.38316 0.02453 0.38715 0.02314 0.3908 0.02314 C 0.39323 0.02314 0.39896 0.02453 0.39896 0.02638 C 0.39896 0.02453 0.40087 0.02453 0.40278 0.02453 C 0.40278 0.025 0.40677 0.02453 0.40677 0.02638 C 0.40677 0.025 0.40677 0.02453 0.40886 0.02453 C 0.40886 0.025 0.41111 0.025 0.41111 0.02638 C 0.41111 0.025 0.41111 0.02569 0.41111 0.02453 C 0.4132 0.02453 0.4132 0.025 0.4132 0.02569 C 0.41476 0.025 0.41476 0.02569 0.41476 0.02453 C 0.4184 0.02453 0.4184 0.025 0.4184 0.02569 " pathEditMode="relative" rAng="0" ptsTypes="fffffffffffffffffff">
                                      <p:cBhvr>
                                        <p:cTn id="3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20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1" grpId="0"/>
      <p:bldP spid="24" grpId="0"/>
      <p:bldP spid="25" grpId="0"/>
      <p:bldP spid="27" grpId="0"/>
      <p:bldP spid="34" grpId="0"/>
      <p:bldP spid="35" grpId="0"/>
      <p:bldP spid="38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Present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-</a:t>
            </a:r>
            <a:r>
              <a:rPr lang="cs-CZ" sz="31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ing</a:t>
            </a:r>
            <a:r>
              <a:rPr lang="cs-CZ" sz="3100" dirty="0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sz="31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form</a:t>
            </a:r>
            <a:endParaRPr lang="en-US" sz="3100" dirty="0">
              <a:solidFill>
                <a:schemeClr val="accent1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209331"/>
          </a:xfrm>
        </p:spPr>
        <p:txBody>
          <a:bodyPr numCol="3">
            <a:noAutofit/>
          </a:bodyPr>
          <a:lstStyle/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working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helping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playing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skiing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smtClean="0">
                <a:latin typeface="Informal Roman" panose="030604020304060B0204" pitchFamily="66" charset="0"/>
              </a:rPr>
              <a:t>jumping</a:t>
            </a:r>
          </a:p>
          <a:p>
            <a:pPr marL="0" indent="0" algn="ctr">
              <a:buNone/>
            </a:pPr>
            <a:endParaRPr lang="cs-CZ" sz="4000" dirty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driving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writing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coming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phoning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living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endParaRPr lang="cs-CZ" sz="4000" dirty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stopping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putting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hitting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sitting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r>
              <a:rPr lang="cs-CZ" sz="4000" dirty="0" err="1" smtClean="0">
                <a:latin typeface="Informal Roman" panose="030604020304060B0204" pitchFamily="66" charset="0"/>
              </a:rPr>
              <a:t>getting</a:t>
            </a:r>
            <a:endParaRPr lang="cs-CZ" sz="4000" dirty="0" smtClean="0">
              <a:latin typeface="Informal Roman" panose="030604020304060B0204" pitchFamily="66" charset="0"/>
            </a:endParaRPr>
          </a:p>
          <a:p>
            <a:pPr marL="0" indent="0" algn="ctr">
              <a:buNone/>
            </a:pPr>
            <a:endParaRPr lang="en-US" sz="4000" dirty="0">
              <a:latin typeface="Informal Roman" panose="030604020304060B0204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27584" y="1988840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work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2722953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help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3459355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play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827584" y="4221088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ski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27584" y="5013176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jump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491880" y="1988840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drive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91880" y="2722953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write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491880" y="3459355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come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491880" y="4221088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phone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91880" y="5013176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live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56176" y="1988840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stop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56176" y="2722953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put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156176" y="3459355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hit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156176" y="4221088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it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156176" y="5013176"/>
            <a:ext cx="2088232" cy="64807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get</a:t>
            </a:r>
            <a:endParaRPr lang="en-US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3390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Present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usage</a:t>
            </a:r>
            <a:endParaRPr lang="en-US" sz="3100" dirty="0">
              <a:solidFill>
                <a:schemeClr val="accent1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35280" cy="4525963"/>
          </a:xfrm>
        </p:spPr>
        <p:txBody>
          <a:bodyPr anchor="ctr"/>
          <a:lstStyle/>
          <a:p>
            <a:pPr marL="0" indent="0" algn="ctr">
              <a:buNone/>
            </a:pPr>
            <a:r>
              <a:rPr lang="cs-CZ" dirty="0" err="1" smtClean="0">
                <a:latin typeface="Informal Roman" panose="030604020304060B0204" pitchFamily="66" charset="0"/>
              </a:rPr>
              <a:t>You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can‘t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speak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with</a:t>
            </a:r>
            <a:r>
              <a:rPr lang="cs-CZ" dirty="0" smtClean="0">
                <a:latin typeface="Informal Roman" panose="030604020304060B0204" pitchFamily="66" charset="0"/>
              </a:rPr>
              <a:t> Jane. </a:t>
            </a:r>
            <a:r>
              <a:rPr lang="cs-CZ" dirty="0" err="1" smtClean="0">
                <a:latin typeface="Informal Roman" panose="030604020304060B0204" pitchFamily="66" charset="0"/>
              </a:rPr>
              <a:t>She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is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having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dirty="0" smtClean="0">
                <a:latin typeface="Informal Roman" panose="030604020304060B0204" pitchFamily="66" charset="0"/>
              </a:rPr>
              <a:t>a </a:t>
            </a:r>
            <a:r>
              <a:rPr lang="cs-CZ" dirty="0" err="1" smtClean="0">
                <a:latin typeface="Informal Roman" panose="030604020304060B0204" pitchFamily="66" charset="0"/>
              </a:rPr>
              <a:t>shower</a:t>
            </a:r>
            <a:r>
              <a:rPr lang="cs-CZ" dirty="0" smtClean="0">
                <a:latin typeface="Informal Roman" panose="030604020304060B0204" pitchFamily="66" charset="0"/>
              </a:rPr>
              <a:t>.</a:t>
            </a:r>
          </a:p>
          <a:p>
            <a:pPr lvl="1" algn="ctr">
              <a:buFont typeface="Arial" panose="020B0604020202020204" pitchFamily="34" charset="0"/>
              <a:buChar char="•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speaking</a:t>
            </a:r>
            <a:r>
              <a:rPr lang="cs-CZ" dirty="0" smtClean="0"/>
              <a:t>;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endParaRPr lang="cs-CZ" dirty="0" smtClean="0"/>
          </a:p>
          <a:p>
            <a:pPr lvl="1" algn="ctr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latin typeface="Informal Roman" panose="030604020304060B0204" pitchFamily="66" charset="0"/>
              </a:rPr>
              <a:t>I </a:t>
            </a:r>
            <a:r>
              <a:rPr lang="cs-CZ" dirty="0" err="1" smtClean="0">
                <a:latin typeface="Informal Roman" panose="030604020304060B0204" pitchFamily="66" charset="0"/>
              </a:rPr>
              <a:t>must</a:t>
            </a:r>
            <a:r>
              <a:rPr lang="cs-CZ" dirty="0" smtClean="0">
                <a:latin typeface="Informal Roman" panose="030604020304060B0204" pitchFamily="66" charset="0"/>
              </a:rPr>
              <a:t> go </a:t>
            </a:r>
            <a:r>
              <a:rPr lang="cs-CZ" dirty="0" err="1" smtClean="0">
                <a:latin typeface="Informal Roman" panose="030604020304060B0204" pitchFamily="66" charset="0"/>
              </a:rPr>
              <a:t>now</a:t>
            </a:r>
            <a:r>
              <a:rPr lang="cs-CZ" dirty="0" smtClean="0">
                <a:latin typeface="Informal Roman" panose="030604020304060B0204" pitchFamily="66" charset="0"/>
              </a:rPr>
              <a:t>. I </a:t>
            </a:r>
            <a:r>
              <a:rPr lang="cs-CZ" b="1" dirty="0" err="1" smtClean="0">
                <a:latin typeface="Informal Roman" panose="030604020304060B0204" pitchFamily="66" charset="0"/>
              </a:rPr>
              <a:t>am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seeing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dirty="0" smtClean="0">
                <a:latin typeface="Informal Roman" panose="030604020304060B0204" pitchFamily="66" charset="0"/>
              </a:rPr>
              <a:t>my </a:t>
            </a:r>
            <a:r>
              <a:rPr lang="cs-CZ" dirty="0" err="1" smtClean="0">
                <a:latin typeface="Informal Roman" panose="030604020304060B0204" pitchFamily="66" charset="0"/>
              </a:rPr>
              <a:t>dentist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at</a:t>
            </a:r>
            <a:r>
              <a:rPr lang="cs-CZ" dirty="0" smtClean="0">
                <a:latin typeface="Informal Roman" panose="030604020304060B0204" pitchFamily="66" charset="0"/>
              </a:rPr>
              <a:t> 8.30.</a:t>
            </a:r>
          </a:p>
          <a:p>
            <a:pPr lvl="1" algn="ctr">
              <a:buFont typeface="Arial" panose="020B0604020202020204" pitchFamily="34" charset="0"/>
              <a:buChar char="•"/>
            </a:pPr>
            <a:r>
              <a:rPr lang="cs-CZ" dirty="0" err="1" smtClean="0"/>
              <a:t>future</a:t>
            </a:r>
            <a:r>
              <a:rPr lang="cs-CZ" dirty="0" smtClean="0"/>
              <a:t> </a:t>
            </a:r>
            <a:r>
              <a:rPr lang="cs-CZ" dirty="0" err="1" smtClean="0"/>
              <a:t>arrangements</a:t>
            </a:r>
            <a:r>
              <a:rPr lang="cs-CZ" dirty="0" smtClean="0"/>
              <a:t>; </a:t>
            </a:r>
            <a:r>
              <a:rPr lang="cs-CZ" dirty="0" err="1" smtClean="0"/>
              <a:t>written</a:t>
            </a:r>
            <a:r>
              <a:rPr lang="cs-CZ" dirty="0" smtClean="0"/>
              <a:t> in my </a:t>
            </a:r>
            <a:r>
              <a:rPr lang="cs-CZ" dirty="0" err="1" smtClean="0"/>
              <a:t>diary</a:t>
            </a:r>
            <a:endParaRPr lang="cs-CZ" dirty="0" smtClean="0"/>
          </a:p>
          <a:p>
            <a:pPr marL="457200" lvl="1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latin typeface="Informal Roman" panose="030604020304060B0204" pitchFamily="66" charset="0"/>
              </a:rPr>
              <a:t>My </a:t>
            </a:r>
            <a:r>
              <a:rPr lang="cs-CZ" dirty="0" err="1" smtClean="0">
                <a:latin typeface="Informal Roman" panose="030604020304060B0204" pitchFamily="66" charset="0"/>
              </a:rPr>
              <a:t>brother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is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b="1" dirty="0" err="1" smtClean="0">
                <a:latin typeface="Informal Roman" panose="030604020304060B0204" pitchFamily="66" charset="0"/>
              </a:rPr>
              <a:t>working</a:t>
            </a:r>
            <a:r>
              <a:rPr lang="cs-CZ" b="1" dirty="0" smtClean="0">
                <a:latin typeface="Informal Roman" panose="030604020304060B0204" pitchFamily="66" charset="0"/>
              </a:rPr>
              <a:t> </a:t>
            </a:r>
            <a:r>
              <a:rPr lang="cs-CZ" dirty="0" smtClean="0">
                <a:latin typeface="Informal Roman" panose="030604020304060B0204" pitchFamily="66" charset="0"/>
              </a:rPr>
              <a:t>in Italy </a:t>
            </a:r>
            <a:r>
              <a:rPr lang="cs-CZ" dirty="0" err="1" smtClean="0">
                <a:latin typeface="Informal Roman" panose="030604020304060B0204" pitchFamily="66" charset="0"/>
              </a:rPr>
              <a:t>this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year</a:t>
            </a:r>
            <a:r>
              <a:rPr lang="cs-CZ" dirty="0" smtClean="0">
                <a:latin typeface="Informal Roman" panose="030604020304060B0204" pitchFamily="66" charset="0"/>
              </a:rPr>
              <a:t>.</a:t>
            </a:r>
          </a:p>
          <a:p>
            <a:pPr lvl="1" algn="ctr">
              <a:buFont typeface="Arial" panose="020B0604020202020204" pitchFamily="34" charset="0"/>
              <a:buChar char="•"/>
            </a:pP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; </a:t>
            </a:r>
            <a:r>
              <a:rPr lang="cs-CZ" dirty="0" err="1" smtClean="0"/>
              <a:t>situations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usual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119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212976"/>
            <a:ext cx="6768752" cy="345638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Present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practice</a:t>
            </a:r>
            <a:r>
              <a:rPr lang="cs-CZ" sz="3100" dirty="0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 n°1</a:t>
            </a:r>
            <a:endParaRPr lang="en-US" sz="3100" dirty="0">
              <a:solidFill>
                <a:schemeClr val="accent1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latin typeface="Informal Roman" panose="030604020304060B0204" pitchFamily="66" charset="0"/>
              </a:rPr>
              <a:t>What</a:t>
            </a:r>
            <a:r>
              <a:rPr lang="cs-CZ" dirty="0" smtClean="0">
                <a:latin typeface="Informal Roman" panose="030604020304060B0204" pitchFamily="66" charset="0"/>
              </a:rPr>
              <a:t> are </a:t>
            </a:r>
            <a:r>
              <a:rPr lang="cs-CZ" dirty="0" err="1" smtClean="0">
                <a:latin typeface="Informal Roman" panose="030604020304060B0204" pitchFamily="66" charset="0"/>
              </a:rPr>
              <a:t>the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Brown‘s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doing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at</a:t>
            </a:r>
            <a:r>
              <a:rPr lang="cs-CZ" dirty="0" smtClean="0">
                <a:latin typeface="Informal Roman" panose="030604020304060B0204" pitchFamily="66" charset="0"/>
              </a:rPr>
              <a:t> </a:t>
            </a:r>
            <a:r>
              <a:rPr lang="cs-CZ" dirty="0" err="1" smtClean="0">
                <a:latin typeface="Informal Roman" panose="030604020304060B0204" pitchFamily="66" charset="0"/>
              </a:rPr>
              <a:t>the</a:t>
            </a:r>
            <a:r>
              <a:rPr lang="cs-CZ" dirty="0" smtClean="0">
                <a:latin typeface="Informal Roman" panose="030604020304060B0204" pitchFamily="66" charset="0"/>
              </a:rPr>
              <a:t> moment?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3074" name="Picture 2" descr="C:\Users\Lucka\AppData\Local\Microsoft\Windows\Temporary Internet Files\Content.IE5\MS5AOU55\MC9000561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3378931"/>
            <a:ext cx="1296144" cy="121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1691680" y="3212976"/>
            <a:ext cx="0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95536" y="4797152"/>
            <a:ext cx="67687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 descr="C:\Users\Lucka\AppData\Local\Microsoft\Windows\Temporary Internet Files\Content.IE5\Z0J5ID39\MC900088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248733"/>
            <a:ext cx="1101879" cy="1429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ucka\AppData\Local\Microsoft\Windows\Temporary Internet Files\Content.IE5\WCW4C3CY\MC9000890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54375"/>
            <a:ext cx="1324363" cy="1326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ucka\AppData\Local\Microsoft\Windows\Temporary Internet Files\Content.IE5\E5YQY3HR\MC9003974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321" y="3570288"/>
            <a:ext cx="1716088" cy="9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ucka\AppData\Local\Microsoft\Windows\Temporary Internet Files\Content.IE5\Z0J5ID39\MC9004247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78931"/>
            <a:ext cx="1187633" cy="107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cka\AppData\Local\Microsoft\Windows\Temporary Internet Files\Content.IE5\Z0J5ID39\MC9003907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911111"/>
            <a:ext cx="1206951" cy="1608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3419872" y="3212976"/>
            <a:ext cx="0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380321" y="3196035"/>
            <a:ext cx="0" cy="3473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0" name="Picture 8" descr="C:\Users\Lucka\AppData\Local\Microsoft\Windows\Temporary Internet Files\Content.IE5\E5YQY3HR\MC9004300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265738"/>
            <a:ext cx="1577975" cy="141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ucka\AppData\Local\Microsoft\Windows\Temporary Internet Files\Content.IE5\E5YQY3HR\MC90044056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040368"/>
            <a:ext cx="1303096" cy="1349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Lucka\AppData\Local\Microsoft\Windows\Temporary Internet Files\Content.IE5\MS5AOU55\MC90040442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968" y="5174808"/>
            <a:ext cx="1432682" cy="1318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ovnoramenný trojúhelník 27"/>
          <p:cNvSpPr/>
          <p:nvPr/>
        </p:nvSpPr>
        <p:spPr>
          <a:xfrm>
            <a:off x="71500" y="2331939"/>
            <a:ext cx="7416824" cy="864096"/>
          </a:xfrm>
          <a:prstGeom prst="triangle">
            <a:avLst/>
          </a:prstGeom>
          <a:pattFill prst="openDmnd">
            <a:fgClr>
              <a:schemeClr val="tx1"/>
            </a:fgClr>
            <a:bgClr>
              <a:srgbClr val="C00000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83" name="Picture 11" descr="C:\Users\Lucka\AppData\Local\Microsoft\Windows\Temporary Internet Files\Content.IE5\Z0J5ID39\MC90041246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932" y="2047549"/>
            <a:ext cx="1459355" cy="1432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395536" y="4518737"/>
            <a:ext cx="113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Mary</a:t>
            </a:r>
            <a:endParaRPr lang="en-US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863874" y="4537185"/>
            <a:ext cx="1431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Dad</a:t>
            </a:r>
            <a:r>
              <a:rPr lang="cs-CZ" b="1" dirty="0" smtClean="0"/>
              <a:t> and </a:t>
            </a:r>
            <a:r>
              <a:rPr lang="cs-CZ" b="1" dirty="0" err="1" smtClean="0"/>
              <a:t>Sue</a:t>
            </a:r>
            <a:endParaRPr lang="en-US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48495" y="4518737"/>
            <a:ext cx="2031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Hannah</a:t>
            </a:r>
            <a:r>
              <a:rPr lang="cs-CZ" b="1" dirty="0" smtClean="0"/>
              <a:t> and </a:t>
            </a:r>
            <a:r>
              <a:rPr lang="cs-CZ" b="1" dirty="0" err="1" smtClean="0"/>
              <a:t>Fluffy</a:t>
            </a:r>
            <a:endParaRPr lang="en-US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81952" y="4518737"/>
            <a:ext cx="113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Sandy</a:t>
            </a:r>
            <a:endParaRPr lang="en-US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851920" y="6312101"/>
            <a:ext cx="113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Mum</a:t>
            </a:r>
            <a:endParaRPr lang="en-US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76286" y="4990142"/>
            <a:ext cx="1534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aunt</a:t>
            </a:r>
            <a:r>
              <a:rPr lang="cs-CZ" b="1" dirty="0" smtClean="0"/>
              <a:t> Jane</a:t>
            </a:r>
            <a:endParaRPr lang="en-US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810932" y="4805476"/>
            <a:ext cx="1463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uncle</a:t>
            </a:r>
            <a:r>
              <a:rPr lang="cs-CZ" b="1" dirty="0" smtClean="0"/>
              <a:t> Sam</a:t>
            </a:r>
            <a:endParaRPr lang="en-US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09227" y="6295434"/>
            <a:ext cx="1787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granny</a:t>
            </a:r>
            <a:r>
              <a:rPr lang="cs-CZ" b="1" dirty="0" smtClean="0"/>
              <a:t> and Gina</a:t>
            </a:r>
            <a:endParaRPr lang="en-US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84810" y="4756502"/>
            <a:ext cx="1859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Henry and </a:t>
            </a:r>
            <a:r>
              <a:rPr lang="cs-CZ" b="1" dirty="0" err="1" smtClean="0"/>
              <a:t>Dixie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890745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Present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continuous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err="1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practice</a:t>
            </a:r>
            <a:r>
              <a:rPr lang="cs-CZ" sz="3100" dirty="0" smtClean="0">
                <a:solidFill>
                  <a:schemeClr val="accent1">
                    <a:lumMod val="50000"/>
                  </a:schemeClr>
                </a:solidFill>
                <a:latin typeface="Elephant" panose="02020904090505020303" pitchFamily="18" charset="0"/>
              </a:rPr>
              <a:t> n°2</a:t>
            </a:r>
            <a:endParaRPr lang="en-US" sz="3100" dirty="0">
              <a:solidFill>
                <a:schemeClr val="accent1">
                  <a:lumMod val="50000"/>
                </a:schemeClr>
              </a:solidFill>
              <a:latin typeface="Elephant" panose="02020904090505020303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9951497"/>
              </p:ext>
            </p:extLst>
          </p:nvPr>
        </p:nvGraphicFramePr>
        <p:xfrm>
          <a:off x="467544" y="1628800"/>
          <a:ext cx="8229600" cy="4781128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{BC89EF96-8CEA-46FF-86C4-4CE0E7609802}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195282"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I am drinking hot tea.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I am not reading a magazine.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The cat is eating</a:t>
                      </a:r>
                      <a:r>
                        <a:rPr lang="en-US" sz="2000" b="1" baseline="0" noProof="0" dirty="0" smtClean="0"/>
                        <a:t> a big mouse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It is snowing a lot.</a:t>
                      </a:r>
                      <a:endParaRPr lang="en-US" sz="2000" b="1" noProof="0" dirty="0"/>
                    </a:p>
                  </a:txBody>
                  <a:tcPr anchor="ctr"/>
                </a:tc>
              </a:tr>
              <a:tr h="1195282"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We are running in the park.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My mum is cooking spaghetti.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I am riding my bike with my friends.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My dad is not drinking coffee.</a:t>
                      </a:r>
                      <a:endParaRPr lang="en-US" sz="2000" b="1" noProof="0" dirty="0"/>
                    </a:p>
                  </a:txBody>
                  <a:tcPr anchor="ctr"/>
                </a:tc>
              </a:tr>
              <a:tr h="1195282"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They are singing Christmas songs.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I am drawing a picture of a tree.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We are not playing ice hockey.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The sun is not shining.</a:t>
                      </a:r>
                      <a:endParaRPr lang="en-US" sz="2000" b="1" noProof="0" dirty="0"/>
                    </a:p>
                  </a:txBody>
                  <a:tcPr anchor="ctr"/>
                </a:tc>
              </a:tr>
              <a:tr h="1195282"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My hamster is eating a carrot.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The car is not going fast.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The pilot is dancing</a:t>
                      </a:r>
                      <a:r>
                        <a:rPr lang="en-US" sz="2000" b="1" baseline="0" noProof="0" dirty="0" smtClean="0"/>
                        <a:t> at the disco.</a:t>
                      </a:r>
                      <a:endParaRPr lang="en-US" sz="2000" b="1" noProof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noProof="0" dirty="0" smtClean="0"/>
                        <a:t>The shop assistant is not</a:t>
                      </a:r>
                      <a:r>
                        <a:rPr lang="en-US" sz="2000" b="1" baseline="0" noProof="0" dirty="0" smtClean="0"/>
                        <a:t> speaking.</a:t>
                      </a:r>
                      <a:endParaRPr lang="en-US" sz="2000" b="1" noProof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46731" y="1628800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83768" y="1628800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69087" y="1628800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660232" y="1628800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6731" y="2850735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80855" y="2852936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2860576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57319" y="2850735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6731" y="4011634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93756" y="4011634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60525" y="4011634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11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648757" y="4011634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12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6731" y="5235770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13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72293" y="5235770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14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69087" y="5235770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15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60232" y="5235770"/>
            <a:ext cx="2088232" cy="12241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16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4398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Elephant" panose="02020904090505020303" pitchFamily="18" charset="0"/>
              </a:rPr>
              <a:t>Zdroje</a:t>
            </a:r>
            <a:endParaRPr lang="en-US" dirty="0">
              <a:solidFill>
                <a:srgbClr val="002060"/>
              </a:solidFill>
              <a:latin typeface="Elephant" panose="0202090409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prezentaci byly použity obrázky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24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673</Words>
  <Application>Microsoft Office PowerPoint</Application>
  <PresentationFormat>Předvádění na obrazovce (4:3)</PresentationFormat>
  <Paragraphs>157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Elephant</vt:lpstr>
      <vt:lpstr>Informal Roman</vt:lpstr>
      <vt:lpstr>Motiv systému Office</vt:lpstr>
      <vt:lpstr>Present continuous</vt:lpstr>
      <vt:lpstr>Prezentace aplikace PowerPoint</vt:lpstr>
      <vt:lpstr>Anotace</vt:lpstr>
      <vt:lpstr>Present continuous  basics</vt:lpstr>
      <vt:lpstr>Present continuous negative and question</vt:lpstr>
      <vt:lpstr>Present continuous -ing form</vt:lpstr>
      <vt:lpstr>Present continuous usage</vt:lpstr>
      <vt:lpstr>Present continuous  practice n°1</vt:lpstr>
      <vt:lpstr>Present continuous  practice n°2</vt:lpstr>
      <vt:lpstr>Zdroje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</dc:title>
  <dc:creator>Lucka</dc:creator>
  <cp:lastModifiedBy>kuceroval</cp:lastModifiedBy>
  <cp:revision>26</cp:revision>
  <dcterms:created xsi:type="dcterms:W3CDTF">2013-11-24T14:41:43Z</dcterms:created>
  <dcterms:modified xsi:type="dcterms:W3CDTF">2014-04-22T11:00:56Z</dcterms:modified>
</cp:coreProperties>
</file>